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31" autoAdjust="0"/>
    <p:restoredTop sz="86364" autoAdjust="0"/>
  </p:normalViewPr>
  <p:slideViewPr>
    <p:cSldViewPr>
      <p:cViewPr varScale="1">
        <p:scale>
          <a:sx n="71" d="100"/>
          <a:sy n="71" d="100"/>
        </p:scale>
        <p:origin x="-96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B508B-E558-4CAA-A2FE-E8D13A419F92}" type="datetimeFigureOut">
              <a:rPr lang="en-US"/>
              <a:pPr>
                <a:defRPr/>
              </a:pPr>
              <a:t>8/28/2014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A7AAD-BCAE-47AA-9A3F-D6D4A5E520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ACBAE-B96B-42DB-9553-C18B2C4FB1B1}" type="datetimeFigureOut">
              <a:rPr lang="en-US"/>
              <a:pPr>
                <a:defRPr/>
              </a:pPr>
              <a:t>8/28/2014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B6931-0A26-4741-A46B-74C215CB41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981D9-6FB6-4E02-B0DC-D475CE7294BD}" type="datetimeFigureOut">
              <a:rPr lang="en-US"/>
              <a:pPr>
                <a:defRPr/>
              </a:pPr>
              <a:t>8/28/2014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4BF30-8B59-4D57-B443-7894DFE08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7CDE5-CE98-4D58-87EC-FC34DDC4BEBC}" type="datetimeFigureOut">
              <a:rPr lang="en-US"/>
              <a:pPr>
                <a:defRPr/>
              </a:pPr>
              <a:t>8/28/2014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8738A-AE46-497B-87E4-BB8C967C8A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2A493-5B85-4660-9112-9DFFB0C6321D}" type="datetimeFigureOut">
              <a:rPr lang="en-US"/>
              <a:pPr>
                <a:defRPr/>
              </a:pPr>
              <a:t>8/28/2014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3328D-5E59-49A6-B181-B8EAE8530B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27795-4C52-45FC-99CA-372D60A724DC}" type="datetimeFigureOut">
              <a:rPr lang="en-US"/>
              <a:pPr>
                <a:defRPr/>
              </a:pPr>
              <a:t>8/28/2014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68797-5C54-4FF7-A9DA-003EC0C3DF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91F3C-D6F6-4079-8B19-5BDF7BB20EF7}" type="datetimeFigureOut">
              <a:rPr lang="en-US"/>
              <a:pPr>
                <a:defRPr/>
              </a:pPr>
              <a:t>8/28/2014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771AB-4FBA-40F8-99E8-E2720D3A48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E4A83-05C2-4CA0-995C-62BDDC1D82CF}" type="datetimeFigureOut">
              <a:rPr lang="en-US"/>
              <a:pPr>
                <a:defRPr/>
              </a:pPr>
              <a:t>8/28/2014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C6927-8685-410A-B3EE-CA4534A4A6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9689B-80FA-49CE-B7BF-76EC69E21048}" type="datetimeFigureOut">
              <a:rPr lang="en-US"/>
              <a:pPr>
                <a:defRPr/>
              </a:pPr>
              <a:t>8/28/2014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1E0E1-1741-47A5-B900-59A48ACDEC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F6435-2793-498E-AED4-5E3604226AC0}" type="datetimeFigureOut">
              <a:rPr lang="en-US"/>
              <a:pPr>
                <a:defRPr/>
              </a:pPr>
              <a:t>8/28/2014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8A0C2-5469-45DE-865D-0C7C432E5F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A04F2-3031-4943-8780-CCB9FB98804D}" type="datetimeFigureOut">
              <a:rPr lang="en-US"/>
              <a:pPr>
                <a:defRPr/>
              </a:pPr>
              <a:t>8/28/2014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8C0DC-0187-4AE9-98EF-10D546D30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B2977D-A68B-43AA-91C0-295BB58EDAED}" type="datetimeFigureOut">
              <a:rPr lang="en-US"/>
              <a:pPr>
                <a:defRPr/>
              </a:pPr>
              <a:t>8/28/2014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15C03E-A10D-4498-AA81-66E0DADB95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5" r:id="rId2"/>
    <p:sldLayoutId id="2147484057" r:id="rId3"/>
    <p:sldLayoutId id="2147484054" r:id="rId4"/>
    <p:sldLayoutId id="2147484053" r:id="rId5"/>
    <p:sldLayoutId id="2147484052" r:id="rId6"/>
    <p:sldLayoutId id="2147484051" r:id="rId7"/>
    <p:sldLayoutId id="2147484050" r:id="rId8"/>
    <p:sldLayoutId id="2147484058" r:id="rId9"/>
    <p:sldLayoutId id="2147484049" r:id="rId10"/>
    <p:sldLayoutId id="214748404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90600" y="2362200"/>
            <a:ext cx="6896101" cy="990599"/>
          </a:xfrm>
        </p:spPr>
        <p:txBody>
          <a:bodyPr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MINIMALLY INVASIVE GYNECOLOGY SURGERY FELLOWSHIP </a:t>
            </a:r>
            <a:endParaRPr lang="en-US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543800" cy="1676400"/>
          </a:xfrm>
        </p:spPr>
        <p:txBody>
          <a:bodyPr>
            <a:normAutofit/>
          </a:bodyPr>
          <a:lstStyle/>
          <a:p>
            <a:pPr marR="0">
              <a:spcBef>
                <a:spcPct val="0"/>
              </a:spcBef>
            </a:pPr>
            <a:r>
              <a:rPr lang="en-US" sz="2300" b="1" smtClean="0">
                <a:solidFill>
                  <a:srgbClr val="083763"/>
                </a:solidFill>
              </a:rPr>
              <a:t>J. Sal Saldivar, M.D.</a:t>
            </a:r>
          </a:p>
          <a:p>
            <a:pPr marR="0">
              <a:spcBef>
                <a:spcPct val="0"/>
              </a:spcBef>
            </a:pPr>
            <a:r>
              <a:rPr lang="en-US" sz="2000" b="1" smtClean="0">
                <a:solidFill>
                  <a:srgbClr val="083763"/>
                </a:solidFill>
              </a:rPr>
              <a:t>Gynecology Oncology - Department of OB/GYN</a:t>
            </a:r>
          </a:p>
          <a:p>
            <a:pPr marR="0">
              <a:spcBef>
                <a:spcPct val="0"/>
              </a:spcBef>
            </a:pPr>
            <a:r>
              <a:rPr lang="en-US" sz="2000" b="1" smtClean="0">
                <a:solidFill>
                  <a:srgbClr val="083763"/>
                </a:solidFill>
              </a:rPr>
              <a:t>El Paso First Health</a:t>
            </a:r>
          </a:p>
          <a:p>
            <a:pPr marR="0">
              <a:spcBef>
                <a:spcPct val="0"/>
              </a:spcBef>
            </a:pPr>
            <a:r>
              <a:rPr lang="en-US" sz="2000" b="1" smtClean="0">
                <a:solidFill>
                  <a:srgbClr val="083763"/>
                </a:solidFill>
              </a:rPr>
              <a:t>1145 Westmoreland Drive  </a:t>
            </a:r>
          </a:p>
          <a:p>
            <a:pPr marR="0">
              <a:spcBef>
                <a:spcPct val="0"/>
              </a:spcBef>
            </a:pPr>
            <a:r>
              <a:rPr lang="en-US" sz="2000" b="1" smtClean="0">
                <a:solidFill>
                  <a:srgbClr val="083763"/>
                </a:solidFill>
              </a:rPr>
              <a:t>August 28th, 2014 - 1:00pm</a:t>
            </a:r>
          </a:p>
          <a:p>
            <a:pPr marR="0">
              <a:spcBef>
                <a:spcPct val="0"/>
              </a:spcBef>
            </a:pPr>
            <a:endParaRPr lang="en-US" sz="2000" smtClean="0">
              <a:solidFill>
                <a:srgbClr val="59AAF2"/>
              </a:solidFill>
            </a:endParaRPr>
          </a:p>
          <a:p>
            <a:pPr marR="0">
              <a:lnSpc>
                <a:spcPct val="80000"/>
              </a:lnSpc>
            </a:pPr>
            <a:endParaRPr lang="en-US" sz="2000" smtClean="0">
              <a:solidFill>
                <a:srgbClr val="59AAF2"/>
              </a:solidFill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143000"/>
            <a:ext cx="3048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6096000" cy="609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Description of the Project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418013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AAGL approved Fellowship in MIS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+mj-lt"/>
              </a:rPr>
              <a:t>2 year program introducing 1 Fellow per year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+mj-lt"/>
              </a:rPr>
              <a:t>Faculty preceptors from Texas Tech and the community</a:t>
            </a:r>
          </a:p>
          <a:p>
            <a:pPr marL="393192" lvl="1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1900" b="1" dirty="0" smtClean="0"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Supported internally by the Dept of OB/GYN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+mj-lt"/>
              </a:rPr>
              <a:t>Fellows work in clinic and hospital environments to develop interpersonal skills alongside medical skills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1600" b="1" dirty="0" smtClean="0"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Milestones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+mj-lt"/>
              </a:rPr>
              <a:t>Increase </a:t>
            </a:r>
            <a:r>
              <a:rPr lang="en-US" sz="1900" dirty="0">
                <a:latin typeface="+mj-lt"/>
              </a:rPr>
              <a:t>the number of residents choosing </a:t>
            </a:r>
            <a:r>
              <a:rPr lang="en-US" sz="1900" dirty="0" smtClean="0">
                <a:latin typeface="+mj-lt"/>
              </a:rPr>
              <a:t>MIGS specialties (shortage).</a:t>
            </a:r>
            <a:endParaRPr lang="en-US" sz="1900" dirty="0">
              <a:latin typeface="+mj-lt"/>
            </a:endParaRP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+mj-lt"/>
              </a:rPr>
              <a:t>Design </a:t>
            </a:r>
            <a:r>
              <a:rPr lang="en-US" sz="1900" dirty="0">
                <a:latin typeface="+mj-lt"/>
              </a:rPr>
              <a:t>workforce enhancement initiatives to support access to </a:t>
            </a:r>
            <a:r>
              <a:rPr lang="en-US" sz="1900" dirty="0" smtClean="0">
                <a:latin typeface="+mj-lt"/>
              </a:rPr>
              <a:t>MIGS providers </a:t>
            </a:r>
            <a:r>
              <a:rPr lang="en-US" sz="1900" dirty="0">
                <a:latin typeface="+mj-lt"/>
              </a:rPr>
              <a:t>in </a:t>
            </a:r>
            <a:r>
              <a:rPr lang="en-US" sz="1900" dirty="0" smtClean="0">
                <a:latin typeface="+mj-lt"/>
              </a:rPr>
              <a:t>El Paso region (underserved)</a:t>
            </a:r>
            <a:endParaRPr lang="en-US" sz="1900" dirty="0">
              <a:latin typeface="+mj-lt"/>
            </a:endParaRP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dirty="0" smtClean="0">
                <a:latin typeface="+mj-lt"/>
              </a:rPr>
              <a:t>Expand MIGS training</a:t>
            </a:r>
            <a:r>
              <a:rPr lang="en-US" sz="1900" dirty="0">
                <a:latin typeface="+mj-lt"/>
              </a:rPr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5686425"/>
            <a:ext cx="31432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5181600" cy="914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Benefits to the Community 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1143000"/>
            <a:ext cx="7924800" cy="47482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Increased Gynecologic Services Providers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j-lt"/>
              </a:rPr>
              <a:t>Patients seen at Texas Tech, UMC, </a:t>
            </a:r>
            <a:r>
              <a:rPr lang="it-IT" dirty="0">
                <a:latin typeface="+mj-lt"/>
              </a:rPr>
              <a:t>Del Sol/</a:t>
            </a:r>
            <a:r>
              <a:rPr lang="es-ES" dirty="0">
                <a:latin typeface="+mj-lt"/>
              </a:rPr>
              <a:t>Las Palmas </a:t>
            </a:r>
            <a:r>
              <a:rPr lang="es-ES" dirty="0">
                <a:latin typeface="+mj-lt"/>
              </a:rPr>
              <a:t>Medical </a:t>
            </a:r>
            <a:r>
              <a:rPr lang="es-ES" dirty="0">
                <a:latin typeface="+mj-lt"/>
              </a:rPr>
              <a:t>Centers and Sierra-Providence Health Network</a:t>
            </a:r>
            <a:endParaRPr lang="en-US" dirty="0">
              <a:latin typeface="+mj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j-lt"/>
              </a:rPr>
              <a:t>A</a:t>
            </a:r>
            <a:r>
              <a:rPr lang="en-US" dirty="0">
                <a:latin typeface="+mj-lt"/>
              </a:rPr>
              <a:t>n independent provider for the greater El Paso community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 b="1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F6FC6">
                    <a:lumMod val="75000"/>
                  </a:srgbClr>
                </a:solidFill>
                <a:latin typeface="Calibri"/>
              </a:rPr>
              <a:t>Increased pool </a:t>
            </a:r>
            <a:r>
              <a:rPr lang="en-US" sz="2400" dirty="0">
                <a:solidFill>
                  <a:srgbClr val="0F6FC6">
                    <a:lumMod val="75000"/>
                  </a:srgbClr>
                </a:solidFill>
                <a:latin typeface="Calibri"/>
              </a:rPr>
              <a:t>of </a:t>
            </a:r>
            <a:r>
              <a:rPr lang="en-US" sz="2400" dirty="0">
                <a:solidFill>
                  <a:srgbClr val="0F6FC6">
                    <a:lumMod val="75000"/>
                  </a:srgbClr>
                </a:solidFill>
                <a:latin typeface="Calibri"/>
              </a:rPr>
              <a:t>Outside Applicants </a:t>
            </a:r>
            <a:r>
              <a:rPr lang="en-US" sz="2400" dirty="0">
                <a:solidFill>
                  <a:srgbClr val="0F6FC6">
                    <a:lumMod val="75000"/>
                  </a:srgbClr>
                </a:solidFill>
                <a:latin typeface="Calibri"/>
              </a:rPr>
              <a:t>to our Program </a:t>
            </a:r>
            <a:endParaRPr lang="en-US" sz="1600" b="1" dirty="0">
              <a:latin typeface="+mj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New Talented Doctors become introduced to the El Paso area for 	increased specialist retention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F6FC6">
                    <a:lumMod val="75000"/>
                  </a:srgbClr>
                </a:solidFill>
                <a:latin typeface="Calibri"/>
              </a:rPr>
              <a:t>Benefits of Minimally Invasive Surgery</a:t>
            </a:r>
            <a:endParaRPr lang="en-US" sz="1600" b="1" dirty="0">
              <a:solidFill>
                <a:prstClr val="black"/>
              </a:solidFill>
              <a:latin typeface="Calibri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lower incidence of site infections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srgbClr val="0070C0"/>
                </a:solidFill>
                <a:latin typeface="+mj-lt"/>
              </a:rPr>
              <a:t> As of August 2014 there have been only 7 minor infections present in Post-OP 	visits out of 39 MIS surgeries since April 2014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smaller incisions and less scarring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</a:rPr>
              <a:t> </a:t>
            </a:r>
            <a:r>
              <a:rPr lang="en-US" dirty="0">
                <a:latin typeface="+mj-lt"/>
              </a:rPr>
              <a:t>shorter time in the hospital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</a:rPr>
              <a:t> less </a:t>
            </a:r>
            <a:r>
              <a:rPr lang="en-US" dirty="0">
                <a:latin typeface="+mj-lt"/>
              </a:rPr>
              <a:t>analgesic and blood loss</a:t>
            </a:r>
            <a:endParaRPr lang="en-US" dirty="0">
              <a:latin typeface="+mj-lt"/>
            </a:endParaRP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5686425"/>
            <a:ext cx="31432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3048000" cy="79216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 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Progress </a:t>
            </a:r>
          </a:p>
        </p:txBody>
      </p:sp>
      <p:sp>
        <p:nvSpPr>
          <p:cNvPr id="3" name="Content Placeholder 2"/>
          <p:cNvSpPr>
            <a:spLocks noGrp="1" noChangeAspect="1"/>
          </p:cNvSpPr>
          <p:nvPr>
            <p:ph idx="1"/>
          </p:nvPr>
        </p:nvSpPr>
        <p:spPr>
          <a:xfrm>
            <a:off x="228600" y="838200"/>
            <a:ext cx="8610600" cy="53594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dirty="0" smtClean="0">
                <a:latin typeface="+mj-lt"/>
              </a:rPr>
              <a:t>Milestones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>
                <a:latin typeface="+mj-lt"/>
              </a:rPr>
              <a:t>Hyein Park, </a:t>
            </a:r>
            <a:r>
              <a:rPr lang="en-US" sz="1800" dirty="0" smtClean="0">
                <a:latin typeface="+mj-lt"/>
              </a:rPr>
              <a:t>M.D. </a:t>
            </a:r>
            <a:r>
              <a:rPr lang="en-US" sz="1800" dirty="0">
                <a:latin typeface="+mj-lt"/>
              </a:rPr>
              <a:t>– New Fellow </a:t>
            </a:r>
            <a:r>
              <a:rPr lang="en-US" sz="1800" dirty="0" smtClean="0">
                <a:latin typeface="+mj-lt"/>
              </a:rPr>
              <a:t>as of July 1</a:t>
            </a:r>
            <a:r>
              <a:rPr lang="en-US" sz="1800" baseline="30000" dirty="0" smtClean="0">
                <a:latin typeface="+mj-lt"/>
              </a:rPr>
              <a:t>st</a:t>
            </a:r>
            <a:r>
              <a:rPr lang="en-US" sz="1800" dirty="0" smtClean="0">
                <a:latin typeface="+mj-lt"/>
              </a:rPr>
              <a:t> 2014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>
                <a:latin typeface="+mj-lt"/>
              </a:rPr>
              <a:t>New training equipment to practice techniques outside of the </a:t>
            </a:r>
            <a:r>
              <a:rPr lang="en-US" sz="1800" dirty="0" smtClean="0">
                <a:latin typeface="+mj-lt"/>
              </a:rPr>
              <a:t>OR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>
                <a:latin typeface="+mj-lt"/>
              </a:rPr>
              <a:t>More patients have been seen each quarter since the program began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500" dirty="0" smtClean="0">
                <a:latin typeface="+mj-lt"/>
              </a:rPr>
              <a:t>Fellow Sandra Lopez, M.D.</a:t>
            </a:r>
          </a:p>
          <a:p>
            <a:pPr marL="1188720" lvl="3" indent="-21031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b="1" dirty="0" smtClean="0">
                <a:solidFill>
                  <a:srgbClr val="0070C0"/>
                </a:solidFill>
                <a:latin typeface="+mj-lt"/>
              </a:rPr>
              <a:t>138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 New Patients and </a:t>
            </a:r>
            <a:r>
              <a:rPr lang="en-US" sz="1800" b="1" dirty="0" smtClean="0">
                <a:solidFill>
                  <a:srgbClr val="0070C0"/>
                </a:solidFill>
                <a:latin typeface="+mj-lt"/>
              </a:rPr>
              <a:t>229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 Patient Encounters as 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of July 2014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500" dirty="0" smtClean="0">
                <a:latin typeface="+mj-lt"/>
              </a:rPr>
              <a:t>Fellow Hyein Park, M.D. has begun seeing Patients in August 2014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dirty="0" smtClean="0">
                <a:latin typeface="+mj-lt"/>
              </a:rPr>
              <a:t>Risk Areas / Mitigation strategies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>
                <a:latin typeface="+mj-lt"/>
              </a:rPr>
              <a:t>Faculty preceptors role as supervisors and mentors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dirty="0" smtClean="0">
                <a:latin typeface="+mj-lt"/>
              </a:rPr>
              <a:t>Anticipated outcomes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>
                <a:latin typeface="+mj-lt"/>
              </a:rPr>
              <a:t>Successful completion of an independent MIS Physicians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dirty="0" smtClean="0">
                <a:latin typeface="+mj-lt"/>
              </a:rPr>
              <a:t>Connection with other local healthcare initiatives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>
                <a:latin typeface="+mj-lt"/>
              </a:rPr>
              <a:t>Southwest Center for Reproductive Health </a:t>
            </a:r>
            <a:endParaRPr lang="en-US" sz="1800" dirty="0" smtClean="0">
              <a:latin typeface="+mj-lt"/>
            </a:endParaRP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>
                <a:latin typeface="+mj-lt"/>
              </a:rPr>
              <a:t>TX </a:t>
            </a:r>
            <a:r>
              <a:rPr lang="en-US" sz="1800" dirty="0">
                <a:latin typeface="+mj-lt"/>
              </a:rPr>
              <a:t>Gynecology and Laser Surgery </a:t>
            </a:r>
            <a:r>
              <a:rPr lang="en-US" sz="1800" dirty="0" smtClean="0">
                <a:latin typeface="+mj-lt"/>
              </a:rPr>
              <a:t>Center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9025" y="1295400"/>
            <a:ext cx="1524000" cy="33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5686425"/>
            <a:ext cx="31432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3200400" cy="838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Innovations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36625"/>
            <a:ext cx="8823325" cy="5257800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smtClean="0">
                <a:latin typeface="+mj-lt"/>
              </a:rPr>
              <a:t>Innovative ideas and research presented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>
                <a:latin typeface="+mj-lt"/>
              </a:rPr>
              <a:t>All three abstracts submitted by TTUHSC MIS Fellowship members have been accepted </a:t>
            </a:r>
            <a:r>
              <a:rPr lang="en-US" sz="1800" dirty="0">
                <a:latin typeface="+mj-lt"/>
              </a:rPr>
              <a:t>to the </a:t>
            </a:r>
            <a:r>
              <a:rPr lang="en-US" sz="1800" dirty="0" smtClean="0">
                <a:latin typeface="+mj-lt"/>
              </a:rPr>
              <a:t>43rd </a:t>
            </a:r>
            <a:r>
              <a:rPr lang="en-US" sz="1800" dirty="0">
                <a:latin typeface="+mj-lt"/>
              </a:rPr>
              <a:t>AAGL Global Congress of Minimally Invasive </a:t>
            </a:r>
            <a:r>
              <a:rPr lang="en-US" sz="1800" dirty="0" smtClean="0">
                <a:latin typeface="+mj-lt"/>
              </a:rPr>
              <a:t>Gynecology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400" dirty="0">
                <a:latin typeface="+mj-lt"/>
              </a:rPr>
              <a:t> 	Sandra Lopez M.D</a:t>
            </a:r>
            <a:r>
              <a:rPr lang="en-US" sz="1400" i="1" dirty="0">
                <a:latin typeface="+mj-lt"/>
              </a:rPr>
              <a:t>.: A Comparison of Outcomes between Robotic-Assisted Single-Incision Laparoscopy Versus Single-Incision Laparoscopy for Benign Hysterectomy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	Hyein Park M.D.: </a:t>
            </a:r>
            <a:r>
              <a:rPr lang="en-US" sz="1400" i="1" dirty="0">
                <a:latin typeface="+mj-lt"/>
              </a:rPr>
              <a:t>Functional Outcomes of Robotic Assisted Laparoscopic Mesh </a:t>
            </a:r>
            <a:r>
              <a:rPr lang="en-US" sz="1400" i="1" dirty="0" err="1">
                <a:latin typeface="+mj-lt"/>
              </a:rPr>
              <a:t>Sacrocolpopexy</a:t>
            </a:r>
            <a:r>
              <a:rPr lang="en-US" sz="1400" i="1" dirty="0">
                <a:latin typeface="+mj-lt"/>
              </a:rPr>
              <a:t> (RASC) and Mesh </a:t>
            </a:r>
            <a:r>
              <a:rPr lang="en-US" sz="1400" i="1" dirty="0" err="1">
                <a:latin typeface="+mj-lt"/>
              </a:rPr>
              <a:t>Rectopexy</a:t>
            </a:r>
            <a:r>
              <a:rPr lang="en-US" sz="1400" i="1" dirty="0">
                <a:latin typeface="+mj-lt"/>
              </a:rPr>
              <a:t> for Combined Vaginal and Rectal Prolapse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	J. Sal Saldivar M.D.: </a:t>
            </a:r>
            <a:r>
              <a:rPr lang="en-US" sz="1400" i="1" dirty="0">
                <a:latin typeface="+mj-lt"/>
              </a:rPr>
              <a:t>A Comprehensive 4-Phase Robotic Gynecologic Surgery Curriculum Congruent with PGY Levels Leads to Certification and Credentialing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>
                <a:latin typeface="+mj-lt"/>
              </a:rPr>
              <a:t>Advanced minimally invasive endoscopic instruments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>
                <a:latin typeface="+mj-lt"/>
              </a:rPr>
              <a:t>Robotic technologies - t</a:t>
            </a:r>
            <a:r>
              <a:rPr lang="pt-BR" sz="1800" dirty="0" smtClean="0">
                <a:latin typeface="+mj-lt"/>
              </a:rPr>
              <a:t>he </a:t>
            </a:r>
            <a:r>
              <a:rPr lang="pt-BR" sz="1800" dirty="0">
                <a:latin typeface="+mj-lt"/>
              </a:rPr>
              <a:t>da Vinci® Surgical </a:t>
            </a:r>
            <a:r>
              <a:rPr lang="pt-BR" sz="1800" dirty="0" smtClean="0">
                <a:latin typeface="+mj-lt"/>
              </a:rPr>
              <a:t>System</a:t>
            </a:r>
            <a:endParaRPr lang="en-US" sz="1800" dirty="0" smtClean="0"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smtClean="0">
                <a:latin typeface="+mj-lt"/>
              </a:rPr>
              <a:t>Improvements to processes</a:t>
            </a:r>
            <a:endParaRPr lang="en-US" b="1" dirty="0" smtClean="0">
              <a:latin typeface="+mj-lt"/>
            </a:endParaRP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>
                <a:latin typeface="+mj-lt"/>
              </a:rPr>
              <a:t>Use of a mini laparotomy with an O ring wound retractor as a viable minimal invasive procedure in removing ovarian cysts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>
                <a:latin typeface="+mj-lt"/>
              </a:rPr>
              <a:t>Ability to apply MIS technology to patient care where the availability was scarce or non-existent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en-US" sz="2000" dirty="0" smtClean="0"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/>
              <a:ext uri="{28A0092B-C50C-407E-A947-70E740481C1C}"/>
            </a:extLst>
          </a:blip>
          <a:srcRect l="3265" t="7783" r="3674" b="12165"/>
          <a:stretch/>
        </p:blipFill>
        <p:spPr bwMode="auto">
          <a:xfrm>
            <a:off x="5867400" y="5704312"/>
            <a:ext cx="3108468" cy="981621"/>
          </a:xfrm>
          <a:prstGeom prst="rect">
            <a:avLst/>
          </a:prstGeom>
          <a:noFill/>
          <a:ln>
            <a:noFill/>
          </a:ln>
          <a:effectLst>
            <a:outerShdw dist="35921" dir="2700000" sx="1000" sy="1000" algn="ctr" rotWithShape="0">
              <a:schemeClr val="bg2">
                <a:lumMod val="90000"/>
              </a:schemeClr>
            </a:outerShdw>
          </a:effectLst>
          <a:scene3d>
            <a:camera prst="orthographicFront"/>
            <a:lightRig rig="chilly" dir="t"/>
          </a:scene3d>
          <a:sp3d contourW="12700">
            <a:contourClr>
              <a:schemeClr val="bg1"/>
            </a:contourClr>
          </a:sp3d>
          <a:extLst>
            <a:ext uri="{909E8E84-426E-40DD-AFC4-6F175D3DCCD1}"/>
            <a:ext uri="{91240B29-F687-4F45-9708-019B960494DF}"/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6705600" y="3276601"/>
            <a:ext cx="1830712" cy="1371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82585" y="1668324"/>
            <a:ext cx="233070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/>
                </a:solidFill>
                <a:latin typeface="+mj-lt"/>
              </a:rPr>
              <a:t>Questions?</a:t>
            </a:r>
            <a:endParaRPr 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81147" y="3893745"/>
            <a:ext cx="253357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latin typeface="+mj-lt"/>
              </a:rPr>
              <a:t>Comments</a:t>
            </a:r>
            <a:r>
              <a:rPr lang="en-US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latin typeface="+mj-lt"/>
              </a:rPr>
              <a:t>?</a:t>
            </a:r>
            <a:endParaRPr lang="en-US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5225" y="2743200"/>
            <a:ext cx="3987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427</TotalTime>
  <Words>431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Constantia</vt:lpstr>
      <vt:lpstr>Arial</vt:lpstr>
      <vt:lpstr>Calibri</vt:lpstr>
      <vt:lpstr>Wingdings 2</vt:lpstr>
      <vt:lpstr>Flow</vt:lpstr>
      <vt:lpstr>Flow</vt:lpstr>
      <vt:lpstr>Flow</vt:lpstr>
      <vt:lpstr>Flow</vt:lpstr>
      <vt:lpstr>Slide 1</vt:lpstr>
      <vt:lpstr>Description of the Project</vt:lpstr>
      <vt:lpstr>Benefits to the Community </vt:lpstr>
      <vt:lpstr>  Progress </vt:lpstr>
      <vt:lpstr>Innovations</vt:lpstr>
      <vt:lpstr>Slide 6</vt:lpstr>
    </vt:vector>
  </TitlesOfParts>
  <Company>Texas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Perez, Oscar A</dc:creator>
  <cp:lastModifiedBy>Thomason</cp:lastModifiedBy>
  <cp:revision>40</cp:revision>
  <dcterms:created xsi:type="dcterms:W3CDTF">2013-04-18T15:27:55Z</dcterms:created>
  <dcterms:modified xsi:type="dcterms:W3CDTF">2014-08-28T17:26:19Z</dcterms:modified>
</cp:coreProperties>
</file>