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62" r:id="rId5"/>
    <p:sldId id="258" r:id="rId6"/>
    <p:sldId id="259" r:id="rId7"/>
    <p:sldId id="261" r:id="rId8"/>
    <p:sldId id="260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4" y="-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1225-4897-4642-A238-7DDB57D68D65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A2BD-832E-4AB8-BBD6-1AFC5BB7844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1225-4897-4642-A238-7DDB57D68D65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A2BD-832E-4AB8-BBD6-1AFC5BB784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1225-4897-4642-A238-7DDB57D68D65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A2BD-832E-4AB8-BBD6-1AFC5BB784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1225-4897-4642-A238-7DDB57D68D65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A2BD-832E-4AB8-BBD6-1AFC5BB7844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1225-4897-4642-A238-7DDB57D68D65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A2BD-832E-4AB8-BBD6-1AFC5BB784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1225-4897-4642-A238-7DDB57D68D65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A2BD-832E-4AB8-BBD6-1AFC5BB784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1225-4897-4642-A238-7DDB57D68D65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A2BD-832E-4AB8-BBD6-1AFC5BB784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1225-4897-4642-A238-7DDB57D68D65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A2BD-832E-4AB8-BBD6-1AFC5BB784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1225-4897-4642-A238-7DDB57D68D65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A2BD-832E-4AB8-BBD6-1AFC5BB784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1225-4897-4642-A238-7DDB57D68D65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A2BD-832E-4AB8-BBD6-1AFC5BB784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1225-4897-4642-A238-7DDB57D68D65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A2BD-832E-4AB8-BBD6-1AFC5BB784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7F3B1225-4897-4642-A238-7DDB57D68D65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F4F8A2BD-832E-4AB8-BBD6-1AFC5BB78442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Complete Hospice Care for Uncompensated Patients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DSRIP Project 2.7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688" y="609600"/>
            <a:ext cx="3486624" cy="13714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29200"/>
            <a:ext cx="1905000" cy="1524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5638800"/>
            <a:ext cx="238506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995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!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1333500"/>
            <a:ext cx="2438400" cy="24384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05551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DSRIP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Delivery</a:t>
            </a:r>
          </a:p>
          <a:p>
            <a:r>
              <a:rPr lang="en-US" sz="2800" dirty="0" smtClean="0"/>
              <a:t>System</a:t>
            </a:r>
          </a:p>
          <a:p>
            <a:r>
              <a:rPr lang="en-US" sz="2800" dirty="0" smtClean="0"/>
              <a:t>Reform</a:t>
            </a:r>
          </a:p>
          <a:p>
            <a:r>
              <a:rPr lang="en-US" sz="2800" dirty="0" smtClean="0"/>
              <a:t>Incentive</a:t>
            </a:r>
          </a:p>
          <a:p>
            <a:r>
              <a:rPr lang="en-US" sz="2800" dirty="0" smtClean="0"/>
              <a:t>Program</a:t>
            </a:r>
          </a:p>
          <a:p>
            <a:pPr lvl="1"/>
            <a:r>
              <a:rPr lang="en-US" sz="2800" dirty="0" smtClean="0"/>
              <a:t>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Cycle</a:t>
            </a:r>
          </a:p>
          <a:p>
            <a:pPr lvl="2"/>
            <a:r>
              <a:rPr lang="en-US" sz="2800" dirty="0" smtClean="0"/>
              <a:t>2011 - 2016</a:t>
            </a:r>
          </a:p>
          <a:p>
            <a:pPr lvl="1"/>
            <a:r>
              <a:rPr lang="en-US" sz="2800" dirty="0" smtClean="0"/>
              <a:t>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Cycle</a:t>
            </a:r>
            <a:endParaRPr lang="en-US" sz="2800" dirty="0"/>
          </a:p>
          <a:p>
            <a:pPr lvl="2"/>
            <a:r>
              <a:rPr lang="en-US" sz="2800" dirty="0" smtClean="0"/>
              <a:t>2017 – 2019? And beyond ….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91659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DSRIP Hospice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GOALS</a:t>
            </a:r>
          </a:p>
          <a:p>
            <a:pPr lvl="1"/>
            <a:r>
              <a:rPr lang="en-US" sz="2800" dirty="0" smtClean="0"/>
              <a:t>Improve Patient Outcomes &amp; Quality of Life for Hospice-Appropriate Patients</a:t>
            </a:r>
          </a:p>
          <a:p>
            <a:pPr lvl="1"/>
            <a:r>
              <a:rPr lang="en-US" sz="2800" dirty="0" smtClean="0"/>
              <a:t>Relief and Prevention of Suffering for Hospice-Appropriate Patients</a:t>
            </a:r>
          </a:p>
          <a:p>
            <a:pPr lvl="1"/>
            <a:r>
              <a:rPr lang="en-US" sz="2800" dirty="0" smtClean="0"/>
              <a:t>Focus on Medicaid and Low Income/ Uninsured Patients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3392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876800"/>
          </a:xfrm>
        </p:spPr>
        <p:txBody>
          <a:bodyPr>
            <a:noAutofit/>
          </a:bodyPr>
          <a:lstStyle/>
          <a:p>
            <a:r>
              <a:rPr lang="en-US" sz="1800" dirty="0" smtClean="0"/>
              <a:t>Alzheimer’s Disease</a:t>
            </a:r>
          </a:p>
          <a:p>
            <a:r>
              <a:rPr lang="en-US" sz="1800" dirty="0" smtClean="0"/>
              <a:t>Bladder Cancer</a:t>
            </a:r>
          </a:p>
          <a:p>
            <a:r>
              <a:rPr lang="en-US" sz="1800" dirty="0" smtClean="0"/>
              <a:t>Breast Cancer</a:t>
            </a:r>
          </a:p>
          <a:p>
            <a:r>
              <a:rPr lang="en-US" sz="1800" dirty="0" smtClean="0"/>
              <a:t>Colon Cancer</a:t>
            </a:r>
          </a:p>
          <a:p>
            <a:r>
              <a:rPr lang="en-US" sz="1800" dirty="0" smtClean="0"/>
              <a:t>Liver Cancer</a:t>
            </a:r>
          </a:p>
          <a:p>
            <a:r>
              <a:rPr lang="en-US" sz="1800" dirty="0" smtClean="0"/>
              <a:t>Ovarian Cancer</a:t>
            </a:r>
          </a:p>
          <a:p>
            <a:r>
              <a:rPr lang="en-US" sz="1800" dirty="0" smtClean="0"/>
              <a:t>Prostate Cancer</a:t>
            </a:r>
          </a:p>
          <a:p>
            <a:r>
              <a:rPr lang="en-US" sz="1800" dirty="0" smtClean="0"/>
              <a:t>Stomach Cancer</a:t>
            </a:r>
          </a:p>
          <a:p>
            <a:r>
              <a:rPr lang="en-US" sz="1800" dirty="0" smtClean="0"/>
              <a:t>Cirrhosis</a:t>
            </a:r>
          </a:p>
          <a:p>
            <a:endParaRPr lang="en-US" sz="1800" dirty="0" smtClean="0"/>
          </a:p>
          <a:p>
            <a:endParaRPr lang="en-US" sz="1800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US" sz="1800" dirty="0"/>
              <a:t>Chronic Obstructive Pulmonary Disease</a:t>
            </a:r>
          </a:p>
          <a:p>
            <a:r>
              <a:rPr lang="en-US" sz="1800" dirty="0"/>
              <a:t>Cerebrovascular Accident</a:t>
            </a:r>
          </a:p>
          <a:p>
            <a:r>
              <a:rPr lang="en-US" sz="1800" dirty="0" smtClean="0"/>
              <a:t>Debility</a:t>
            </a:r>
            <a:endParaRPr lang="en-US" sz="1800" dirty="0" smtClean="0"/>
          </a:p>
          <a:p>
            <a:r>
              <a:rPr lang="en-US" sz="1800" dirty="0" smtClean="0"/>
              <a:t>Dementia</a:t>
            </a:r>
          </a:p>
          <a:p>
            <a:r>
              <a:rPr lang="en-US" sz="1800" dirty="0" smtClean="0"/>
              <a:t>Failure to Thrive</a:t>
            </a:r>
          </a:p>
          <a:p>
            <a:r>
              <a:rPr lang="en-US" sz="1800" dirty="0" smtClean="0"/>
              <a:t>Liver Disease</a:t>
            </a:r>
          </a:p>
          <a:p>
            <a:r>
              <a:rPr lang="en-US" sz="1800" dirty="0" smtClean="0"/>
              <a:t>Parkinson’s Disease</a:t>
            </a:r>
          </a:p>
          <a:p>
            <a:r>
              <a:rPr lang="en-US" sz="1800" dirty="0" smtClean="0"/>
              <a:t>Pulmonary Fibrosis</a:t>
            </a:r>
          </a:p>
          <a:p>
            <a:r>
              <a:rPr lang="en-US" sz="1800" dirty="0" smtClean="0"/>
              <a:t>Renal Failure</a:t>
            </a:r>
          </a:p>
          <a:p>
            <a:r>
              <a:rPr lang="en-US" sz="1800" dirty="0" smtClean="0"/>
              <a:t>Congestive Heart Failure</a:t>
            </a: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Hospice-Appropriate Patients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206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Develop Business Case for Palliative Care</a:t>
            </a:r>
          </a:p>
          <a:p>
            <a:pPr lvl="1"/>
            <a:r>
              <a:rPr lang="en-US" sz="2800" dirty="0" smtClean="0"/>
              <a:t>Planning Activities (as a precursor to implementing a palliative care program)</a:t>
            </a:r>
          </a:p>
          <a:p>
            <a:r>
              <a:rPr lang="en-US" sz="2800" dirty="0" smtClean="0"/>
              <a:t>Transition Palliative Care Patients</a:t>
            </a:r>
          </a:p>
          <a:p>
            <a:pPr lvl="1"/>
            <a:r>
              <a:rPr lang="en-US" sz="2800" dirty="0" smtClean="0"/>
              <a:t>From Acute Hospital Care</a:t>
            </a:r>
          </a:p>
          <a:p>
            <a:pPr lvl="1"/>
            <a:r>
              <a:rPr lang="en-US" sz="2800" dirty="0" smtClean="0"/>
              <a:t>Into Hospice Care (Hospice of El Paso)</a:t>
            </a:r>
          </a:p>
        </p:txBody>
      </p:sp>
    </p:spTree>
    <p:extLst>
      <p:ext uri="{BB962C8B-B14F-4D97-AF65-F5344CB8AC3E}">
        <p14:creationId xmlns:p14="http://schemas.microsoft.com/office/powerpoint/2010/main" val="3603778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Implement a Patient/Family Experience Survey</a:t>
            </a:r>
          </a:p>
          <a:p>
            <a:pPr lvl="1"/>
            <a:r>
              <a:rPr lang="en-US" sz="2800" dirty="0" smtClean="0"/>
              <a:t>Quality of Care</a:t>
            </a:r>
          </a:p>
          <a:p>
            <a:pPr lvl="1"/>
            <a:r>
              <a:rPr lang="en-US" sz="2800" dirty="0" smtClean="0"/>
              <a:t>Pain &amp; Symptom Management</a:t>
            </a:r>
          </a:p>
          <a:p>
            <a:pPr lvl="1"/>
            <a:r>
              <a:rPr lang="en-US" sz="2800" dirty="0" smtClean="0"/>
              <a:t>Degree of Patient/Family-Centeredness in care</a:t>
            </a:r>
          </a:p>
          <a:p>
            <a:pPr lvl="1"/>
            <a:r>
              <a:rPr lang="en-US" sz="2800" dirty="0" smtClean="0"/>
              <a:t>Improve these scores over time</a:t>
            </a:r>
          </a:p>
          <a:p>
            <a:r>
              <a:rPr lang="en-US" sz="2800" dirty="0" smtClean="0"/>
              <a:t>Conduct Continuous Quality Improvements</a:t>
            </a:r>
          </a:p>
          <a:p>
            <a:pPr lvl="1"/>
            <a:r>
              <a:rPr lang="en-US" sz="2800" dirty="0" smtClean="0"/>
              <a:t>Throughout the project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68129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7"/>
          <a:stretch/>
        </p:blipFill>
        <p:spPr bwMode="auto">
          <a:xfrm>
            <a:off x="457200" y="1408771"/>
            <a:ext cx="8458200" cy="3297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Quantifiable Patient Impact (QPI)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121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th\dfs\Docs\op1020138\My Documents\My Pictures\Cat 3 Status - DY5 R2\Cat 3.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758085"/>
            <a:ext cx="8636000" cy="6099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655638"/>
          </a:xfrm>
        </p:spPr>
        <p:txBody>
          <a:bodyPr>
            <a:normAutofit/>
          </a:bodyPr>
          <a:lstStyle/>
          <a:p>
            <a:r>
              <a:rPr lang="en-US" dirty="0" smtClean="0"/>
              <a:t>Clinical Outcome (</a:t>
            </a:r>
            <a:r>
              <a:rPr lang="en-US" sz="3100" b="1" dirty="0" smtClean="0"/>
              <a:t>Category 3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62600" y="48006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effectLst/>
              </a:rPr>
              <a:t>($355,473.82)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62600" y="5410200"/>
            <a:ext cx="1371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/>
              </a:rPr>
              <a:t>$848,226.17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38800" y="6167554"/>
            <a:ext cx="1371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/>
              </a:rPr>
              <a:t>$848,226.17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36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Improved </a:t>
            </a:r>
            <a:r>
              <a:rPr lang="en-US" dirty="0"/>
              <a:t>Chronic Disease Management: Diabetes Care</a:t>
            </a:r>
          </a:p>
          <a:p>
            <a:r>
              <a:rPr lang="en-US" dirty="0" smtClean="0"/>
              <a:t>Improved </a:t>
            </a:r>
            <a:r>
              <a:rPr lang="en-US" dirty="0"/>
              <a:t>Chronic Disease Management: Heart Disease</a:t>
            </a:r>
          </a:p>
          <a:p>
            <a:r>
              <a:rPr lang="en-US" dirty="0" smtClean="0"/>
              <a:t>Primary </a:t>
            </a:r>
            <a:r>
              <a:rPr lang="en-US" dirty="0"/>
              <a:t>Care &amp; Prevention - Healthy Texans</a:t>
            </a:r>
          </a:p>
          <a:p>
            <a:r>
              <a:rPr lang="en-US" dirty="0" smtClean="0"/>
              <a:t>Primary </a:t>
            </a:r>
            <a:r>
              <a:rPr lang="en-US" dirty="0"/>
              <a:t>Care &amp; Prevention - Cancer </a:t>
            </a:r>
            <a:r>
              <a:rPr lang="en-US" dirty="0" smtClean="0"/>
              <a:t>Screening</a:t>
            </a:r>
          </a:p>
          <a:p>
            <a:r>
              <a:rPr lang="en-US" dirty="0" smtClean="0"/>
              <a:t>Pediatric </a:t>
            </a:r>
            <a:r>
              <a:rPr lang="en-US" dirty="0"/>
              <a:t>Primary Care</a:t>
            </a:r>
          </a:p>
          <a:p>
            <a:r>
              <a:rPr lang="en-US" dirty="0" smtClean="0"/>
              <a:t>Improved </a:t>
            </a:r>
            <a:r>
              <a:rPr lang="en-US" dirty="0"/>
              <a:t>Maternal/Perinatal Care</a:t>
            </a:r>
          </a:p>
          <a:p>
            <a:r>
              <a:rPr lang="en-US" dirty="0" smtClean="0"/>
              <a:t>Improved </a:t>
            </a:r>
            <a:r>
              <a:rPr lang="en-US" dirty="0"/>
              <a:t>Access to Adult Dental </a:t>
            </a:r>
            <a:r>
              <a:rPr lang="en-US" dirty="0" smtClean="0"/>
              <a:t>Care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Palliative Care</a:t>
            </a:r>
          </a:p>
          <a:p>
            <a:r>
              <a:rPr lang="en-US" dirty="0" smtClean="0"/>
              <a:t>Care </a:t>
            </a:r>
            <a:r>
              <a:rPr lang="en-US" dirty="0"/>
              <a:t>Transitions</a:t>
            </a:r>
          </a:p>
          <a:p>
            <a:r>
              <a:rPr lang="en-US" dirty="0" smtClean="0"/>
              <a:t>Integration </a:t>
            </a:r>
            <a:r>
              <a:rPr lang="en-US" dirty="0"/>
              <a:t>of Behavioral Health in a Primary Care Setting</a:t>
            </a:r>
          </a:p>
          <a:p>
            <a:r>
              <a:rPr lang="en-US" dirty="0" smtClean="0"/>
              <a:t>Behavioral </a:t>
            </a:r>
            <a:r>
              <a:rPr lang="en-US" dirty="0"/>
              <a:t>Health and Appropriate Utilization</a:t>
            </a:r>
          </a:p>
          <a:p>
            <a:r>
              <a:rPr lang="en-US" dirty="0" smtClean="0"/>
              <a:t>Access </a:t>
            </a:r>
            <a:r>
              <a:rPr lang="en-US" dirty="0"/>
              <a:t>to Specialty Care</a:t>
            </a:r>
          </a:p>
          <a:p>
            <a:r>
              <a:rPr lang="en-US" dirty="0" smtClean="0"/>
              <a:t>Chronic </a:t>
            </a:r>
            <a:r>
              <a:rPr lang="en-US" dirty="0"/>
              <a:t>Non-Malignant Pain Management</a:t>
            </a:r>
          </a:p>
          <a:p>
            <a:r>
              <a:rPr lang="en-US" dirty="0" smtClean="0"/>
              <a:t>Hospital </a:t>
            </a:r>
            <a:r>
              <a:rPr lang="en-US" dirty="0"/>
              <a:t>Safety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Cycle of </a:t>
            </a:r>
            <a:r>
              <a:rPr lang="en-US" dirty="0" err="1" smtClean="0"/>
              <a:t>dsrip</a:t>
            </a:r>
            <a:r>
              <a:rPr lang="en-US" dirty="0" smtClean="0"/>
              <a:t> -  measure bundles</a:t>
            </a:r>
            <a:endParaRPr lang="en-US" dirty="0"/>
          </a:p>
        </p:txBody>
      </p:sp>
      <p:sp>
        <p:nvSpPr>
          <p:cNvPr id="6" name="Down Arrow 5"/>
          <p:cNvSpPr/>
          <p:nvPr/>
        </p:nvSpPr>
        <p:spPr>
          <a:xfrm rot="4351438">
            <a:off x="6531442" y="1458022"/>
            <a:ext cx="4572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146491"/>
      </p:ext>
    </p:extLst>
  </p:cSld>
  <p:clrMapOvr>
    <a:masterClrMapping/>
  </p:clrMapOvr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154</TotalTime>
  <Words>267</Words>
  <Application>Microsoft Office PowerPoint</Application>
  <PresentationFormat>On-screen Show (4:3)</PresentationFormat>
  <Paragraphs>72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Horizon</vt:lpstr>
      <vt:lpstr>DSRIP Project 2.7</vt:lpstr>
      <vt:lpstr>DSRIP</vt:lpstr>
      <vt:lpstr>DSRIP Hospice Project</vt:lpstr>
      <vt:lpstr>Hospice-Appropriate Patients</vt:lpstr>
      <vt:lpstr>Core Components</vt:lpstr>
      <vt:lpstr>Core Components</vt:lpstr>
      <vt:lpstr>Quantifiable Patient Impact (QPI)</vt:lpstr>
      <vt:lpstr>Clinical Outcome (Category 3)</vt:lpstr>
      <vt:lpstr>NEW Cycle of dsrip -  measure bundles</vt:lpstr>
      <vt:lpstr>THANK YOU ! </vt:lpstr>
    </vt:vector>
  </TitlesOfParts>
  <Company>University Medical Center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DSRIP Project 2.7</dc:title>
  <dc:creator>Oscar Perez</dc:creator>
  <cp:lastModifiedBy>Oscar Perez</cp:lastModifiedBy>
  <cp:revision>10</cp:revision>
  <dcterms:created xsi:type="dcterms:W3CDTF">2017-03-02T15:49:27Z</dcterms:created>
  <dcterms:modified xsi:type="dcterms:W3CDTF">2017-03-02T18:44:39Z</dcterms:modified>
</cp:coreProperties>
</file>