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 varScale="1">
        <p:scale>
          <a:sx n="84" d="100"/>
          <a:sy n="84" d="100"/>
        </p:scale>
        <p:origin x="-63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DCC748C-9A68-4900-89A4-A857C6FA59B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55E30B-E1F4-4FC5-8E25-CD6FA8A37D10}" type="datetimeFigureOut">
              <a:rPr lang="en-US" smtClean="0"/>
              <a:t>4/18/2013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543800" cy="2593975"/>
          </a:xfrm>
        </p:spPr>
        <p:txBody>
          <a:bodyPr/>
          <a:lstStyle/>
          <a:p>
            <a:r>
              <a:rPr lang="en-US" sz="6000" dirty="0" smtClean="0"/>
              <a:t>Establishing a Primary Care Medical Home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524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Dr. Michael </a:t>
            </a:r>
            <a:r>
              <a:rPr lang="en-US" dirty="0" smtClean="0"/>
              <a:t>Romano and </a:t>
            </a:r>
            <a:r>
              <a:rPr lang="en-US" dirty="0" smtClean="0"/>
              <a:t>Oscar Perez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TTUHSC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DSRIP RHP 15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April 19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2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</a:t>
            </a:r>
            <a:r>
              <a:rPr lang="en-US" dirty="0" smtClean="0"/>
              <a:t>of a Primary Care Medical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Re-Design of the Kenworthy Family Medicine </a:t>
            </a:r>
            <a:r>
              <a:rPr lang="en-US" sz="2800" dirty="0" smtClean="0"/>
              <a:t>Clinic as a NCQA Patient </a:t>
            </a:r>
            <a:r>
              <a:rPr lang="en-US" sz="2800" dirty="0" smtClean="0"/>
              <a:t>Centered Medical Home </a:t>
            </a:r>
            <a:endParaRPr lang="en-US" sz="2800" dirty="0" smtClean="0"/>
          </a:p>
          <a:p>
            <a:r>
              <a:rPr lang="en-US" sz="2800" dirty="0" smtClean="0"/>
              <a:t>Focuses on patients with </a:t>
            </a:r>
            <a:r>
              <a:rPr lang="en-US" sz="2800" dirty="0" smtClean="0"/>
              <a:t>Diabetes </a:t>
            </a:r>
          </a:p>
          <a:p>
            <a:pPr marL="891540" lvl="4">
              <a:buClr>
                <a:schemeClr val="accent1"/>
              </a:buClr>
            </a:pPr>
            <a:r>
              <a:rPr lang="en-US" sz="2800" dirty="0"/>
              <a:t>High prevalence in our </a:t>
            </a:r>
            <a:r>
              <a:rPr lang="en-US" sz="2800" dirty="0"/>
              <a:t>region</a:t>
            </a:r>
          </a:p>
          <a:p>
            <a:pPr lvl="2"/>
            <a:r>
              <a:rPr lang="en-US" sz="2800" dirty="0" smtClean="0"/>
              <a:t>Particular burden in Hispanics</a:t>
            </a:r>
          </a:p>
          <a:p>
            <a:pPr lvl="2"/>
            <a:r>
              <a:rPr lang="en-US" sz="2800" dirty="0" smtClean="0"/>
              <a:t>Amenable to intervention</a:t>
            </a:r>
          </a:p>
          <a:p>
            <a:r>
              <a:rPr lang="en-US" sz="3200" dirty="0" smtClean="0"/>
              <a:t>Links to 2 other DSRIP projects</a:t>
            </a:r>
          </a:p>
          <a:p>
            <a:pPr lvl="1"/>
            <a:r>
              <a:rPr lang="en-US" sz="3000" dirty="0" smtClean="0"/>
              <a:t>Ocular Care</a:t>
            </a:r>
          </a:p>
          <a:p>
            <a:pPr lvl="1"/>
            <a:r>
              <a:rPr lang="en-US" sz="3000" dirty="0" smtClean="0"/>
              <a:t>Chronic Disease Management Registry</a:t>
            </a:r>
            <a:endParaRPr lang="en-US" sz="3000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517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Agency for Healthcare Research</a:t>
            </a:r>
            <a:br>
              <a:rPr lang="en-US" dirty="0" smtClean="0"/>
            </a:br>
            <a:r>
              <a:rPr lang="en-US" dirty="0" smtClean="0"/>
              <a:t> &amp;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Comprehensive</a:t>
            </a:r>
          </a:p>
          <a:p>
            <a:r>
              <a:rPr lang="en-US" sz="3600" dirty="0" smtClean="0"/>
              <a:t>Patient-Centered</a:t>
            </a:r>
          </a:p>
          <a:p>
            <a:r>
              <a:rPr lang="en-US" sz="3600" dirty="0" smtClean="0"/>
              <a:t>Coordinated</a:t>
            </a:r>
          </a:p>
          <a:p>
            <a:r>
              <a:rPr lang="en-US" sz="3600" dirty="0" smtClean="0"/>
              <a:t>Accessible</a:t>
            </a:r>
          </a:p>
          <a:p>
            <a:r>
              <a:rPr lang="en-US" sz="3600" dirty="0" smtClean="0"/>
              <a:t>Quality and Safety</a:t>
            </a:r>
          </a:p>
        </p:txBody>
      </p:sp>
    </p:spTree>
    <p:extLst>
      <p:ext uri="{BB962C8B-B14F-4D97-AF65-F5344CB8AC3E}">
        <p14:creationId xmlns:p14="http://schemas.microsoft.com/office/powerpoint/2010/main" val="319461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NCQA Accreditation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Access and communication</a:t>
            </a:r>
          </a:p>
          <a:p>
            <a:r>
              <a:rPr lang="en-US" sz="2800" dirty="0" smtClean="0"/>
              <a:t>Patient tracking and registry functions</a:t>
            </a:r>
          </a:p>
          <a:p>
            <a:r>
              <a:rPr lang="en-US" sz="2800" dirty="0" smtClean="0"/>
              <a:t>Care management</a:t>
            </a:r>
          </a:p>
          <a:p>
            <a:r>
              <a:rPr lang="en-US" sz="2800" dirty="0" smtClean="0"/>
              <a:t>Self-Management support</a:t>
            </a:r>
          </a:p>
          <a:p>
            <a:r>
              <a:rPr lang="en-US" sz="2800" dirty="0" smtClean="0"/>
              <a:t>Electronic Prescribing</a:t>
            </a:r>
          </a:p>
          <a:p>
            <a:r>
              <a:rPr lang="en-US" sz="2800" dirty="0" smtClean="0"/>
              <a:t>Test Tracking</a:t>
            </a:r>
          </a:p>
          <a:p>
            <a:r>
              <a:rPr lang="en-US" sz="2800" dirty="0" smtClean="0"/>
              <a:t>Referral Tracking</a:t>
            </a:r>
          </a:p>
          <a:p>
            <a:r>
              <a:rPr lang="en-US" sz="2800" dirty="0" smtClean="0"/>
              <a:t>Performance Reporting and Improvement</a:t>
            </a:r>
          </a:p>
          <a:p>
            <a:r>
              <a:rPr lang="en-US" sz="2800" dirty="0" smtClean="0"/>
              <a:t>Advanced Electronic Communications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751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Kenworthy Family Medicine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Well- established </a:t>
            </a:r>
            <a:r>
              <a:rPr lang="en-US" sz="2800" dirty="0" smtClean="0"/>
              <a:t>Open- </a:t>
            </a:r>
            <a:r>
              <a:rPr lang="en-US" sz="2800" dirty="0" smtClean="0"/>
              <a:t>access </a:t>
            </a:r>
            <a:r>
              <a:rPr lang="en-US" sz="2800" dirty="0" smtClean="0"/>
              <a:t>Scheduling </a:t>
            </a:r>
          </a:p>
          <a:p>
            <a:pPr lvl="1"/>
            <a:r>
              <a:rPr lang="en-US" sz="2600" dirty="0" smtClean="0"/>
              <a:t>30</a:t>
            </a:r>
            <a:r>
              <a:rPr lang="en-US" sz="2600" dirty="0" smtClean="0"/>
              <a:t>% Same-day Appointments</a:t>
            </a:r>
          </a:p>
          <a:p>
            <a:r>
              <a:rPr lang="en-US" sz="2800" dirty="0" smtClean="0"/>
              <a:t>Organized </a:t>
            </a:r>
            <a:r>
              <a:rPr lang="en-US" sz="2800" dirty="0" smtClean="0"/>
              <a:t>Patient Population into 3 Teams</a:t>
            </a:r>
          </a:p>
          <a:p>
            <a:pPr lvl="1"/>
            <a:r>
              <a:rPr lang="en-US" sz="2400" dirty="0" smtClean="0"/>
              <a:t>3 </a:t>
            </a:r>
            <a:r>
              <a:rPr lang="en-US" sz="2400" dirty="0" smtClean="0"/>
              <a:t>to 4 Faculty</a:t>
            </a:r>
          </a:p>
          <a:p>
            <a:pPr lvl="1"/>
            <a:r>
              <a:rPr lang="en-US" sz="2400" dirty="0" smtClean="0"/>
              <a:t>8 Residents</a:t>
            </a:r>
          </a:p>
          <a:p>
            <a:pPr lvl="1"/>
            <a:r>
              <a:rPr lang="en-US" sz="2400" dirty="0" smtClean="0"/>
              <a:t>1 LVN</a:t>
            </a:r>
          </a:p>
          <a:p>
            <a:pPr lvl="1"/>
            <a:r>
              <a:rPr lang="en-US" sz="2400" dirty="0" smtClean="0"/>
              <a:t>4 MA’s</a:t>
            </a:r>
          </a:p>
          <a:p>
            <a:pPr lvl="1"/>
            <a:r>
              <a:rPr lang="en-US" sz="2400" dirty="0" smtClean="0"/>
              <a:t>Staff support for prior authorizations and results </a:t>
            </a:r>
            <a:r>
              <a:rPr lang="en-US" sz="2400" dirty="0" smtClean="0"/>
              <a:t>management</a:t>
            </a:r>
          </a:p>
          <a:p>
            <a:pPr lvl="1"/>
            <a:r>
              <a:rPr lang="en-US" sz="2400" dirty="0" smtClean="0"/>
              <a:t>Pharmacy and Dietary Support</a:t>
            </a:r>
          </a:p>
          <a:p>
            <a:pPr lvl="1"/>
            <a:r>
              <a:rPr lang="en-US" sz="2400" dirty="0" smtClean="0"/>
              <a:t>Advanced practice providers as part of team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26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Kenworthy Family </a:t>
            </a:r>
            <a:r>
              <a:rPr lang="en-US" dirty="0"/>
              <a:t>Medicine  </a:t>
            </a:r>
            <a:r>
              <a:rPr lang="en-US" dirty="0" smtClean="0"/>
              <a:t>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Next Steps</a:t>
            </a:r>
          </a:p>
          <a:p>
            <a:pPr lvl="1"/>
            <a:r>
              <a:rPr lang="en-US" sz="3000" dirty="0" smtClean="0"/>
              <a:t>Disease </a:t>
            </a:r>
            <a:r>
              <a:rPr lang="en-US" sz="3000" dirty="0" smtClean="0"/>
              <a:t>Management Registry Software</a:t>
            </a:r>
          </a:p>
          <a:p>
            <a:pPr lvl="2"/>
            <a:r>
              <a:rPr lang="en-US" sz="3000" dirty="0" smtClean="0"/>
              <a:t>Begin with Diabetes</a:t>
            </a:r>
          </a:p>
          <a:p>
            <a:r>
              <a:rPr lang="en-US" sz="3200" dirty="0" smtClean="0"/>
              <a:t>Patient </a:t>
            </a:r>
            <a:r>
              <a:rPr lang="en-US" sz="3200" dirty="0" smtClean="0"/>
              <a:t>Portal</a:t>
            </a:r>
          </a:p>
          <a:p>
            <a:pPr lvl="1"/>
            <a:r>
              <a:rPr lang="en-US" sz="3200" dirty="0" smtClean="0"/>
              <a:t>Family Medicine will be first PLFSOM site in go-live.  Est. September 2013</a:t>
            </a:r>
          </a:p>
          <a:p>
            <a:r>
              <a:rPr lang="en-US" sz="3200" dirty="0" smtClean="0"/>
              <a:t>Development </a:t>
            </a:r>
            <a:r>
              <a:rPr lang="en-US" sz="3200" dirty="0" smtClean="0"/>
              <a:t>of e-referral process</a:t>
            </a:r>
          </a:p>
          <a:p>
            <a:pPr lvl="1"/>
            <a:r>
              <a:rPr lang="en-US" sz="3200" dirty="0" smtClean="0"/>
              <a:t>From FM to Ophthalmology</a:t>
            </a:r>
          </a:p>
          <a:p>
            <a:pPr lvl="1"/>
            <a:r>
              <a:rPr lang="en-US" sz="3200" dirty="0" smtClean="0"/>
              <a:t>Facilitate and Track Referrals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2370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romano\AppData\Local\Microsoft\Windows\Temporary Internet Files\Content.IE5\4V20EZV5\MP9004387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28800"/>
            <a:ext cx="2895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886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205</TotalTime>
  <Words>190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Establishing a Primary Care Medical Home</vt:lpstr>
      <vt:lpstr>Development of a Primary Care Medical Home</vt:lpstr>
      <vt:lpstr>Agency for Healthcare Research  &amp; Quality</vt:lpstr>
      <vt:lpstr>NCQA Accreditation</vt:lpstr>
      <vt:lpstr>Kenworthy Family Medicine Initiative</vt:lpstr>
      <vt:lpstr>Kenworthy Family Medicine  Initiative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Romano, Michael</cp:lastModifiedBy>
  <cp:revision>4</cp:revision>
  <dcterms:created xsi:type="dcterms:W3CDTF">2013-04-18T15:27:55Z</dcterms:created>
  <dcterms:modified xsi:type="dcterms:W3CDTF">2013-04-18T21:50:59Z</dcterms:modified>
</cp:coreProperties>
</file>