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62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417" autoAdjust="0"/>
    <p:restoredTop sz="86364" autoAdjust="0"/>
  </p:normalViewPr>
  <p:slideViewPr>
    <p:cSldViewPr>
      <p:cViewPr varScale="1">
        <p:scale>
          <a:sx n="64" d="100"/>
          <a:sy n="64" d="100"/>
        </p:scale>
        <p:origin x="-3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55E30B-E1F4-4FC5-8E25-CD6FA8A37D10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CC748C-9A68-4900-89A4-A857C6FA59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2895600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effectLst/>
              </a:rPr>
              <a:t>Expanding the Child Psychiatry Fellowship</a:t>
            </a:r>
            <a:br>
              <a:rPr lang="en-US" sz="6000" b="1" dirty="0" smtClean="0">
                <a:effectLst/>
              </a:rPr>
            </a:br>
            <a:r>
              <a:rPr lang="en-US" sz="6000" b="1" dirty="0">
                <a:effectLst/>
              </a:rPr>
              <a:t/>
            </a:r>
            <a:br>
              <a:rPr lang="en-US" sz="6000" b="1" dirty="0">
                <a:effectLst/>
              </a:rPr>
            </a:b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543800" cy="1752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Dr. Cecilia </a:t>
            </a:r>
            <a:r>
              <a:rPr lang="en-US" dirty="0" err="1" smtClean="0"/>
              <a:t>DeVargas</a:t>
            </a: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Region 15 RHP Meeting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July 24, 2013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1:00pm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048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9132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increase number of Faculty members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increase number of non-salary Faculty affiliations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search for other sources of income (Grants and Contracts)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expand services to the community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increase research and scholastic activities in the area of Child and Adolescent Psychiatry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increase collaboration between primary care and psychiatric services</a:t>
            </a:r>
          </a:p>
        </p:txBody>
      </p:sp>
    </p:spTree>
    <p:extLst>
      <p:ext uri="{BB962C8B-B14F-4D97-AF65-F5344CB8AC3E}">
        <p14:creationId xmlns:p14="http://schemas.microsoft.com/office/powerpoint/2010/main" val="2878630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/>
              <a:t>Small number of Core Faculty/Faculty turnover</a:t>
            </a:r>
          </a:p>
          <a:p>
            <a:r>
              <a:rPr lang="en-US" dirty="0"/>
              <a:t>Financial constraints</a:t>
            </a:r>
          </a:p>
          <a:p>
            <a:r>
              <a:rPr lang="en-US" dirty="0"/>
              <a:t>Reporting accuracy</a:t>
            </a:r>
          </a:p>
          <a:p>
            <a:r>
              <a:rPr lang="en-US" dirty="0"/>
              <a:t>IT Software barriers</a:t>
            </a:r>
          </a:p>
          <a:p>
            <a:r>
              <a:rPr lang="en-US" dirty="0"/>
              <a:t>Community needs</a:t>
            </a:r>
          </a:p>
          <a:p>
            <a:endParaRPr lang="en-US" dirty="0"/>
          </a:p>
        </p:txBody>
      </p:sp>
      <p:pic>
        <p:nvPicPr>
          <p:cNvPr id="4" name="Picture 2" descr="http://t0.gstatic.com/images?q=tbn:ANd9GcTfTS8mdwMh8UnMnJaknnCPvgkhwh-ToLz0MX624PbW8Oee1xl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38663"/>
            <a:ext cx="252829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31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Hire new Fellow			100%</a:t>
            </a:r>
          </a:p>
          <a:p>
            <a:pPr marL="457200" indent="-457200">
              <a:buAutoNum type="arabicPeriod"/>
            </a:pPr>
            <a:r>
              <a:rPr lang="en-US" dirty="0" smtClean="0"/>
              <a:t>Bi-weekly meetings 			100%</a:t>
            </a:r>
          </a:p>
          <a:p>
            <a:pPr marL="457200" indent="-457200">
              <a:buAutoNum type="arabicPeriod"/>
            </a:pPr>
            <a:r>
              <a:rPr lang="en-US" dirty="0" smtClean="0"/>
              <a:t>Increase clinic volume		 50%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384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197" y="2590800"/>
            <a:ext cx="4744112" cy="11241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85891" y="1143000"/>
            <a:ext cx="3724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Questions?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5805" y="4038600"/>
            <a:ext cx="3916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Comments?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68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i="1" dirty="0" smtClean="0"/>
              <a:t>Synopsis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Increase the capacity to provide</a:t>
            </a:r>
            <a:r>
              <a:rPr lang="en-US" baseline="0" dirty="0" smtClean="0"/>
              <a:t> Child &amp; Adolescent Psychiatry Services and increase the availability of providers to better accommodate the demand in the El Paso Region.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i="1" dirty="0" smtClean="0"/>
              <a:t>Department  Involved: </a:t>
            </a:r>
          </a:p>
          <a:p>
            <a:pPr marL="0" indent="0">
              <a:buNone/>
            </a:pPr>
            <a:r>
              <a:rPr lang="en-US" dirty="0" smtClean="0"/>
              <a:t>Texas Tech Department of Psychiatry</a:t>
            </a:r>
            <a:endParaRPr lang="en-US" dirty="0"/>
          </a:p>
          <a:p>
            <a:pPr marL="0" lvl="0" indent="0">
              <a:buNone/>
            </a:pPr>
            <a:endParaRPr lang="en-US" b="1" i="1" dirty="0" smtClean="0"/>
          </a:p>
          <a:p>
            <a:pPr marL="0" lvl="0" indent="0">
              <a:buNone/>
            </a:pPr>
            <a:r>
              <a:rPr lang="en-US" b="1" i="1" dirty="0" smtClean="0"/>
              <a:t>Milestones DY2:</a:t>
            </a:r>
          </a:p>
          <a:p>
            <a:pPr lvl="0"/>
            <a:r>
              <a:rPr lang="en-US" sz="2300" dirty="0" smtClean="0"/>
              <a:t>Expand the training program – hire fellow(s)</a:t>
            </a:r>
            <a:endParaRPr lang="en-US" sz="2300" dirty="0"/>
          </a:p>
          <a:p>
            <a:pPr lvl="0"/>
            <a:r>
              <a:rPr lang="en-US" sz="2300" dirty="0" smtClean="0"/>
              <a:t>Participate in Bi-Weekly Interactions to promote Collaborative Learning</a:t>
            </a:r>
            <a:endParaRPr lang="en-US" sz="2300" dirty="0"/>
          </a:p>
          <a:p>
            <a:pPr lvl="0"/>
            <a:r>
              <a:rPr lang="en-US" sz="2300" dirty="0" smtClean="0"/>
              <a:t>Increase Clinic Volumes – patient encounters</a:t>
            </a:r>
            <a:endParaRPr lang="en-US" sz="23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429000"/>
            <a:ext cx="3200400" cy="861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3517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Benefits to the Community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181600"/>
            <a:ext cx="4401693" cy="1615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2209800"/>
            <a:ext cx="792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Behavioral health is in a state of crisis in our region.  Most of Texas is designated as a Health Professions Shortage Area (HPSA) for mental health; however, the ratio of child psychiatrists to population in our region is less than 20% of the statewide average.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61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924801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600" b="1" i="1" dirty="0" smtClean="0"/>
              <a:t>Milestones:</a:t>
            </a:r>
          </a:p>
          <a:p>
            <a:pPr lvl="1"/>
            <a:r>
              <a:rPr lang="en-US" sz="2800" b="1" i="1" dirty="0"/>
              <a:t>Expand </a:t>
            </a:r>
            <a:r>
              <a:rPr lang="en-US" sz="2800" b="1" i="1" dirty="0" smtClean="0"/>
              <a:t>training </a:t>
            </a:r>
            <a:r>
              <a:rPr lang="en-US" sz="2800" b="1" i="1" dirty="0"/>
              <a:t>program – hire fellow(s</a:t>
            </a:r>
            <a:r>
              <a:rPr lang="en-US" sz="2800" b="1" i="1" dirty="0" smtClean="0"/>
              <a:t>) 100%</a:t>
            </a:r>
            <a:endParaRPr lang="en-US" sz="2800" b="1" i="1" dirty="0"/>
          </a:p>
          <a:p>
            <a:pPr lvl="1"/>
            <a:r>
              <a:rPr lang="en-US" sz="2800" b="1" i="1" dirty="0"/>
              <a:t>Participate in Bi-Weekly Interactions </a:t>
            </a:r>
            <a:r>
              <a:rPr lang="en-US" sz="2800" b="1" i="1" dirty="0" smtClean="0"/>
              <a:t>to promote </a:t>
            </a:r>
            <a:r>
              <a:rPr lang="en-US" sz="2800" b="1" i="1" dirty="0"/>
              <a:t>Collaborative </a:t>
            </a:r>
            <a:r>
              <a:rPr lang="en-US" sz="2800" b="1" i="1" dirty="0" smtClean="0"/>
              <a:t>Learning   80%</a:t>
            </a:r>
            <a:endParaRPr lang="en-US" sz="2800" b="1" i="1" dirty="0"/>
          </a:p>
          <a:p>
            <a:pPr lvl="1"/>
            <a:r>
              <a:rPr lang="en-US" sz="2800" b="1" i="1" dirty="0"/>
              <a:t>Increase Clinic Volumes – patient </a:t>
            </a:r>
            <a:r>
              <a:rPr lang="en-US" sz="2800" b="1" i="1" dirty="0" smtClean="0"/>
              <a:t>encounters  50% </a:t>
            </a:r>
          </a:p>
          <a:p>
            <a:pPr lvl="0"/>
            <a:r>
              <a:rPr lang="en-US" sz="3600" b="1" i="1" dirty="0" smtClean="0"/>
              <a:t>Risk Areas:</a:t>
            </a:r>
          </a:p>
          <a:p>
            <a:pPr lvl="0"/>
            <a:endParaRPr lang="en-US" sz="3600" b="1" i="1" dirty="0"/>
          </a:p>
          <a:p>
            <a:pPr lvl="0"/>
            <a:r>
              <a:rPr lang="en-US" sz="2800" b="1" i="1" dirty="0" smtClean="0"/>
              <a:t>Anticipated outcomes:</a:t>
            </a:r>
          </a:p>
          <a:p>
            <a:pPr lvl="1"/>
            <a:r>
              <a:rPr lang="en-US" sz="2000" dirty="0" smtClean="0"/>
              <a:t>Milestones will be met</a:t>
            </a:r>
            <a:endParaRPr lang="en-US" sz="1200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239836"/>
            <a:ext cx="440213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751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Innovations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Improvements to processes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smtClean="0"/>
              <a:t>Educated team on CQI/Rapid Cycle Improvement</a:t>
            </a:r>
          </a:p>
          <a:p>
            <a:pPr lvl="1"/>
            <a:r>
              <a:rPr lang="en-US" sz="2000" dirty="0" smtClean="0"/>
              <a:t>Formulated Action Plan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029200"/>
            <a:ext cx="440213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5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and Adolescent Fellowship</a:t>
            </a:r>
            <a:endParaRPr lang="en-US" dirty="0"/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Cecilia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DeVargas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M.D. – Program Director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Octavio Gutierrez, M.D. – Assistant Program Director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Leonora Petty, M.D. – Associate Professor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Juan Zavala, M.D. – Assistant Professor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Mercedes Ramirez, M.D. – Assistant Professor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Rebecca Pasillas, Ph.D. – Assistant Professor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Amelia Leony-Carrete, LCSW – Faculty Associate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http://mainhangarrestaurant.net/yahoo_site_admin/assets/images/Children.88121320_st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792169"/>
            <a:ext cx="1692787" cy="178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2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 Sites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 Paso Children’s Hospital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Emergence Health Network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Ysleta Independent School District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El Paso Psychiatric Center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Juvenile Justice Center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EPCGC (El Paso Child Guidance Center) If grant approved in September 2013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695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Services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490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Consultation Liaison at EPCH and outpatient Pediatrics Department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Outpatient and Inpatient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Calibri" pitchFamily="34" charset="0"/>
              <a:buChar char="—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Psychiatric Assessments/Crisis Stabilization</a:t>
            </a:r>
          </a:p>
          <a:p>
            <a:pPr marL="800100" lvl="1" indent="-342900">
              <a:buFont typeface="Calibri" pitchFamily="34" charset="0"/>
              <a:buChar char="—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Medication Management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monitoring</a:t>
            </a:r>
          </a:p>
          <a:p>
            <a:pPr marL="800100" lvl="1" indent="-342900">
              <a:buFont typeface="Calibri" pitchFamily="34" charset="0"/>
              <a:buChar char="—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Psychotherapy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Psychotherapy modalities</a:t>
            </a:r>
          </a:p>
          <a:p>
            <a:pPr marL="800100" lvl="1" indent="-342900">
              <a:buFont typeface="Calibri" pitchFamily="34" charset="0"/>
              <a:buChar char="—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Family Therapy</a:t>
            </a:r>
          </a:p>
          <a:p>
            <a:pPr marL="800100" lvl="1" indent="-342900">
              <a:buFont typeface="Calibri" pitchFamily="34" charset="0"/>
              <a:buChar char="—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Child and Adolescents individual therapy</a:t>
            </a:r>
          </a:p>
          <a:p>
            <a:pPr marL="800100" lvl="1" indent="-342900">
              <a:buFont typeface="Calibri" pitchFamily="34" charset="0"/>
              <a:buChar char="—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 therapy</a:t>
            </a:r>
          </a:p>
        </p:txBody>
      </p:sp>
      <p:pic>
        <p:nvPicPr>
          <p:cNvPr id="5" name="Picture 2" descr="http://t2.gstatic.com/images?q=tbn:ANd9GcQevM-2KJ9243xenkNTWDPSuIFu_j3whWaspaFiSvVV85RRpx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070684"/>
            <a:ext cx="2977212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604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Baseline Encounters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2012-2013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543256"/>
              </p:ext>
            </p:extLst>
          </p:nvPr>
        </p:nvGraphicFramePr>
        <p:xfrm>
          <a:off x="1295400" y="2133600"/>
          <a:ext cx="60960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524000"/>
                <a:gridCol w="1600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Unique Patients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Encounters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Inpatient Units – EPPC</a:t>
                      </a:r>
                    </a:p>
                    <a:p>
                      <a:r>
                        <a:rPr lang="en-US" dirty="0" smtClean="0"/>
                        <a:t> Child/ </a:t>
                      </a:r>
                      <a:r>
                        <a:rPr lang="en-US" dirty="0" err="1" smtClean="0"/>
                        <a:t>Adol</a:t>
                      </a:r>
                      <a:r>
                        <a:rPr lang="en-US" dirty="0" smtClean="0"/>
                        <a:t> (CAD)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Consultation Liaison:</a:t>
                      </a:r>
                    </a:p>
                    <a:p>
                      <a:r>
                        <a:rPr lang="en-US" dirty="0" smtClean="0"/>
                        <a:t>El Paso Children’s Hospital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Outpatient Clinics:</a:t>
                      </a:r>
                    </a:p>
                    <a:p>
                      <a:r>
                        <a:rPr lang="en-US" dirty="0" smtClean="0"/>
                        <a:t>Children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678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426</TotalTime>
  <Words>382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Expanding the Child Psychiatry Fellowship  </vt:lpstr>
      <vt:lpstr>Description of the Project</vt:lpstr>
      <vt:lpstr>Benefits to the Community </vt:lpstr>
      <vt:lpstr>Progress</vt:lpstr>
      <vt:lpstr>Innovations</vt:lpstr>
      <vt:lpstr>Child and Adolescent Fellowship</vt:lpstr>
      <vt:lpstr>Rotation Sites</vt:lpstr>
      <vt:lpstr>Clinical Services</vt:lpstr>
      <vt:lpstr>Baseline Encounters 2012-2013</vt:lpstr>
      <vt:lpstr>Goals</vt:lpstr>
      <vt:lpstr>Challenges</vt:lpstr>
      <vt:lpstr>Milestones</vt:lpstr>
      <vt:lpstr>PowerPoint Presentation</vt:lpstr>
    </vt:vector>
  </TitlesOfParts>
  <Company>Texas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Veronica Candia</cp:lastModifiedBy>
  <cp:revision>29</cp:revision>
  <dcterms:created xsi:type="dcterms:W3CDTF">2013-04-18T15:27:55Z</dcterms:created>
  <dcterms:modified xsi:type="dcterms:W3CDTF">2013-07-25T16:50:29Z</dcterms:modified>
</cp:coreProperties>
</file>