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4" r:id="rId4"/>
    <p:sldId id="265" r:id="rId5"/>
    <p:sldId id="260" r:id="rId6"/>
    <p:sldId id="261" r:id="rId7"/>
    <p:sldId id="262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Calibri" pitchFamily="34" charset="0"/>
              </a:defRPr>
            </a:lvl1pPr>
          </a:lstStyle>
          <a:p>
            <a:fld id="{8268236D-2D03-4028-8EF9-C70075F6F4BE}" type="datetimeFigureOut">
              <a:rPr lang="en-US"/>
              <a:pPr/>
              <a:t>3/28/2014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Calibri" pitchFamily="34" charset="0"/>
              </a:defRPr>
            </a:lvl1pPr>
          </a:lstStyle>
          <a:p>
            <a:fld id="{6E0E462C-F556-4850-9007-66FE77A3989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8B3D25-9B87-4939-8B46-9285DABD375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D276ED-2B54-4BD9-BCF8-85D91DA89BB4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87F16-23B2-4C54-8667-F22063BD38B4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7E0A3-359D-4AB1-B21B-BC11AE142A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3A226-A42E-4C37-BE84-63945295AC99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C44B6-B19C-46B2-A3EE-E1BFDB7869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1FBB5-2C1F-4727-A1AC-97DCE7B5FF65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19247-9DDC-4FDC-AE9B-CAD76F826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40D32-EDE8-4F8B-9864-0A09CCB8630A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629B4-AF65-4C56-9E50-380AAF03A2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4D4F-538E-458A-9923-35576923BE8A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ED786-D78D-4992-ACA5-E3C65B34E5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ADA4E-5C81-4D28-8CF6-A2D3E24040DC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181B1-6FF3-4B00-91D6-A8D45B0C8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AFC29-2930-41A2-AE9F-04BD2A5A525B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3DCF4-370A-4F09-9E95-72E6E5BC5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F53A5-667F-4EC4-8963-EF9F0E59C182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E4B45-AE77-4A47-BB52-2AAB98AB4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E546A-162A-4310-9BFD-21D341CCD125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1151E-B1BA-4357-9BC5-614A8713A9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0C866-FFFF-4A48-9B30-7A8D160E98DF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EA0A9-6E69-459C-A2FE-BBF18D332B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A0221-2803-4D78-B845-B0AB534A3FEF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29786-0CCB-43C4-B8B8-8B73D48F60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9FFD2A3-229C-4AFB-AF1E-065B36B7AAEE}" type="datetimeFigureOut">
              <a:rPr lang="en-US"/>
              <a:pPr>
                <a:defRPr/>
              </a:pPr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C0420E-929F-4524-9F11-14FAB0AE5B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56000"/>
            <a:ext cx="6400800" cy="14732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sz="2000" smtClean="0">
              <a:solidFill>
                <a:srgbClr val="FFFFFF"/>
              </a:solidFill>
            </a:endParaRPr>
          </a:p>
        </p:txBody>
      </p:sp>
      <p:pic>
        <p:nvPicPr>
          <p:cNvPr id="14338" name="Picture 4"/>
          <p:cNvPicPr>
            <a:picLocks noChangeAspect="1"/>
          </p:cNvPicPr>
          <p:nvPr/>
        </p:nvPicPr>
        <p:blipFill>
          <a:blip r:embed="rId2"/>
          <a:srcRect l="999" t="8000" r="1500" b="800"/>
          <a:stretch>
            <a:fillRect/>
          </a:stretch>
        </p:blipFill>
        <p:spPr bwMode="auto">
          <a:xfrm>
            <a:off x="1260475" y="2222500"/>
            <a:ext cx="6710363" cy="3922713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</p:pic>
      <p:sp>
        <p:nvSpPr>
          <p:cNvPr id="14339" name="Title 1"/>
          <p:cNvSpPr>
            <a:spLocks/>
          </p:cNvSpPr>
          <p:nvPr/>
        </p:nvSpPr>
        <p:spPr bwMode="auto">
          <a:xfrm>
            <a:off x="457200" y="306388"/>
            <a:ext cx="82296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GIS Capabilities</a:t>
            </a:r>
          </a:p>
        </p:txBody>
      </p:sp>
      <p:pic>
        <p:nvPicPr>
          <p:cNvPr id="14340" name="Picture 4" descr="City PP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113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341" name="Group 5"/>
          <p:cNvGrpSpPr>
            <a:grpSpLocks/>
          </p:cNvGrpSpPr>
          <p:nvPr/>
        </p:nvGrpSpPr>
        <p:grpSpPr bwMode="auto">
          <a:xfrm>
            <a:off x="1066800" y="1016000"/>
            <a:ext cx="6049963" cy="1404938"/>
            <a:chOff x="609600" y="1015395"/>
            <a:chExt cx="6049762" cy="1405579"/>
          </a:xfrm>
        </p:grpSpPr>
        <p:pic>
          <p:nvPicPr>
            <p:cNvPr id="14344" name="Picture 19" descr="cityhealthdepartmentlogo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211562" y="1143001"/>
              <a:ext cx="1447800" cy="985586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</p:spPr>
        </p:pic>
        <p:sp>
          <p:nvSpPr>
            <p:cNvPr id="14345" name="TextBox 2"/>
            <p:cNvSpPr txBox="1">
              <a:spLocks noChangeArrowheads="1"/>
            </p:cNvSpPr>
            <p:nvPr/>
          </p:nvSpPr>
          <p:spPr bwMode="auto">
            <a:xfrm>
              <a:off x="609600" y="1015395"/>
              <a:ext cx="487680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>
                  <a:latin typeface="Calibri" pitchFamily="34" charset="0"/>
                  <a:cs typeface="Arial" charset="0"/>
                </a:rPr>
                <a:t>City of El Paso </a:t>
              </a:r>
            </a:p>
            <a:p>
              <a:pPr algn="ctr"/>
              <a:r>
                <a:rPr lang="en-US" sz="2400">
                  <a:latin typeface="Calibri" pitchFamily="34" charset="0"/>
                  <a:cs typeface="Arial" charset="0"/>
                </a:rPr>
                <a:t>Department of Public Health </a:t>
              </a:r>
            </a:p>
          </p:txBody>
        </p:sp>
        <p:sp>
          <p:nvSpPr>
            <p:cNvPr id="14346" name="TextBox 3"/>
            <p:cNvSpPr txBox="1">
              <a:spLocks noChangeArrowheads="1"/>
            </p:cNvSpPr>
            <p:nvPr/>
          </p:nvSpPr>
          <p:spPr bwMode="auto">
            <a:xfrm>
              <a:off x="1371600" y="1836199"/>
              <a:ext cx="42672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i="1">
                  <a:solidFill>
                    <a:srgbClr val="0070C0"/>
                  </a:solidFill>
                  <a:latin typeface="Calibri" pitchFamily="34" charset="0"/>
                  <a:cs typeface="Arial" charset="0"/>
                </a:rPr>
                <a:t>Region 15  Regional Health Partnership</a:t>
              </a:r>
            </a:p>
            <a:p>
              <a:r>
                <a:rPr lang="en-US" sz="1600" i="1">
                  <a:solidFill>
                    <a:srgbClr val="0070C0"/>
                  </a:solidFill>
                  <a:latin typeface="Calibri" pitchFamily="34" charset="0"/>
                  <a:cs typeface="Arial" charset="0"/>
                </a:rPr>
                <a:t>1115 Healthcare Transformation Waiver</a:t>
              </a:r>
            </a:p>
          </p:txBody>
        </p:sp>
      </p:grpSp>
      <p:sp>
        <p:nvSpPr>
          <p:cNvPr id="14342" name="TextBox 4"/>
          <p:cNvSpPr txBox="1">
            <a:spLocks noChangeArrowheads="1"/>
          </p:cNvSpPr>
          <p:nvPr/>
        </p:nvSpPr>
        <p:spPr bwMode="auto">
          <a:xfrm>
            <a:off x="457200" y="3276600"/>
            <a:ext cx="7620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latin typeface="Calibri" pitchFamily="34" charset="0"/>
                <a:cs typeface="Arial" charset="0"/>
              </a:rPr>
              <a:t>Health Information Exchange</a:t>
            </a:r>
          </a:p>
        </p:txBody>
      </p:sp>
      <p:sp>
        <p:nvSpPr>
          <p:cNvPr id="14343" name="TextBox 6"/>
          <p:cNvSpPr txBox="1">
            <a:spLocks noChangeArrowheads="1"/>
          </p:cNvSpPr>
          <p:nvPr/>
        </p:nvSpPr>
        <p:spPr bwMode="auto">
          <a:xfrm>
            <a:off x="1928813" y="4224338"/>
            <a:ext cx="46767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Fernando J. Gonzalez, Lead Epidemiologist</a:t>
            </a:r>
          </a:p>
          <a:p>
            <a:pPr algn="ctr"/>
            <a:r>
              <a:rPr lang="en-US">
                <a:latin typeface="Calibri" pitchFamily="34" charset="0"/>
              </a:rPr>
              <a:t>Region 15 RHP Meeting</a:t>
            </a:r>
          </a:p>
          <a:p>
            <a:pPr algn="ctr"/>
            <a:r>
              <a:rPr lang="en-US">
                <a:latin typeface="Calibri" pitchFamily="34" charset="0"/>
              </a:rPr>
              <a:t>March 28, 2014</a:t>
            </a:r>
          </a:p>
          <a:p>
            <a:pPr algn="ctr"/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56000"/>
            <a:ext cx="6400800" cy="14732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sz="2000" smtClean="0">
              <a:solidFill>
                <a:srgbClr val="FFFFFF"/>
              </a:solidFill>
            </a:endParaRPr>
          </a:p>
        </p:txBody>
      </p:sp>
      <p:pic>
        <p:nvPicPr>
          <p:cNvPr id="15362" name="Picture 4"/>
          <p:cNvPicPr>
            <a:picLocks noChangeAspect="1"/>
          </p:cNvPicPr>
          <p:nvPr/>
        </p:nvPicPr>
        <p:blipFill>
          <a:blip r:embed="rId3"/>
          <a:srcRect l="999" t="8000" r="1500" b="800"/>
          <a:stretch>
            <a:fillRect/>
          </a:stretch>
        </p:blipFill>
        <p:spPr bwMode="auto">
          <a:xfrm>
            <a:off x="1260475" y="2222500"/>
            <a:ext cx="6710363" cy="3922713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</p:pic>
      <p:sp>
        <p:nvSpPr>
          <p:cNvPr id="15363" name="Title 1"/>
          <p:cNvSpPr>
            <a:spLocks/>
          </p:cNvSpPr>
          <p:nvPr/>
        </p:nvSpPr>
        <p:spPr bwMode="auto">
          <a:xfrm>
            <a:off x="457200" y="306388"/>
            <a:ext cx="82296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GIS Capabilities</a:t>
            </a:r>
          </a:p>
        </p:txBody>
      </p:sp>
      <p:pic>
        <p:nvPicPr>
          <p:cNvPr id="15364" name="Picture 4" descr="City PP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TextBox 1"/>
          <p:cNvSpPr txBox="1">
            <a:spLocks noChangeArrowheads="1"/>
          </p:cNvSpPr>
          <p:nvPr/>
        </p:nvSpPr>
        <p:spPr bwMode="auto">
          <a:xfrm>
            <a:off x="1979613" y="1250950"/>
            <a:ext cx="4876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Calibri" pitchFamily="34" charset="0"/>
              </a:rPr>
              <a:t>Description of Project</a:t>
            </a:r>
          </a:p>
        </p:txBody>
      </p:sp>
      <p:grpSp>
        <p:nvGrpSpPr>
          <p:cNvPr id="15366" name="Group 5"/>
          <p:cNvGrpSpPr>
            <a:grpSpLocks/>
          </p:cNvGrpSpPr>
          <p:nvPr/>
        </p:nvGrpSpPr>
        <p:grpSpPr bwMode="auto">
          <a:xfrm>
            <a:off x="660400" y="2222500"/>
            <a:ext cx="6629400" cy="1443038"/>
            <a:chOff x="1066800" y="2133600"/>
            <a:chExt cx="6629400" cy="1257689"/>
          </a:xfrm>
        </p:grpSpPr>
        <p:sp>
          <p:nvSpPr>
            <p:cNvPr id="3" name="Rectangle 2"/>
            <p:cNvSpPr/>
            <p:nvPr/>
          </p:nvSpPr>
          <p:spPr>
            <a:xfrm>
              <a:off x="1066800" y="2133600"/>
              <a:ext cx="1162050" cy="3694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i="1" dirty="0">
                  <a:latin typeface="+mj-lt"/>
                </a:rPr>
                <a:t>Synopsis:</a:t>
              </a:r>
            </a:p>
          </p:txBody>
        </p:sp>
        <p:sp>
          <p:nvSpPr>
            <p:cNvPr id="15371" name="TextBox 3"/>
            <p:cNvSpPr txBox="1">
              <a:spLocks noChangeArrowheads="1"/>
            </p:cNvSpPr>
            <p:nvPr/>
          </p:nvSpPr>
          <p:spPr bwMode="auto">
            <a:xfrm>
              <a:off x="1295400" y="2667000"/>
              <a:ext cx="6400800" cy="724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latin typeface="Calibri" pitchFamily="34" charset="0"/>
                </a:rPr>
                <a:t>The Health Information Exchange (HIE) is a four year developmental effort to expand the Paso del Norte HIE through continued health department participation and promotion of the exchange.</a:t>
              </a:r>
            </a:p>
          </p:txBody>
        </p:sp>
      </p:grpSp>
      <p:grpSp>
        <p:nvGrpSpPr>
          <p:cNvPr id="15367" name="Group 19"/>
          <p:cNvGrpSpPr>
            <a:grpSpLocks/>
          </p:cNvGrpSpPr>
          <p:nvPr/>
        </p:nvGrpSpPr>
        <p:grpSpPr bwMode="auto">
          <a:xfrm>
            <a:off x="682625" y="4183063"/>
            <a:ext cx="6629400" cy="1196975"/>
            <a:chOff x="1066800" y="2133600"/>
            <a:chExt cx="6629400" cy="1043084"/>
          </a:xfrm>
        </p:grpSpPr>
        <p:sp>
          <p:nvSpPr>
            <p:cNvPr id="21" name="Rectangle 20"/>
            <p:cNvSpPr/>
            <p:nvPr/>
          </p:nvSpPr>
          <p:spPr>
            <a:xfrm>
              <a:off x="1066800" y="2133600"/>
              <a:ext cx="1390650" cy="322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i="1" dirty="0">
                  <a:latin typeface="+mj-lt"/>
                </a:rPr>
                <a:t>Project Goal:</a:t>
              </a:r>
            </a:p>
          </p:txBody>
        </p:sp>
        <p:sp>
          <p:nvSpPr>
            <p:cNvPr id="15369" name="TextBox 21"/>
            <p:cNvSpPr txBox="1">
              <a:spLocks noChangeArrowheads="1"/>
            </p:cNvSpPr>
            <p:nvPr/>
          </p:nvSpPr>
          <p:spPr bwMode="auto">
            <a:xfrm>
              <a:off x="1295400" y="2667000"/>
              <a:ext cx="6400800" cy="5096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latin typeface="Calibri" pitchFamily="34" charset="0"/>
                </a:rPr>
                <a:t>To facilitate exchange and centralized collection of health information through the HIE initiative.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4" descr="City 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3338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2"/>
          <p:cNvSpPr txBox="1">
            <a:spLocks noChangeArrowheads="1"/>
          </p:cNvSpPr>
          <p:nvPr/>
        </p:nvSpPr>
        <p:spPr bwMode="auto">
          <a:xfrm>
            <a:off x="668338" y="2254250"/>
            <a:ext cx="259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i="1">
                <a:latin typeface="Calibri" pitchFamily="34" charset="0"/>
              </a:rPr>
              <a:t>Mission: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765175" y="2554288"/>
            <a:ext cx="6781800" cy="3763962"/>
          </a:xfrm>
        </p:spPr>
        <p:txBody>
          <a:bodyPr/>
          <a:lstStyle/>
          <a:p>
            <a:pPr indent="0">
              <a:lnSpc>
                <a:spcPct val="110000"/>
              </a:lnSpc>
              <a:spcBef>
                <a:spcPct val="0"/>
              </a:spcBef>
              <a:buFont typeface="Arial" charset="0"/>
              <a:buNone/>
            </a:pPr>
            <a:r>
              <a:rPr lang="en-US" sz="1800" smtClean="0"/>
              <a:t>The mission of the Paso del Norte Health Information Exchange is to improve the quality, safety, access and efficiency of health care through privacy-protected exchange of personal health information in the PdNHIE region.</a:t>
            </a:r>
            <a:endParaRPr lang="en-US" sz="1800" b="1" smtClean="0"/>
          </a:p>
          <a:p>
            <a:pPr indent="0">
              <a:lnSpc>
                <a:spcPct val="110000"/>
              </a:lnSpc>
              <a:spcBef>
                <a:spcPct val="0"/>
              </a:spcBef>
              <a:buFont typeface="Arial" charset="0"/>
              <a:buNone/>
            </a:pPr>
            <a:endParaRPr lang="en-US" smtClean="0"/>
          </a:p>
        </p:txBody>
      </p:sp>
      <p:pic>
        <p:nvPicPr>
          <p:cNvPr id="17412" name="Picture 7" descr="S:\Goal 5\Health Information Exchange\COMMUNICATIONS\logo\clip_image00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06675" y="762000"/>
            <a:ext cx="2746375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762000" y="3917950"/>
            <a:ext cx="6265863" cy="2825750"/>
            <a:chOff x="1066800" y="3828356"/>
            <a:chExt cx="6266155" cy="2825980"/>
          </a:xfrm>
        </p:grpSpPr>
        <p:sp>
          <p:nvSpPr>
            <p:cNvPr id="9" name="Rectangle 8"/>
            <p:cNvSpPr/>
            <p:nvPr/>
          </p:nvSpPr>
          <p:spPr>
            <a:xfrm>
              <a:off x="1066800" y="3828356"/>
              <a:ext cx="2540118" cy="36991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i="1" dirty="0">
                  <a:latin typeface="+mj-lt"/>
                </a:rPr>
                <a:t>Participating Institutions:</a:t>
              </a:r>
            </a:p>
          </p:txBody>
        </p:sp>
        <p:sp>
          <p:nvSpPr>
            <p:cNvPr id="17415" name="TextBox 9"/>
            <p:cNvSpPr txBox="1">
              <a:spLocks noChangeArrowheads="1"/>
            </p:cNvSpPr>
            <p:nvPr/>
          </p:nvSpPr>
          <p:spPr bwMode="auto">
            <a:xfrm>
              <a:off x="1589603" y="4346012"/>
              <a:ext cx="5743352" cy="2308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>
                  <a:latin typeface="Calibri" pitchFamily="34" charset="0"/>
                </a:rPr>
                <a:t>-Paso del Norte Health Foundation</a:t>
              </a:r>
            </a:p>
            <a:p>
              <a:r>
                <a:rPr lang="en-US" sz="1600">
                  <a:latin typeface="Calibri" pitchFamily="34" charset="0"/>
                </a:rPr>
                <a:t>-Area hospitals</a:t>
              </a:r>
            </a:p>
            <a:p>
              <a:r>
                <a:rPr lang="en-US" sz="1600">
                  <a:latin typeface="Calibri" pitchFamily="34" charset="0"/>
                </a:rPr>
                <a:t>-El Paso  County Medical Society</a:t>
              </a:r>
            </a:p>
            <a:p>
              <a:r>
                <a:rPr lang="en-US" sz="1600">
                  <a:latin typeface="Calibri" pitchFamily="34" charset="0"/>
                </a:rPr>
                <a:t>-El Paso First Health Plans</a:t>
              </a:r>
            </a:p>
            <a:p>
              <a:r>
                <a:rPr lang="en-US" sz="1600">
                  <a:latin typeface="Calibri" pitchFamily="34" charset="0"/>
                </a:rPr>
                <a:t>-City of El Paso Department of Public Health</a:t>
              </a:r>
            </a:p>
            <a:p>
              <a:pPr>
                <a:buClr>
                  <a:srgbClr val="C00000"/>
                </a:buClr>
              </a:pPr>
              <a:r>
                <a:rPr lang="en-US" sz="1600">
                  <a:latin typeface="Calibri" pitchFamily="34" charset="0"/>
                </a:rPr>
                <a:t>- City of El Paso Fire/EMS Department??</a:t>
              </a:r>
            </a:p>
            <a:p>
              <a:pPr>
                <a:buClr>
                  <a:srgbClr val="C00000"/>
                </a:buClr>
              </a:pPr>
              <a:r>
                <a:rPr lang="en-US" sz="1600">
                  <a:latin typeface="Calibri" pitchFamily="34" charset="0"/>
                </a:rPr>
                <a:t>-Texas Department of State Health Services ??</a:t>
              </a:r>
            </a:p>
            <a:p>
              <a:pPr>
                <a:buClr>
                  <a:srgbClr val="C00000"/>
                </a:buClr>
              </a:pPr>
              <a:r>
                <a:rPr lang="en-US" sz="1600">
                  <a:latin typeface="Calibri" pitchFamily="34" charset="0"/>
                </a:rPr>
                <a:t>-West Texas HIT Regional Extension Center ??</a:t>
              </a:r>
            </a:p>
            <a:p>
              <a:endParaRPr lang="en-US" sz="160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City 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Content Placeholder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841375"/>
            <a:ext cx="6477000" cy="602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56000"/>
            <a:ext cx="6400800" cy="14732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sz="2000" smtClean="0">
              <a:solidFill>
                <a:srgbClr val="FFFFFF"/>
              </a:solidFill>
            </a:endParaRPr>
          </a:p>
        </p:txBody>
      </p:sp>
      <p:pic>
        <p:nvPicPr>
          <p:cNvPr id="19458" name="Picture 4"/>
          <p:cNvPicPr>
            <a:picLocks noChangeAspect="1"/>
          </p:cNvPicPr>
          <p:nvPr/>
        </p:nvPicPr>
        <p:blipFill>
          <a:blip r:embed="rId2"/>
          <a:srcRect l="999" t="8000" r="1500" b="800"/>
          <a:stretch>
            <a:fillRect/>
          </a:stretch>
        </p:blipFill>
        <p:spPr bwMode="auto">
          <a:xfrm>
            <a:off x="1260475" y="2222500"/>
            <a:ext cx="6710363" cy="3922713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</p:spPr>
      </p:pic>
      <p:sp>
        <p:nvSpPr>
          <p:cNvPr id="19459" name="Title 1"/>
          <p:cNvSpPr>
            <a:spLocks/>
          </p:cNvSpPr>
          <p:nvPr/>
        </p:nvSpPr>
        <p:spPr bwMode="auto">
          <a:xfrm>
            <a:off x="457200" y="306388"/>
            <a:ext cx="82296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solidFill>
                  <a:srgbClr val="FFFFFF"/>
                </a:solidFill>
                <a:latin typeface="Calibri" pitchFamily="34" charset="0"/>
              </a:rPr>
              <a:t>GIS Capabilities</a:t>
            </a:r>
          </a:p>
        </p:txBody>
      </p:sp>
      <p:pic>
        <p:nvPicPr>
          <p:cNvPr id="19460" name="Picture 4" descr="City PP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25" y="762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TextBox 2"/>
          <p:cNvSpPr txBox="1">
            <a:spLocks noChangeArrowheads="1"/>
          </p:cNvSpPr>
          <p:nvPr/>
        </p:nvSpPr>
        <p:spPr bwMode="auto">
          <a:xfrm>
            <a:off x="2209800" y="1092200"/>
            <a:ext cx="42497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Milestones and Progress</a:t>
            </a:r>
          </a:p>
        </p:txBody>
      </p:sp>
      <p:sp>
        <p:nvSpPr>
          <p:cNvPr id="19462" name="TextBox 9"/>
          <p:cNvSpPr txBox="1">
            <a:spLocks noChangeArrowheads="1"/>
          </p:cNvSpPr>
          <p:nvPr/>
        </p:nvSpPr>
        <p:spPr bwMode="auto">
          <a:xfrm>
            <a:off x="1392238" y="2362200"/>
            <a:ext cx="6446837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900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Critical staffing for project initiation to maximize efficiency.</a:t>
            </a:r>
          </a:p>
          <a:p>
            <a:r>
              <a:rPr lang="en-US">
                <a:latin typeface="Calibri" pitchFamily="34" charset="0"/>
              </a:rPr>
              <a:t>	-Health Project Coordinator</a:t>
            </a:r>
          </a:p>
          <a:p>
            <a:r>
              <a:rPr lang="en-US">
                <a:latin typeface="Calibri" pitchFamily="34" charset="0"/>
              </a:rPr>
              <a:t>	-Research Assistant</a:t>
            </a:r>
          </a:p>
          <a:p>
            <a:endParaRPr lang="en-US">
              <a:latin typeface="Calibri" pitchFamily="34" charset="0"/>
            </a:endParaRPr>
          </a:p>
          <a:p>
            <a:endParaRPr lang="en-US" sz="1100">
              <a:latin typeface="Calibri" pitchFamily="34" charset="0"/>
            </a:endParaRPr>
          </a:p>
          <a:p>
            <a:r>
              <a:rPr lang="en-US">
                <a:latin typeface="Calibri" pitchFamily="34" charset="0"/>
              </a:rPr>
              <a:t>Paso del Norte HIE administrative infrastructure includes Executive Director; Marketing and Outreach Director; Office Manager</a:t>
            </a:r>
          </a:p>
          <a:p>
            <a:endParaRPr lang="en-US">
              <a:latin typeface="Calibri" pitchFamily="34" charset="0"/>
            </a:endParaRPr>
          </a:p>
        </p:txBody>
      </p:sp>
      <p:sp>
        <p:nvSpPr>
          <p:cNvPr id="11" name="Flowchart: Connector 10"/>
          <p:cNvSpPr/>
          <p:nvPr/>
        </p:nvSpPr>
        <p:spPr>
          <a:xfrm>
            <a:off x="1219200" y="2895600"/>
            <a:ext cx="131763" cy="114300"/>
          </a:xfrm>
          <a:prstGeom prst="flowChartConnecto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Flowchart: Connector 11"/>
          <p:cNvSpPr/>
          <p:nvPr/>
        </p:nvSpPr>
        <p:spPr>
          <a:xfrm>
            <a:off x="1195388" y="4125913"/>
            <a:ext cx="130175" cy="114300"/>
          </a:xfrm>
          <a:prstGeom prst="flowChartConnecto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76275" y="2068513"/>
            <a:ext cx="5635625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+mj-lt"/>
              </a:rPr>
              <a:t>Milestone:  </a:t>
            </a:r>
            <a:r>
              <a:rPr lang="en-US" i="1" dirty="0">
                <a:latin typeface="+mn-lt"/>
              </a:rPr>
              <a:t>Identify </a:t>
            </a:r>
            <a:r>
              <a:rPr lang="en-US" i="1" dirty="0">
                <a:latin typeface="+mn-lt"/>
              </a:rPr>
              <a:t>current capacity and needed resources</a:t>
            </a: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i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4" descr="City 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3"/>
          <p:cNvSpPr txBox="1">
            <a:spLocks noChangeArrowheads="1"/>
          </p:cNvSpPr>
          <p:nvPr/>
        </p:nvSpPr>
        <p:spPr bwMode="auto">
          <a:xfrm>
            <a:off x="2209800" y="1143000"/>
            <a:ext cx="42497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Milestones and Progress</a:t>
            </a:r>
          </a:p>
        </p:txBody>
      </p:sp>
      <p:sp>
        <p:nvSpPr>
          <p:cNvPr id="20483" name="Rectangle 9"/>
          <p:cNvSpPr>
            <a:spLocks noChangeArrowheads="1"/>
          </p:cNvSpPr>
          <p:nvPr/>
        </p:nvSpPr>
        <p:spPr bwMode="auto">
          <a:xfrm>
            <a:off x="1905000" y="2282825"/>
            <a:ext cx="5692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>
                <a:latin typeface="Calibri" pitchFamily="34" charset="0"/>
              </a:rPr>
              <a:t>Determine timelines and document implementation plans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69925" y="2254250"/>
            <a:ext cx="1169988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+mj-lt"/>
              </a:rPr>
              <a:t>Milestone: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82750" y="2971800"/>
            <a:ext cx="5778500" cy="1754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HIE strategic plan development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endParaRPr lang="en-US" dirty="0">
              <a:latin typeface="+mn-lt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Associate agreements are in the review process with each of the institutions.</a:t>
            </a: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4" descr="City PP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3"/>
          <p:cNvSpPr txBox="1">
            <a:spLocks noChangeArrowheads="1"/>
          </p:cNvSpPr>
          <p:nvPr/>
        </p:nvSpPr>
        <p:spPr bwMode="auto">
          <a:xfrm>
            <a:off x="2286000" y="1143000"/>
            <a:ext cx="3692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Moving Forward…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43000" y="2819400"/>
            <a:ext cx="6934200" cy="35353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/>
              <a:t>Assess availability of health data from traditional and non-traditional sources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/>
              <a:t>Address issues of inter-operability of databases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/>
              <a:t>Continue engaging stakeholders by providing information about the data validation of the HIE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800" dirty="0" smtClean="0"/>
              <a:t>Inventory </a:t>
            </a:r>
            <a:r>
              <a:rPr lang="en-US" sz="1800" dirty="0"/>
              <a:t>of data collection and procedures through site visits with participating institutions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</p:txBody>
      </p:sp>
      <p:pic>
        <p:nvPicPr>
          <p:cNvPr id="21508" name="Picture 2" descr="http://ts1.mm.bing.net/th?id=HN.608038644732724048&amp;w=205&amp;h=188&amp;c=7&amp;rs=1&amp;pe=1&amp;mo=10_30&amp;pid=1.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1143000"/>
            <a:ext cx="1295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273</Words>
  <Application>Microsoft Office PowerPoint</Application>
  <PresentationFormat>On-screen Show (4:3)</PresentationFormat>
  <Paragraphs>53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Arial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</dc:creator>
  <cp:lastModifiedBy>Thomason</cp:lastModifiedBy>
  <cp:revision>24</cp:revision>
  <dcterms:created xsi:type="dcterms:W3CDTF">2014-03-27T14:04:27Z</dcterms:created>
  <dcterms:modified xsi:type="dcterms:W3CDTF">2014-03-28T16:27:10Z</dcterms:modified>
</cp:coreProperties>
</file>