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4" r:id="rId4"/>
    <p:sldId id="265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fld id="{8177DE53-9AB2-41A3-A62B-18F907FA3E25}" type="datetimeFigureOut">
              <a:rPr lang="en-US"/>
              <a:pPr/>
              <a:t>3/28/2014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fld id="{F3AFCB6C-1019-4830-8477-4E4642E1B2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A32363-FA63-449C-B185-AA657D036D1E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B8AEEA-FE4C-47AE-8011-381DD652749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778F1-74BB-462B-B723-50B87EF51B17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012A-1214-48A1-A983-CAEBE36C9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E07B-EAA2-43E5-96FE-022EF1345F0D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03261-D27A-478F-9464-6267E13FC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3D815-D99F-4480-8C57-068E104DF9CB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E118-DE4D-4DE0-B6ED-8A3026CB5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C207E-5B9D-4F0F-8988-5CFDB4C10DF1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BCA65-52EC-4D7D-8129-7350E974F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DBF7-E731-4C7E-9B14-CE0247CA7C47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92B45-160F-41B5-B91A-CC77592D1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D5B40-273B-44C7-87A1-65D7300DB86A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09EFB-450A-41EE-B9A5-53D051A68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6DC5A-C6C2-497E-A02B-402237320107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AFD97-E5AB-4B7D-9EBB-362217DBC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A54E3-3401-4B3D-8CBF-1A25EC75CB34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5D0A6-D2FE-4C00-8275-76A6BA706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1C96-D8E0-4982-9201-200B5B006B51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E6D1A-541E-425C-BA6B-EBEDE782D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95DB-4165-408A-BDDD-E19894DA5D05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B146-7E89-4620-8CB0-FC96BB1E7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F3443-387B-4F47-BAFF-2E43F82620AD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C7453-330E-42EA-87D8-14FA44E75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CD737C-B9FD-4794-871D-57F5A70A06A2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332D6B-6BE8-4DB2-AA5A-B06B6A76B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4338" name="Picture 4"/>
          <p:cNvPicPr>
            <a:picLocks noChangeAspect="1"/>
          </p:cNvPicPr>
          <p:nvPr/>
        </p:nvPicPr>
        <p:blipFill>
          <a:blip r:embed="rId2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4339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4340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11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1066800" y="1016000"/>
            <a:ext cx="6049963" cy="1404938"/>
            <a:chOff x="609600" y="1015395"/>
            <a:chExt cx="6049762" cy="1405579"/>
          </a:xfrm>
        </p:grpSpPr>
        <p:pic>
          <p:nvPicPr>
            <p:cNvPr id="14344" name="Picture 19" descr="cityhealthdepartment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11562" y="1143001"/>
              <a:ext cx="1447800" cy="985586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14345" name="TextBox 2"/>
            <p:cNvSpPr txBox="1">
              <a:spLocks noChangeArrowheads="1"/>
            </p:cNvSpPr>
            <p:nvPr/>
          </p:nvSpPr>
          <p:spPr bwMode="auto">
            <a:xfrm>
              <a:off x="609600" y="1015395"/>
              <a:ext cx="4876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latin typeface="Calibri" pitchFamily="34" charset="0"/>
                  <a:cs typeface="Arial" charset="0"/>
                </a:rPr>
                <a:t>City of El Paso </a:t>
              </a:r>
            </a:p>
            <a:p>
              <a:pPr algn="ctr"/>
              <a:r>
                <a:rPr lang="en-US" sz="2400">
                  <a:latin typeface="Calibri" pitchFamily="34" charset="0"/>
                  <a:cs typeface="Arial" charset="0"/>
                </a:rPr>
                <a:t>Department of Public Health </a:t>
              </a:r>
            </a:p>
          </p:txBody>
        </p:sp>
        <p:sp>
          <p:nvSpPr>
            <p:cNvPr id="14346" name="TextBox 3"/>
            <p:cNvSpPr txBox="1">
              <a:spLocks noChangeArrowheads="1"/>
            </p:cNvSpPr>
            <p:nvPr/>
          </p:nvSpPr>
          <p:spPr bwMode="auto">
            <a:xfrm>
              <a:off x="1371600" y="1836199"/>
              <a:ext cx="4267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i="1">
                  <a:solidFill>
                    <a:srgbClr val="0070C0"/>
                  </a:solidFill>
                  <a:latin typeface="Calibri" pitchFamily="34" charset="0"/>
                  <a:cs typeface="Arial" charset="0"/>
                </a:rPr>
                <a:t>Region 15  Regional Health Partnership</a:t>
              </a:r>
            </a:p>
            <a:p>
              <a:r>
                <a:rPr lang="en-US" sz="1600" i="1">
                  <a:solidFill>
                    <a:srgbClr val="0070C0"/>
                  </a:solidFill>
                  <a:latin typeface="Calibri" pitchFamily="34" charset="0"/>
                  <a:cs typeface="Arial" charset="0"/>
                </a:rPr>
                <a:t>1115 Healthcare Transformation Waiver</a:t>
              </a:r>
            </a:p>
          </p:txBody>
        </p:sp>
      </p:grpSp>
      <p:sp>
        <p:nvSpPr>
          <p:cNvPr id="14342" name="TextBox 4"/>
          <p:cNvSpPr txBox="1">
            <a:spLocks noChangeArrowheads="1"/>
          </p:cNvSpPr>
          <p:nvPr/>
        </p:nvSpPr>
        <p:spPr bwMode="auto">
          <a:xfrm>
            <a:off x="457200" y="3276600"/>
            <a:ext cx="762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Health Information Exchange</a:t>
            </a:r>
          </a:p>
        </p:txBody>
      </p: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1928813" y="4224338"/>
            <a:ext cx="46767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Fernando J. Gonzalez, Lead Epidemiologist</a:t>
            </a:r>
          </a:p>
          <a:p>
            <a:pPr algn="ctr"/>
            <a:r>
              <a:rPr lang="en-US">
                <a:latin typeface="Calibri" pitchFamily="34" charset="0"/>
              </a:rPr>
              <a:t>Region 15 RHP Meeting</a:t>
            </a:r>
          </a:p>
          <a:p>
            <a:pPr algn="ctr"/>
            <a:r>
              <a:rPr lang="en-US">
                <a:latin typeface="Calibri" pitchFamily="34" charset="0"/>
              </a:rPr>
              <a:t>March 28, 2014</a:t>
            </a:r>
          </a:p>
          <a:p>
            <a:pPr algn="ctr"/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5362" name="Picture 4"/>
          <p:cNvPicPr>
            <a:picLocks noChangeAspect="1"/>
          </p:cNvPicPr>
          <p:nvPr/>
        </p:nvPicPr>
        <p:blipFill>
          <a:blip r:embed="rId3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5363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5364" name="Picture 4" descr="City PP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1979613" y="1250950"/>
            <a:ext cx="487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Description of Project</a:t>
            </a:r>
          </a:p>
        </p:txBody>
      </p:sp>
      <p:grpSp>
        <p:nvGrpSpPr>
          <p:cNvPr id="15366" name="Group 5"/>
          <p:cNvGrpSpPr>
            <a:grpSpLocks/>
          </p:cNvGrpSpPr>
          <p:nvPr/>
        </p:nvGrpSpPr>
        <p:grpSpPr bwMode="auto">
          <a:xfrm>
            <a:off x="660400" y="2222500"/>
            <a:ext cx="6629400" cy="1443038"/>
            <a:chOff x="1066800" y="2133600"/>
            <a:chExt cx="6629400" cy="1257689"/>
          </a:xfrm>
        </p:grpSpPr>
        <p:sp>
          <p:nvSpPr>
            <p:cNvPr id="3" name="Rectangle 2"/>
            <p:cNvSpPr/>
            <p:nvPr/>
          </p:nvSpPr>
          <p:spPr>
            <a:xfrm>
              <a:off x="1066800" y="2133600"/>
              <a:ext cx="1162050" cy="3694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Synopsis:</a:t>
              </a:r>
            </a:p>
          </p:txBody>
        </p:sp>
        <p:sp>
          <p:nvSpPr>
            <p:cNvPr id="15371" name="TextBox 3"/>
            <p:cNvSpPr txBox="1">
              <a:spLocks noChangeArrowheads="1"/>
            </p:cNvSpPr>
            <p:nvPr/>
          </p:nvSpPr>
          <p:spPr bwMode="auto">
            <a:xfrm>
              <a:off x="1295400" y="2667000"/>
              <a:ext cx="6400800" cy="724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The Health Information Exchange (HIE) is a four year developmental effort to expand the Paso del Norte HIE through continued health department participation and promotion of the exchange.</a:t>
              </a:r>
            </a:p>
          </p:txBody>
        </p:sp>
      </p:grpSp>
      <p:grpSp>
        <p:nvGrpSpPr>
          <p:cNvPr id="15367" name="Group 19"/>
          <p:cNvGrpSpPr>
            <a:grpSpLocks/>
          </p:cNvGrpSpPr>
          <p:nvPr/>
        </p:nvGrpSpPr>
        <p:grpSpPr bwMode="auto">
          <a:xfrm>
            <a:off x="682625" y="4183063"/>
            <a:ext cx="6629400" cy="1196975"/>
            <a:chOff x="1066800" y="2133600"/>
            <a:chExt cx="6629400" cy="1043084"/>
          </a:xfrm>
        </p:grpSpPr>
        <p:sp>
          <p:nvSpPr>
            <p:cNvPr id="21" name="Rectangle 20"/>
            <p:cNvSpPr/>
            <p:nvPr/>
          </p:nvSpPr>
          <p:spPr>
            <a:xfrm>
              <a:off x="1066800" y="2133600"/>
              <a:ext cx="1390650" cy="322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Project Goal:</a:t>
              </a:r>
            </a:p>
          </p:txBody>
        </p:sp>
        <p:sp>
          <p:nvSpPr>
            <p:cNvPr id="15369" name="TextBox 21"/>
            <p:cNvSpPr txBox="1">
              <a:spLocks noChangeArrowheads="1"/>
            </p:cNvSpPr>
            <p:nvPr/>
          </p:nvSpPr>
          <p:spPr bwMode="auto">
            <a:xfrm>
              <a:off x="1295400" y="2667000"/>
              <a:ext cx="6400800" cy="509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To facilitate exchange and centralized collection of health information through the HIE initiative.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338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668338" y="225425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Calibri" pitchFamily="34" charset="0"/>
              </a:rPr>
              <a:t>Mission: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765175" y="2554288"/>
            <a:ext cx="6781800" cy="3763962"/>
          </a:xfrm>
        </p:spPr>
        <p:txBody>
          <a:bodyPr/>
          <a:lstStyle/>
          <a:p>
            <a:pPr indent="0">
              <a:lnSpc>
                <a:spcPct val="110000"/>
              </a:lnSpc>
              <a:spcBef>
                <a:spcPct val="0"/>
              </a:spcBef>
              <a:buFont typeface="Arial" charset="0"/>
              <a:buNone/>
            </a:pPr>
            <a:r>
              <a:rPr lang="en-US" sz="1800" smtClean="0"/>
              <a:t>The mission of the Paso del Norte Health Information Exchange is to improve the quality, safety, access and efficiency of health care through privacy-protected exchange of personal health information in the PdNHIE region.</a:t>
            </a:r>
            <a:endParaRPr lang="en-US" sz="1800" b="1" smtClean="0"/>
          </a:p>
          <a:p>
            <a:pPr indent="0">
              <a:lnSpc>
                <a:spcPct val="110000"/>
              </a:lnSpc>
              <a:spcBef>
                <a:spcPct val="0"/>
              </a:spcBef>
              <a:buFont typeface="Arial" charset="0"/>
              <a:buNone/>
            </a:pPr>
            <a:endParaRPr lang="en-US" smtClean="0"/>
          </a:p>
        </p:txBody>
      </p:sp>
      <p:pic>
        <p:nvPicPr>
          <p:cNvPr id="17412" name="Picture 7" descr="S:\Goal 5\Health Information Exchange\COMMUNICATIONS\logo\clip_image0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6675" y="762000"/>
            <a:ext cx="27463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62000" y="3917950"/>
            <a:ext cx="6265863" cy="2825750"/>
            <a:chOff x="1066800" y="3828356"/>
            <a:chExt cx="6266155" cy="2825980"/>
          </a:xfrm>
        </p:grpSpPr>
        <p:sp>
          <p:nvSpPr>
            <p:cNvPr id="9" name="Rectangle 8"/>
            <p:cNvSpPr/>
            <p:nvPr/>
          </p:nvSpPr>
          <p:spPr>
            <a:xfrm>
              <a:off x="1066800" y="3828356"/>
              <a:ext cx="2540118" cy="369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Participating Institutions:</a:t>
              </a:r>
            </a:p>
          </p:txBody>
        </p:sp>
        <p:sp>
          <p:nvSpPr>
            <p:cNvPr id="17415" name="TextBox 9"/>
            <p:cNvSpPr txBox="1">
              <a:spLocks noChangeArrowheads="1"/>
            </p:cNvSpPr>
            <p:nvPr/>
          </p:nvSpPr>
          <p:spPr bwMode="auto">
            <a:xfrm>
              <a:off x="1589603" y="4346012"/>
              <a:ext cx="5743352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-Paso del Norte Health Foundation</a:t>
              </a:r>
            </a:p>
            <a:p>
              <a:r>
                <a:rPr lang="en-US" sz="1600">
                  <a:latin typeface="Calibri" pitchFamily="34" charset="0"/>
                </a:rPr>
                <a:t>-Area hospitals</a:t>
              </a:r>
            </a:p>
            <a:p>
              <a:r>
                <a:rPr lang="en-US" sz="1600">
                  <a:latin typeface="Calibri" pitchFamily="34" charset="0"/>
                </a:rPr>
                <a:t>-El Paso  County Medical Society</a:t>
              </a:r>
            </a:p>
            <a:p>
              <a:r>
                <a:rPr lang="en-US" sz="1600">
                  <a:latin typeface="Calibri" pitchFamily="34" charset="0"/>
                </a:rPr>
                <a:t>-El Paso First Health Plans</a:t>
              </a:r>
            </a:p>
            <a:p>
              <a:r>
                <a:rPr lang="en-US" sz="1600">
                  <a:latin typeface="Calibri" pitchFamily="34" charset="0"/>
                </a:rPr>
                <a:t>-City of El Paso Department of Public Health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 City of El Paso Fire/EMS Department??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-Texas Department of State Health Services ??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-West Texas HIT Regional Extension Center ??</a:t>
              </a:r>
            </a:p>
            <a:p>
              <a:endParaRPr lang="en-US" sz="16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Content Placeholder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841375"/>
            <a:ext cx="6477000" cy="602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9458" name="Picture 4"/>
          <p:cNvPicPr>
            <a:picLocks noChangeAspect="1"/>
          </p:cNvPicPr>
          <p:nvPr/>
        </p:nvPicPr>
        <p:blipFill>
          <a:blip r:embed="rId2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9459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9460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" y="762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2"/>
          <p:cNvSpPr txBox="1">
            <a:spLocks noChangeArrowheads="1"/>
          </p:cNvSpPr>
          <p:nvPr/>
        </p:nvSpPr>
        <p:spPr bwMode="auto">
          <a:xfrm>
            <a:off x="2209800" y="1092200"/>
            <a:ext cx="4249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Milestones and Progress</a:t>
            </a:r>
          </a:p>
        </p:txBody>
      </p:sp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1392238" y="2362200"/>
            <a:ext cx="6446837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900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Critical staffing for project initiation to maximize efficiency.</a:t>
            </a:r>
          </a:p>
          <a:p>
            <a:r>
              <a:rPr lang="en-US">
                <a:latin typeface="Calibri" pitchFamily="34" charset="0"/>
              </a:rPr>
              <a:t>	-Health Project Coordinator</a:t>
            </a:r>
          </a:p>
          <a:p>
            <a:r>
              <a:rPr lang="en-US">
                <a:latin typeface="Calibri" pitchFamily="34" charset="0"/>
              </a:rPr>
              <a:t>	-Research Assistant</a:t>
            </a:r>
          </a:p>
          <a:p>
            <a:endParaRPr lang="en-US">
              <a:latin typeface="Calibri" pitchFamily="34" charset="0"/>
            </a:endParaRPr>
          </a:p>
          <a:p>
            <a:endParaRPr lang="en-US" sz="1100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Paso del Norte HIE administrative infrastructure includes Executive Director; Marketing and Outreach Director; Office Manager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1219200" y="2895600"/>
            <a:ext cx="131763" cy="1143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195388" y="4125913"/>
            <a:ext cx="130175" cy="1143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6275" y="2068513"/>
            <a:ext cx="5635625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+mj-lt"/>
              </a:rPr>
              <a:t>Milestone:  </a:t>
            </a:r>
            <a:r>
              <a:rPr lang="en-US" i="1" dirty="0">
                <a:latin typeface="+mn-lt"/>
              </a:rPr>
              <a:t>Identify </a:t>
            </a:r>
            <a:r>
              <a:rPr lang="en-US" i="1" dirty="0">
                <a:latin typeface="+mn-lt"/>
              </a:rPr>
              <a:t>current capacity and needed resources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2209800" y="1143000"/>
            <a:ext cx="4249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Milestones and Progress</a:t>
            </a:r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1905000" y="2282825"/>
            <a:ext cx="5692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latin typeface="Calibri" pitchFamily="34" charset="0"/>
              </a:rPr>
              <a:t>Determine timelines and document implementation plans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9925" y="2254250"/>
            <a:ext cx="1169988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+mj-lt"/>
              </a:rPr>
              <a:t>Milestone: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82750" y="2971800"/>
            <a:ext cx="5778500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HIE strategic plan development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Associate agreements are in the review process with each of the institutions.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2286000" y="1143000"/>
            <a:ext cx="3692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Moving Forward…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3000" y="2819400"/>
            <a:ext cx="6934200" cy="3535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Assess availability of health data from traditional and non-traditional sources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Address issues of inter-operability of databases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Continue engaging stakeholders by providing information about the data validation of the HIE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Inventory </a:t>
            </a:r>
            <a:r>
              <a:rPr lang="en-US" sz="1800" dirty="0"/>
              <a:t>of data collection and procedures through site visits with participating institutions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pic>
        <p:nvPicPr>
          <p:cNvPr id="21508" name="Picture 2" descr="http://ts1.mm.bing.net/th?id=HN.608038644732724048&amp;w=205&amp;h=188&amp;c=7&amp;rs=1&amp;pe=1&amp;mo=10_30&amp;pid=1.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1430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273</Words>
  <Application>Microsoft Office PowerPoint</Application>
  <PresentationFormat>On-screen Show (4:3)</PresentationFormat>
  <Paragraphs>53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</dc:creator>
  <cp:lastModifiedBy>Thomason</cp:lastModifiedBy>
  <cp:revision>24</cp:revision>
  <dcterms:created xsi:type="dcterms:W3CDTF">2014-03-27T14:04:27Z</dcterms:created>
  <dcterms:modified xsi:type="dcterms:W3CDTF">2014-03-28T16:27:54Z</dcterms:modified>
</cp:coreProperties>
</file>