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3E42C97-C9E1-42D2-8BBF-E69EC9D8BF7F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D8DE19-4B41-4E91-AF04-2C17B1826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2E47DA-7237-4E6F-9CE9-EA999DFB6B4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phere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0063" y="0"/>
            <a:ext cx="22939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0"/>
            <a:ext cx="2819400" cy="127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07D5D-DA6D-469F-9907-AC12D75BE43F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6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5088" y="6400800"/>
            <a:ext cx="457200" cy="152400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55BD6FE4-FD6E-4872-A069-8BED725C4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025"/>
            <a:ext cx="2820988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6D9F9-5039-465F-BC1D-2B7255A9B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29073-4B87-4C67-B3C2-1F096DF549CB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0A844-AC02-4510-BF1C-646BCCEA6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783D1-3B16-4903-A0C8-0C37504D82C1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6BD5D-3057-4370-8E59-875753567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C9E2-319E-493B-A45C-41ECAC81E701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phere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0"/>
            <a:ext cx="2293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>
          <a:xfrm>
            <a:off x="839788" y="6426200"/>
            <a:ext cx="2819400" cy="127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88E07-778E-4A21-8C9C-5CB1A9022E23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6" name="Slide Number Placeholder 12"/>
          <p:cNvSpPr>
            <a:spLocks noGrp="1"/>
          </p:cNvSpPr>
          <p:nvPr>
            <p:ph type="sldNum" sz="quarter" idx="15"/>
          </p:nvPr>
        </p:nvSpPr>
        <p:spPr>
          <a:xfrm>
            <a:off x="4116388" y="6400800"/>
            <a:ext cx="5334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A295D-FCBF-4DC4-BF47-F49A36893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>
          <a:xfrm>
            <a:off x="838200" y="6296025"/>
            <a:ext cx="2820988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03ADD-0A17-49A6-9E07-E1D0C6ADF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FECC7-E9DB-42D5-BCF2-A76B08B4B83B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71D1-2EEF-4608-9CEF-C75C96DCD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992E0-9EFE-4B46-8A4D-11F5DFEF4A53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AE70B-8C59-426B-BE41-B0481437C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91AE-AB23-4411-8A10-C525987BABC7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3E5B8-A821-4E0C-B297-4DABF1B63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93632-EA30-4ECC-A17E-808E4C256A57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/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F38D4-0FC1-4F6A-A321-A9AE09A08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9573C-EECD-408E-921F-519ACE34AEB3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/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6BA9C-285F-434B-BB2B-F174047BB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810E4-7E49-4839-BCD1-93589CF9256E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sphere2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823325" y="0"/>
            <a:ext cx="3206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457200"/>
            <a:ext cx="365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41180E98-1599-4C8E-BC94-AA811ACE9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0" y="6426200"/>
            <a:ext cx="2819400" cy="127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BE17E86-6BD2-42FB-84D1-EF7EC8D9A988}" type="datetimeFigureOut">
              <a:rPr lang="en-US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025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411163" indent="-182563" algn="l" rtl="0" fontAlgn="base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2pPr>
      <a:lvl3pPr marL="593725" indent="-182563" algn="l" rtl="0" fontAlgn="base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776288" indent="-182563" algn="l" rtl="0" fontAlgn="base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958850" indent="-182563" algn="l" rtl="0" fontAlgn="base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fp.org/fpm/2003/0200/p29.html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mtClean="0"/>
          </a:p>
          <a:p>
            <a:pPr algn="ctr"/>
            <a:r>
              <a:rPr lang="en-US" sz="2000" smtClean="0"/>
              <a:t>Deputy Chief R. Arvizu</a:t>
            </a:r>
          </a:p>
          <a:p>
            <a:pPr algn="ctr"/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El Paso Fire Department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38400" y="3048000"/>
            <a:ext cx="3962400" cy="2667000"/>
          </a:xfrm>
        </p:spPr>
        <p:txBody>
          <a:bodyPr rtlCol="0">
            <a:normAutofit fontScale="85000" lnSpcReduction="20000"/>
          </a:bodyPr>
          <a:lstStyle/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>
                <a:solidFill>
                  <a:schemeClr val="tx1"/>
                </a:solidFill>
              </a:rPr>
              <a:t>Identify vaccinations and Screenings with the greatest likelihood to improve health and reduce transports and hospital admissions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>
                <a:solidFill>
                  <a:schemeClr val="tx1"/>
                </a:solidFill>
              </a:rPr>
              <a:t>Assess training needs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>
                <a:solidFill>
                  <a:schemeClr val="tx1"/>
                </a:solidFill>
              </a:rPr>
              <a:t>Protocols/Standing Orders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>
                <a:solidFill>
                  <a:schemeClr val="tx1"/>
                </a:solidFill>
              </a:rPr>
              <a:t>HIPAA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 smtClean="0">
                <a:solidFill>
                  <a:schemeClr val="tx1"/>
                </a:solidFill>
              </a:rPr>
              <a:t>Databases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 smtClean="0">
                <a:solidFill>
                  <a:schemeClr val="tx1"/>
                </a:solidFill>
              </a:rPr>
              <a:t>Health </a:t>
            </a:r>
            <a:r>
              <a:rPr lang="en-US" sz="2100" dirty="0">
                <a:solidFill>
                  <a:schemeClr val="tx1"/>
                </a:solidFill>
              </a:rPr>
              <a:t>Message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100" dirty="0" smtClean="0">
                <a:solidFill>
                  <a:schemeClr val="tx1"/>
                </a:solidFill>
              </a:rPr>
              <a:t>Delivery </a:t>
            </a:r>
            <a:r>
              <a:rPr lang="en-US" sz="2100" dirty="0">
                <a:solidFill>
                  <a:schemeClr val="tx1"/>
                </a:solidFill>
              </a:rPr>
              <a:t>of Services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endParaRPr lang="en-US" dirty="0"/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DY2 Deliverables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2743200"/>
            <a:ext cx="6019800" cy="2971800"/>
          </a:xfrm>
        </p:spPr>
        <p:txBody>
          <a:bodyPr rtlCol="0"/>
          <a:lstStyle/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Determined by Behavioral Risk Factor Surveillance System Survey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Through that survey and community risk assessment the following vaccinations and screenings will be offered 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Influenza, Pneumococcal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Screening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Basic Health screening 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b="1" dirty="0"/>
              <a:t>Fecal Immunochemical Test (FIT)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5" y="76200"/>
            <a:ext cx="3962400" cy="2133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Vaccinations and Screenings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2133600"/>
            <a:ext cx="6172200" cy="4114800"/>
          </a:xfrm>
        </p:spPr>
        <p:txBody>
          <a:bodyPr rtlCol="0">
            <a:normAutofit lnSpcReduction="10000"/>
          </a:bodyPr>
          <a:lstStyle/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Provide a training session that will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Educate members on the program</a:t>
            </a:r>
          </a:p>
          <a:p>
            <a:pPr marL="1200150" lvl="2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History, examples of other departments and intent</a:t>
            </a:r>
          </a:p>
          <a:p>
            <a:pPr marL="1200150" lvl="2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How the program intends on providing this outreach and what tools they will have to complete the task</a:t>
            </a:r>
            <a:endParaRPr lang="en-US" sz="1800" dirty="0">
              <a:solidFill>
                <a:schemeClr val="tx1"/>
              </a:solidFill>
            </a:endParaRP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Cover the vaccines that will be administered</a:t>
            </a:r>
          </a:p>
          <a:p>
            <a:pPr marL="1200150" lvl="2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Screening, administration, documentation, and  HIPAA requirements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A power point has been developed for a consistent and accurate representation to all members that attend the training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program will be presented by our Infection Control Nurse and FRD staff</a:t>
            </a:r>
          </a:p>
          <a:p>
            <a:pPr marL="1200150" lvl="2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Ø"/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228600"/>
            <a:ext cx="3962400" cy="2133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Assess Training Needs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90600" y="3657600"/>
            <a:ext cx="5410200" cy="2057400"/>
          </a:xfrm>
        </p:spPr>
        <p:txBody>
          <a:bodyPr rtlCol="0"/>
          <a:lstStyle/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class through the Continuing Education program of the Fire Department is being completed 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class started in March and will be completed by the end of April 2014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target audience was department Paramedics</a:t>
            </a:r>
          </a:p>
          <a:p>
            <a:pPr lvl="1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v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228600"/>
            <a:ext cx="3962400" cy="21336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Training Needs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/>
              <a:t>Protocols/Standing Orders</a:t>
            </a:r>
            <a:br>
              <a:rPr lang="en-US" dirty="0"/>
            </a:br>
            <a:endParaRPr lang="en-US" dirty="0"/>
          </a:p>
        </p:txBody>
      </p:sp>
      <p:sp>
        <p:nvSpPr>
          <p:cNvPr id="2048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5"/>
            <a:ext cx="5181600" cy="3051175"/>
          </a:xfrm>
        </p:spPr>
        <p:txBody>
          <a:bodyPr/>
          <a:lstStyle/>
          <a:p>
            <a:pPr marL="285750" indent="-285750" algn="l">
              <a:buClr>
                <a:srgbClr val="7F7F7F"/>
              </a:buClr>
              <a:buFont typeface="Arial" charset="0"/>
              <a:buChar char="•"/>
            </a:pPr>
            <a:r>
              <a:rPr sz="1800">
                <a:solidFill>
                  <a:schemeClr val="tx1"/>
                </a:solidFill>
              </a:rPr>
              <a:t>Protocols and Department Procedures have been developed </a:t>
            </a:r>
          </a:p>
          <a:p>
            <a:pPr marL="285750" indent="-285750" algn="l">
              <a:buClr>
                <a:srgbClr val="7F7F7F"/>
              </a:buClr>
              <a:buFont typeface="Arial" charset="0"/>
              <a:buChar char="•"/>
            </a:pPr>
            <a:r>
              <a:rPr sz="1800">
                <a:solidFill>
                  <a:schemeClr val="tx1"/>
                </a:solidFill>
              </a:rPr>
              <a:t>Submitted  to Dr. Kenneth Berumen Medical Director</a:t>
            </a:r>
          </a:p>
          <a:p>
            <a:pPr marL="285750" indent="-285750" algn="l">
              <a:buClr>
                <a:srgbClr val="7F7F7F"/>
              </a:buClr>
              <a:buFont typeface="Arial" charset="0"/>
              <a:buChar char="•"/>
            </a:pPr>
            <a:r>
              <a:rPr sz="1800">
                <a:solidFill>
                  <a:schemeClr val="tx1"/>
                </a:solidFill>
              </a:rPr>
              <a:t> Awaiting approval or recommendations</a:t>
            </a:r>
          </a:p>
          <a:p>
            <a:pPr marL="285750" indent="-285750" algn="l">
              <a:buClr>
                <a:srgbClr val="7F7F7F"/>
              </a:buClr>
              <a:buFont typeface="Wingdings" pitchFamily="2" charset="2"/>
              <a:buChar char="Ø"/>
            </a:pPr>
            <a:endParaRPr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2971800"/>
            <a:ext cx="5943600" cy="3581400"/>
          </a:xfrm>
        </p:spPr>
        <p:txBody>
          <a:bodyPr rtlCol="0"/>
          <a:lstStyle/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Advise Patients of their rights and explain the intent of the program</a:t>
            </a: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Consent form needs to be obtained from the patient 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n-US" sz="1800" dirty="0" smtClean="0">
                <a:solidFill>
                  <a:schemeClr val="tx1"/>
                </a:solidFill>
                <a:hlinkClick r:id="rId2"/>
              </a:rPr>
              <a:t>www.aafp.org/fpm/2003/0200/p29.html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Electronic transmission of information will need to be encrypted </a:t>
            </a:r>
          </a:p>
          <a:p>
            <a:pPr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Ø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HIPAA/Databases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350" y="3276600"/>
            <a:ext cx="6546850" cy="3505200"/>
          </a:xfrm>
        </p:spPr>
        <p:txBody>
          <a:bodyPr rtlCol="0"/>
          <a:lstStyle/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This is being developed through the Department of Health and Fire Department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Gain attention to the program and its services to the target population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/>
              <a:t>Las </a:t>
            </a:r>
            <a:r>
              <a:rPr lang="en-US" sz="1800" dirty="0" err="1"/>
              <a:t>vacunas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la </a:t>
            </a:r>
            <a:r>
              <a:rPr lang="en-US" sz="1800" dirty="0" err="1"/>
              <a:t>S</a:t>
            </a:r>
            <a:r>
              <a:rPr lang="en-US" sz="1800" dirty="0" err="1" smtClean="0"/>
              <a:t>alud</a:t>
            </a:r>
            <a:r>
              <a:rPr lang="en-US" sz="1800" dirty="0" smtClean="0"/>
              <a:t>/Vaccinations for your Health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 smtClean="0"/>
              <a:t>Estación</a:t>
            </a:r>
            <a:r>
              <a:rPr lang="en-US" sz="1800" dirty="0" smtClean="0"/>
              <a:t> </a:t>
            </a:r>
            <a:r>
              <a:rPr lang="en-US" sz="1800" dirty="0"/>
              <a:t>de </a:t>
            </a:r>
            <a:r>
              <a:rPr lang="en-US" sz="1800" dirty="0" err="1" smtClean="0"/>
              <a:t>vacunaciones</a:t>
            </a:r>
            <a:r>
              <a:rPr lang="en-US" sz="1800" dirty="0" smtClean="0"/>
              <a:t>/Vaccination Station</a:t>
            </a:r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endParaRPr lang="en-US" sz="1800" dirty="0"/>
          </a:p>
          <a:p>
            <a:pPr marL="742950" lvl="1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endParaRPr lang="en-US" sz="1800" dirty="0"/>
          </a:p>
          <a:p>
            <a:pPr marL="285750" indent="-285750" algn="l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smtClean="0"/>
              <a:t>Testing the message will be done through survey of employees of the Department of Health and Fire Department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95600" y="740"/>
            <a:ext cx="3962400" cy="2133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Develop and Test Health Message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ubtitle 1"/>
          <p:cNvSpPr>
            <a:spLocks noGrp="1"/>
          </p:cNvSpPr>
          <p:nvPr>
            <p:ph type="subTitle" idx="1"/>
          </p:nvPr>
        </p:nvSpPr>
        <p:spPr>
          <a:xfrm>
            <a:off x="1066800" y="3124200"/>
            <a:ext cx="5181600" cy="35052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76200"/>
            <a:ext cx="3962400" cy="2133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Delivery of Services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pic>
        <p:nvPicPr>
          <p:cNvPr id="23555" name="Picture 2" descr="C:\Users\arvizurx\Pictures\Mobile-clin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286000"/>
            <a:ext cx="28575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 descr="C:\Users\arvizurx\Pictures\untitle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4311650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287</Words>
  <Application>Microsoft Office PowerPoint</Application>
  <PresentationFormat>On-screen Show (4:3)</PresentationFormat>
  <Paragraphs>44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Arial</vt:lpstr>
      <vt:lpstr>Wingdings</vt:lpstr>
      <vt:lpstr>Composite</vt:lpstr>
      <vt:lpstr>Composite</vt:lpstr>
      <vt:lpstr>Composite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Paso Fire Department</dc:title>
  <dc:creator>Owner</dc:creator>
  <cp:lastModifiedBy>Thomason</cp:lastModifiedBy>
  <cp:revision>11</cp:revision>
  <dcterms:created xsi:type="dcterms:W3CDTF">2014-04-24T14:15:41Z</dcterms:created>
  <dcterms:modified xsi:type="dcterms:W3CDTF">2014-04-24T17:58:45Z</dcterms:modified>
</cp:coreProperties>
</file>