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62" r:id="rId2"/>
    <p:sldId id="265" r:id="rId3"/>
    <p:sldId id="266" r:id="rId4"/>
    <p:sldId id="268" r:id="rId5"/>
    <p:sldId id="269" r:id="rId6"/>
    <p:sldId id="273" r:id="rId7"/>
    <p:sldId id="274" r:id="rId8"/>
    <p:sldId id="270" r:id="rId9"/>
    <p:sldId id="271" r:id="rId10"/>
    <p:sldId id="272" r:id="rId1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5050"/>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60"/>
  </p:normalViewPr>
  <p:slideViewPr>
    <p:cSldViewPr>
      <p:cViewPr varScale="1">
        <p:scale>
          <a:sx n="68" d="100"/>
          <a:sy n="68" d="100"/>
        </p:scale>
        <p:origin x="-58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onical\AppData\Local\Microsoft\Windows\Temporary%20Internet%20Files\Content.Outlook\WWUVH63U\UMC%20Tota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smtClean="0"/>
              <a:t>UMC Region</a:t>
            </a:r>
            <a:r>
              <a:rPr lang="en-US" baseline="0" dirty="0" smtClean="0"/>
              <a:t> 15</a:t>
            </a:r>
          </a:p>
          <a:p>
            <a:pPr>
              <a:defRPr/>
            </a:pPr>
            <a:r>
              <a:rPr lang="en-US" dirty="0" smtClean="0"/>
              <a:t>Monthly </a:t>
            </a:r>
            <a:r>
              <a:rPr lang="en-US" dirty="0"/>
              <a:t>Comparison </a:t>
            </a:r>
          </a:p>
        </c:rich>
      </c:tx>
      <c:layout>
        <c:manualLayout>
          <c:xMode val="edge"/>
          <c:yMode val="edge"/>
          <c:x val="0.39055653980752453"/>
          <c:y val="2.3530937943101952E-2"/>
        </c:manualLayout>
      </c:layout>
    </c:title>
    <c:view3D>
      <c:rAngAx val="1"/>
    </c:view3D>
    <c:plotArea>
      <c:layout>
        <c:manualLayout>
          <c:layoutTarget val="inner"/>
          <c:xMode val="edge"/>
          <c:yMode val="edge"/>
          <c:x val="1.3048634605632834E-2"/>
          <c:y val="0.21917307750324316"/>
          <c:w val="0.96797153324072083"/>
          <c:h val="0.66098485534135865"/>
        </c:manualLayout>
      </c:layout>
      <c:bar3DChart>
        <c:barDir val="col"/>
        <c:grouping val="clustered"/>
        <c:ser>
          <c:idx val="0"/>
          <c:order val="0"/>
          <c:tx>
            <c:strRef>
              <c:f>Sheet1!$A$5</c:f>
              <c:strCache>
                <c:ptCount val="1"/>
                <c:pt idx="0">
                  <c:v>Referred</c:v>
                </c:pt>
              </c:strCache>
            </c:strRef>
          </c:tx>
          <c:dLbls>
            <c:dLbl>
              <c:idx val="0"/>
              <c:layout>
                <c:manualLayout>
                  <c:x val="0"/>
                  <c:y val="-1.0723857571409361E-2"/>
                </c:manualLayout>
              </c:layout>
              <c:showVal val="1"/>
              <c:extLst>
                <c:ext xmlns:c15="http://schemas.microsoft.com/office/drawing/2012/chart" uri="{CE6537A1-D6FC-4f65-9D91-7224C49458BB}">
                  <c15:layout/>
                </c:ext>
              </c:extLst>
            </c:dLbl>
            <c:dLbl>
              <c:idx val="1"/>
              <c:layout>
                <c:manualLayout>
                  <c:x val="0"/>
                  <c:y val="-1.0723857571409361E-2"/>
                </c:manualLayout>
              </c:layout>
              <c:showVal val="1"/>
              <c:extLst>
                <c:ext xmlns:c15="http://schemas.microsoft.com/office/drawing/2012/chart" uri="{CE6537A1-D6FC-4f65-9D91-7224C49458BB}">
                  <c15:layout/>
                </c:ext>
              </c:extLst>
            </c:dLbl>
            <c:dLbl>
              <c:idx val="2"/>
              <c:layout>
                <c:manualLayout>
                  <c:x val="0"/>
                  <c:y val="-1.0723857571409361E-2"/>
                </c:manualLayout>
              </c:layout>
              <c:showVal val="1"/>
              <c:extLst>
                <c:ext xmlns:c15="http://schemas.microsoft.com/office/drawing/2012/chart" uri="{CE6537A1-D6FC-4f65-9D91-7224C49458BB}">
                  <c15:layout/>
                </c:ext>
              </c:extLst>
            </c:dLbl>
            <c:dLbl>
              <c:idx val="3"/>
              <c:layout>
                <c:manualLayout>
                  <c:x val="5.9311975480149225E-3"/>
                  <c:y val="-1.0723857571409361E-2"/>
                </c:manualLayout>
              </c:layout>
              <c:showVal val="1"/>
              <c:extLst>
                <c:ext xmlns:c15="http://schemas.microsoft.com/office/drawing/2012/chart" uri="{CE6537A1-D6FC-4f65-9D91-7224C49458BB}">
                  <c15:layout/>
                </c:ext>
              </c:extLst>
            </c:dLbl>
            <c:dLbl>
              <c:idx val="4"/>
              <c:layout>
                <c:manualLayout>
                  <c:x val="7.1174370576178947E-3"/>
                  <c:y val="-1.0723857571409361E-2"/>
                </c:manualLayout>
              </c:layout>
              <c:showVal val="1"/>
              <c:extLst>
                <c:ext xmlns:c15="http://schemas.microsoft.com/office/drawing/2012/chart" uri="{CE6537A1-D6FC-4f65-9D91-7224C49458BB}">
                  <c15:layout/>
                </c:ext>
              </c:extLst>
            </c:dLbl>
            <c:dLbl>
              <c:idx val="5"/>
              <c:layout>
                <c:manualLayout>
                  <c:x val="7.1174370576178947E-3"/>
                  <c:y val="-8.9365479761744845E-3"/>
                </c:manualLayout>
              </c:layout>
              <c:showVal val="1"/>
              <c:extLst>
                <c:ext xmlns:c15="http://schemas.microsoft.com/office/drawing/2012/chart" uri="{CE6537A1-D6FC-4f65-9D91-7224C49458BB}">
                  <c15:layout/>
                </c:ext>
              </c:extLst>
            </c:dLbl>
            <c:dLbl>
              <c:idx val="6"/>
              <c:layout>
                <c:manualLayout>
                  <c:x val="5.9311975480149225E-3"/>
                  <c:y val="-7.1492383809395868E-3"/>
                </c:manualLayout>
              </c:layout>
              <c:showVal val="1"/>
              <c:extLst>
                <c:ext xmlns:c15="http://schemas.microsoft.com/office/drawing/2012/chart" uri="{CE6537A1-D6FC-4f65-9D91-7224C49458BB}">
                  <c15:layout/>
                </c:ext>
              </c:extLst>
            </c:dLbl>
            <c:dLbl>
              <c:idx val="7"/>
              <c:layout>
                <c:manualLayout>
                  <c:x val="7.1174370576178947E-3"/>
                  <c:y val="-8.9365479761744845E-3"/>
                </c:manualLayout>
              </c:layout>
              <c:showVal val="1"/>
              <c:extLst>
                <c:ext xmlns:c15="http://schemas.microsoft.com/office/drawing/2012/chart" uri="{CE6537A1-D6FC-4f65-9D91-7224C49458BB}">
                  <c15:layout/>
                </c:ext>
              </c:extLst>
            </c:dLbl>
            <c:dLbl>
              <c:idx val="8"/>
              <c:layout>
                <c:manualLayout>
                  <c:x val="4.6176041978749733E-3"/>
                  <c:y val="-1.7873095952348932E-3"/>
                </c:manualLayout>
              </c:layout>
              <c:showVal val="1"/>
              <c:extLst>
                <c:ext xmlns:c15="http://schemas.microsoft.com/office/drawing/2012/chart" uri="{CE6537A1-D6FC-4f65-9D91-7224C49458BB}">
                  <c15:layout/>
                </c:ext>
              </c:extLst>
            </c:dLbl>
            <c:dLbl>
              <c:idx val="9"/>
              <c:layout>
                <c:manualLayout>
                  <c:x val="4.6176041978748935E-3"/>
                  <c:y val="-1.7873095952348932E-3"/>
                </c:manualLayout>
              </c:layout>
              <c:showVal val="1"/>
              <c:extLst>
                <c:ext xmlns:c15="http://schemas.microsoft.com/office/drawing/2012/chart" uri="{CE6537A1-D6FC-4f65-9D91-7224C49458BB}">
                  <c15:layout/>
                </c:ext>
              </c:extLst>
            </c:dLbl>
            <c:dLbl>
              <c:idx val="10"/>
              <c:layout>
                <c:manualLayout>
                  <c:x val="4.6176041978748935E-3"/>
                  <c:y val="0"/>
                </c:manualLayout>
              </c:layout>
              <c:showVal val="1"/>
              <c:extLst>
                <c:ext xmlns:c15="http://schemas.microsoft.com/office/drawing/2012/chart" uri="{CE6537A1-D6FC-4f65-9D91-7224C49458BB}">
                  <c15:layout/>
                </c:ext>
              </c:extLst>
            </c:dLbl>
            <c:spPr>
              <a:scene3d>
                <a:camera prst="orthographicFront"/>
                <a:lightRig rig="threePt" dir="t"/>
              </a:scene3d>
              <a:sp3d>
                <a:bevelT w="19050"/>
              </a:sp3d>
            </c:spPr>
            <c:txPr>
              <a:bodyPr/>
              <a:lstStyle/>
              <a:p>
                <a:pPr>
                  <a:defRPr b="1">
                    <a:latin typeface="Arial" pitchFamily="34" charset="0"/>
                    <a:cs typeface="Arial" pitchFamily="34" charset="0"/>
                  </a:defRPr>
                </a:pPr>
                <a:endParaRPr lang="en-US"/>
              </a:p>
            </c:txPr>
            <c:showVal val="1"/>
            <c:extLst>
              <c:ext xmlns:c15="http://schemas.microsoft.com/office/drawing/2012/chart" uri="{CE6537A1-D6FC-4f65-9D91-7224C49458BB}">
                <c15:showLeaderLines val="0"/>
              </c:ext>
            </c:extLst>
          </c:dLbls>
          <c:cat>
            <c:numRef>
              <c:f>Sheet1!$B$4:$L$4</c:f>
              <c:numCache>
                <c:formatCode>mmm\-yy</c:formatCode>
                <c:ptCount val="11"/>
                <c:pt idx="0">
                  <c:v>41395</c:v>
                </c:pt>
                <c:pt idx="1">
                  <c:v>41426</c:v>
                </c:pt>
                <c:pt idx="2">
                  <c:v>41456</c:v>
                </c:pt>
                <c:pt idx="3">
                  <c:v>41487</c:v>
                </c:pt>
                <c:pt idx="4">
                  <c:v>41518</c:v>
                </c:pt>
                <c:pt idx="5">
                  <c:v>41548</c:v>
                </c:pt>
                <c:pt idx="6">
                  <c:v>41579</c:v>
                </c:pt>
                <c:pt idx="7">
                  <c:v>41609</c:v>
                </c:pt>
                <c:pt idx="8">
                  <c:v>41640</c:v>
                </c:pt>
                <c:pt idx="9">
                  <c:v>41671</c:v>
                </c:pt>
                <c:pt idx="10">
                  <c:v>41699</c:v>
                </c:pt>
              </c:numCache>
            </c:numRef>
          </c:cat>
          <c:val>
            <c:numRef>
              <c:f>Sheet1!$B$5:$L$5</c:f>
              <c:numCache>
                <c:formatCode>General</c:formatCode>
                <c:ptCount val="11"/>
                <c:pt idx="0">
                  <c:v>23</c:v>
                </c:pt>
                <c:pt idx="1">
                  <c:v>42</c:v>
                </c:pt>
                <c:pt idx="2">
                  <c:v>41</c:v>
                </c:pt>
                <c:pt idx="3">
                  <c:v>66</c:v>
                </c:pt>
                <c:pt idx="4">
                  <c:v>49</c:v>
                </c:pt>
                <c:pt idx="5">
                  <c:v>56</c:v>
                </c:pt>
                <c:pt idx="6">
                  <c:v>55</c:v>
                </c:pt>
                <c:pt idx="7">
                  <c:v>69</c:v>
                </c:pt>
                <c:pt idx="8">
                  <c:v>53</c:v>
                </c:pt>
                <c:pt idx="9">
                  <c:v>67</c:v>
                </c:pt>
                <c:pt idx="10">
                  <c:v>43</c:v>
                </c:pt>
              </c:numCache>
            </c:numRef>
          </c:val>
        </c:ser>
        <c:ser>
          <c:idx val="1"/>
          <c:order val="1"/>
          <c:tx>
            <c:strRef>
              <c:f>Sheet1!$A$6</c:f>
              <c:strCache>
                <c:ptCount val="1"/>
                <c:pt idx="0">
                  <c:v>Admitted</c:v>
                </c:pt>
              </c:strCache>
            </c:strRef>
          </c:tx>
          <c:dLbls>
            <c:dLbl>
              <c:idx val="0"/>
              <c:layout>
                <c:manualLayout>
                  <c:x val="8.303676567220886E-3"/>
                  <c:y val="-7.1492383809395868E-3"/>
                </c:manualLayout>
              </c:layout>
              <c:showVal val="1"/>
              <c:extLst>
                <c:ext xmlns:c15="http://schemas.microsoft.com/office/drawing/2012/chart" uri="{CE6537A1-D6FC-4f65-9D91-7224C49458BB}">
                  <c15:layout/>
                </c:ext>
              </c:extLst>
            </c:dLbl>
            <c:dLbl>
              <c:idx val="1"/>
              <c:layout>
                <c:manualLayout>
                  <c:x val="7.1174370576178947E-3"/>
                  <c:y val="-7.1492383809395868E-3"/>
                </c:manualLayout>
              </c:layout>
              <c:showVal val="1"/>
              <c:extLst>
                <c:ext xmlns:c15="http://schemas.microsoft.com/office/drawing/2012/chart" uri="{CE6537A1-D6FC-4f65-9D91-7224C49458BB}">
                  <c15:layout/>
                </c:ext>
              </c:extLst>
            </c:dLbl>
            <c:dLbl>
              <c:idx val="2"/>
              <c:layout>
                <c:manualLayout>
                  <c:x val="8.3036765672208964E-3"/>
                  <c:y val="-7.1492383809395868E-3"/>
                </c:manualLayout>
              </c:layout>
              <c:showVal val="1"/>
              <c:extLst>
                <c:ext xmlns:c15="http://schemas.microsoft.com/office/drawing/2012/chart" uri="{CE6537A1-D6FC-4f65-9D91-7224C49458BB}">
                  <c15:layout/>
                </c:ext>
              </c:extLst>
            </c:dLbl>
            <c:dLbl>
              <c:idx val="3"/>
              <c:layout>
                <c:manualLayout>
                  <c:x val="7.1174370576178947E-3"/>
                  <c:y val="-7.1492383809395529E-3"/>
                </c:manualLayout>
              </c:layout>
              <c:showVal val="1"/>
              <c:extLst>
                <c:ext xmlns:c15="http://schemas.microsoft.com/office/drawing/2012/chart" uri="{CE6537A1-D6FC-4f65-9D91-7224C49458BB}">
                  <c15:layout/>
                </c:ext>
              </c:extLst>
            </c:dLbl>
            <c:dLbl>
              <c:idx val="4"/>
              <c:layout>
                <c:manualLayout>
                  <c:x val="7.1174370576178947E-3"/>
                  <c:y val="-8.9365479761744845E-3"/>
                </c:manualLayout>
              </c:layout>
              <c:showVal val="1"/>
              <c:extLst>
                <c:ext xmlns:c15="http://schemas.microsoft.com/office/drawing/2012/chart" uri="{CE6537A1-D6FC-4f65-9D91-7224C49458BB}">
                  <c15:layout/>
                </c:ext>
              </c:extLst>
            </c:dLbl>
            <c:dLbl>
              <c:idx val="5"/>
              <c:layout>
                <c:manualLayout>
                  <c:x val="7.1174370576178054E-3"/>
                  <c:y val="-7.1492383809395868E-3"/>
                </c:manualLayout>
              </c:layout>
              <c:showVal val="1"/>
              <c:extLst>
                <c:ext xmlns:c15="http://schemas.microsoft.com/office/drawing/2012/chart" uri="{CE6537A1-D6FC-4f65-9D91-7224C49458BB}">
                  <c15:layout/>
                </c:ext>
              </c:extLst>
            </c:dLbl>
            <c:dLbl>
              <c:idx val="6"/>
              <c:layout>
                <c:manualLayout>
                  <c:x val="7.1174370576179763E-3"/>
                  <c:y val="-7.1492383809395868E-3"/>
                </c:manualLayout>
              </c:layout>
              <c:showVal val="1"/>
              <c:extLst>
                <c:ext xmlns:c15="http://schemas.microsoft.com/office/drawing/2012/chart" uri="{CE6537A1-D6FC-4f65-9D91-7224C49458BB}">
                  <c15:layout/>
                </c:ext>
              </c:extLst>
            </c:dLbl>
            <c:dLbl>
              <c:idx val="7"/>
              <c:layout>
                <c:manualLayout>
                  <c:x val="7.1174370576178947E-3"/>
                  <c:y val="-5.3619287857046994E-3"/>
                </c:manualLayout>
              </c:layout>
              <c:showVal val="1"/>
              <c:extLst>
                <c:ext xmlns:c15="http://schemas.microsoft.com/office/drawing/2012/chart" uri="{CE6537A1-D6FC-4f65-9D91-7224C49458BB}">
                  <c15:layout/>
                </c:ext>
              </c:extLst>
            </c:dLbl>
            <c:dLbl>
              <c:idx val="8"/>
              <c:layout>
                <c:manualLayout>
                  <c:x val="5.7720052473436119E-3"/>
                  <c:y val="0"/>
                </c:manualLayout>
              </c:layout>
              <c:showVal val="1"/>
              <c:extLst>
                <c:ext xmlns:c15="http://schemas.microsoft.com/office/drawing/2012/chart" uri="{CE6537A1-D6FC-4f65-9D91-7224C49458BB}">
                  <c15:layout/>
                </c:ext>
              </c:extLst>
            </c:dLbl>
            <c:dLbl>
              <c:idx val="9"/>
              <c:layout>
                <c:manualLayout>
                  <c:x val="6.9264062968123399E-3"/>
                  <c:y val="0"/>
                </c:manualLayout>
              </c:layout>
              <c:showVal val="1"/>
              <c:extLst>
                <c:ext xmlns:c15="http://schemas.microsoft.com/office/drawing/2012/chart" uri="{CE6537A1-D6FC-4f65-9D91-7224C49458BB}">
                  <c15:layout/>
                </c:ext>
              </c:extLst>
            </c:dLbl>
            <c:dLbl>
              <c:idx val="10"/>
              <c:layout>
                <c:manualLayout>
                  <c:x val="6.9264062968123399E-3"/>
                  <c:y val="-1.7873095952348932E-3"/>
                </c:manualLayout>
              </c:layout>
              <c:showVal val="1"/>
              <c:extLst>
                <c:ext xmlns:c15="http://schemas.microsoft.com/office/drawing/2012/chart" uri="{CE6537A1-D6FC-4f65-9D91-7224C49458BB}">
                  <c15:layout/>
                </c:ext>
              </c:extLst>
            </c:dLbl>
            <c:spPr>
              <a:noFill/>
              <a:ln>
                <a:noFill/>
              </a:ln>
              <a:effectLst/>
            </c:spPr>
            <c:txPr>
              <a:bodyPr/>
              <a:lstStyle/>
              <a:p>
                <a:pPr>
                  <a:defRPr sz="1000" b="1">
                    <a:latin typeface="Arial" pitchFamily="34" charset="0"/>
                    <a:cs typeface="Arial" pitchFamily="34" charset="0"/>
                  </a:defRPr>
                </a:pPr>
                <a:endParaRPr lang="en-US"/>
              </a:p>
            </c:txPr>
            <c:showVal val="1"/>
            <c:extLst>
              <c:ext xmlns:c15="http://schemas.microsoft.com/office/drawing/2012/chart" uri="{CE6537A1-D6FC-4f65-9D91-7224C49458BB}">
                <c15:showLeaderLines val="0"/>
              </c:ext>
            </c:extLst>
          </c:dLbls>
          <c:cat>
            <c:numRef>
              <c:f>Sheet1!$B$4:$L$4</c:f>
              <c:numCache>
                <c:formatCode>mmm\-yy</c:formatCode>
                <c:ptCount val="11"/>
                <c:pt idx="0">
                  <c:v>41395</c:v>
                </c:pt>
                <c:pt idx="1">
                  <c:v>41426</c:v>
                </c:pt>
                <c:pt idx="2">
                  <c:v>41456</c:v>
                </c:pt>
                <c:pt idx="3">
                  <c:v>41487</c:v>
                </c:pt>
                <c:pt idx="4">
                  <c:v>41518</c:v>
                </c:pt>
                <c:pt idx="5">
                  <c:v>41548</c:v>
                </c:pt>
                <c:pt idx="6">
                  <c:v>41579</c:v>
                </c:pt>
                <c:pt idx="7">
                  <c:v>41609</c:v>
                </c:pt>
                <c:pt idx="8">
                  <c:v>41640</c:v>
                </c:pt>
                <c:pt idx="9">
                  <c:v>41671</c:v>
                </c:pt>
                <c:pt idx="10">
                  <c:v>41699</c:v>
                </c:pt>
              </c:numCache>
            </c:numRef>
          </c:cat>
          <c:val>
            <c:numRef>
              <c:f>Sheet1!$B$6:$L$6</c:f>
              <c:numCache>
                <c:formatCode>General</c:formatCode>
                <c:ptCount val="11"/>
                <c:pt idx="0">
                  <c:v>20</c:v>
                </c:pt>
                <c:pt idx="1">
                  <c:v>37</c:v>
                </c:pt>
                <c:pt idx="2">
                  <c:v>39</c:v>
                </c:pt>
                <c:pt idx="3">
                  <c:v>59</c:v>
                </c:pt>
                <c:pt idx="4" formatCode="0">
                  <c:v>45</c:v>
                </c:pt>
                <c:pt idx="5">
                  <c:v>47</c:v>
                </c:pt>
                <c:pt idx="6">
                  <c:v>50</c:v>
                </c:pt>
                <c:pt idx="7">
                  <c:v>63</c:v>
                </c:pt>
                <c:pt idx="8">
                  <c:v>49</c:v>
                </c:pt>
                <c:pt idx="9">
                  <c:v>58</c:v>
                </c:pt>
                <c:pt idx="10">
                  <c:v>39</c:v>
                </c:pt>
              </c:numCache>
            </c:numRef>
          </c:val>
        </c:ser>
        <c:ser>
          <c:idx val="2"/>
          <c:order val="2"/>
          <c:tx>
            <c:strRef>
              <c:f>Sheet1!$A$7</c:f>
              <c:strCache>
                <c:ptCount val="1"/>
                <c:pt idx="0">
                  <c:v>Chronic Disease</c:v>
                </c:pt>
              </c:strCache>
            </c:strRef>
          </c:tx>
          <c:dLbls>
            <c:dLbl>
              <c:idx val="1"/>
              <c:layout>
                <c:manualLayout>
                  <c:x val="7.1174370576178947E-3"/>
                  <c:y val="-7.1492383809395868E-3"/>
                </c:manualLayout>
              </c:layout>
              <c:showVal val="1"/>
              <c:extLst>
                <c:ext xmlns:c15="http://schemas.microsoft.com/office/drawing/2012/chart" uri="{CE6537A1-D6FC-4f65-9D91-7224C49458BB}">
                  <c15:layout/>
                </c:ext>
              </c:extLst>
            </c:dLbl>
            <c:dLbl>
              <c:idx val="2"/>
              <c:layout>
                <c:manualLayout>
                  <c:x val="7.1174370576178947E-3"/>
                  <c:y val="-5.3619287857046994E-3"/>
                </c:manualLayout>
              </c:layout>
              <c:showVal val="1"/>
              <c:extLst>
                <c:ext xmlns:c15="http://schemas.microsoft.com/office/drawing/2012/chart" uri="{CE6537A1-D6FC-4f65-9D91-7224C49458BB}">
                  <c15:layout/>
                </c:ext>
              </c:extLst>
            </c:dLbl>
            <c:dLbl>
              <c:idx val="3"/>
              <c:layout>
                <c:manualLayout>
                  <c:x val="7.1174370576178947E-3"/>
                  <c:y val="-5.3619287857046994E-3"/>
                </c:manualLayout>
              </c:layout>
              <c:showVal val="1"/>
              <c:extLst>
                <c:ext xmlns:c15="http://schemas.microsoft.com/office/drawing/2012/chart" uri="{CE6537A1-D6FC-4f65-9D91-7224C49458BB}">
                  <c15:layout/>
                </c:ext>
              </c:extLst>
            </c:dLbl>
            <c:dLbl>
              <c:idx val="4"/>
              <c:layout>
                <c:manualLayout>
                  <c:x val="7.1174370576178947E-3"/>
                  <c:y val="-1.0723857571409361E-2"/>
                </c:manualLayout>
              </c:layout>
              <c:showVal val="1"/>
              <c:extLst>
                <c:ext xmlns:c15="http://schemas.microsoft.com/office/drawing/2012/chart" uri="{CE6537A1-D6FC-4f65-9D91-7224C49458BB}">
                  <c15:layout/>
                </c:ext>
              </c:extLst>
            </c:dLbl>
            <c:dLbl>
              <c:idx val="5"/>
              <c:layout>
                <c:manualLayout>
                  <c:x val="5.9311975480149225E-3"/>
                  <c:y val="-7.1492383809395868E-3"/>
                </c:manualLayout>
              </c:layout>
              <c:showVal val="1"/>
              <c:extLst>
                <c:ext xmlns:c15="http://schemas.microsoft.com/office/drawing/2012/chart" uri="{CE6537A1-D6FC-4f65-9D91-7224C49458BB}">
                  <c15:layout/>
                </c:ext>
              </c:extLst>
            </c:dLbl>
            <c:dLbl>
              <c:idx val="6"/>
              <c:layout>
                <c:manualLayout>
                  <c:x val="7.1174370576178947E-3"/>
                  <c:y val="-7.1492383809395868E-3"/>
                </c:manualLayout>
              </c:layout>
              <c:showVal val="1"/>
              <c:extLst>
                <c:ext xmlns:c15="http://schemas.microsoft.com/office/drawing/2012/chart" uri="{CE6537A1-D6FC-4f65-9D91-7224C49458BB}">
                  <c15:layout/>
                </c:ext>
              </c:extLst>
            </c:dLbl>
            <c:dLbl>
              <c:idx val="7"/>
              <c:layout>
                <c:manualLayout>
                  <c:x val="7.1174370576178947E-3"/>
                  <c:y val="-8.9365479761744845E-3"/>
                </c:manualLayout>
              </c:layout>
              <c:showVal val="1"/>
              <c:extLst>
                <c:ext xmlns:c15="http://schemas.microsoft.com/office/drawing/2012/chart" uri="{CE6537A1-D6FC-4f65-9D91-7224C49458BB}">
                  <c15:layout/>
                </c:ext>
              </c:extLst>
            </c:dLbl>
            <c:dLbl>
              <c:idx val="8"/>
              <c:layout>
                <c:manualLayout>
                  <c:x val="1.2950896762904741E-2"/>
                  <c:y val="-5.7471264367816143E-3"/>
                </c:manualLayout>
              </c:layout>
              <c:showVal val="1"/>
              <c:extLst>
                <c:ext xmlns:c15="http://schemas.microsoft.com/office/drawing/2012/chart" uri="{CE6537A1-D6FC-4f65-9D91-7224C49458BB}">
                  <c15:layout/>
                </c:ext>
              </c:extLst>
            </c:dLbl>
            <c:dLbl>
              <c:idx val="9"/>
              <c:layout>
                <c:manualLayout>
                  <c:x val="1.1796587926509193E-2"/>
                  <c:y val="-9.3218089118170568E-3"/>
                </c:manualLayout>
              </c:layout>
              <c:showVal val="1"/>
              <c:extLst>
                <c:ext xmlns:c15="http://schemas.microsoft.com/office/drawing/2012/chart" uri="{CE6537A1-D6FC-4f65-9D91-7224C49458BB}">
                  <c15:layout/>
                </c:ext>
              </c:extLst>
            </c:dLbl>
            <c:dLbl>
              <c:idx val="10"/>
              <c:layout>
                <c:manualLayout>
                  <c:x val="6.9264062968123399E-3"/>
                  <c:y val="-3.5746191904697851E-3"/>
                </c:manualLayout>
              </c:layout>
              <c:showVal val="1"/>
              <c:extLst>
                <c:ext xmlns:c15="http://schemas.microsoft.com/office/drawing/2012/chart" uri="{CE6537A1-D6FC-4f65-9D91-7224C49458BB}">
                  <c15:layout/>
                </c:ext>
              </c:extLst>
            </c:dLbl>
            <c:spPr>
              <a:noFill/>
              <a:ln>
                <a:noFill/>
              </a:ln>
              <a:effectLst/>
            </c:spPr>
            <c:txPr>
              <a:bodyPr/>
              <a:lstStyle/>
              <a:p>
                <a:pPr>
                  <a:defRPr b="1">
                    <a:latin typeface="Arial" pitchFamily="34" charset="0"/>
                    <a:cs typeface="Arial" pitchFamily="34" charset="0"/>
                  </a:defRPr>
                </a:pPr>
                <a:endParaRPr lang="en-US"/>
              </a:p>
            </c:txPr>
            <c:showVal val="1"/>
            <c:extLst>
              <c:ext xmlns:c15="http://schemas.microsoft.com/office/drawing/2012/chart" uri="{CE6537A1-D6FC-4f65-9D91-7224C49458BB}">
                <c15:layout/>
                <c15:showLeaderLines val="0"/>
              </c:ext>
            </c:extLst>
          </c:dLbls>
          <c:cat>
            <c:numRef>
              <c:f>Sheet1!$B$4:$L$4</c:f>
              <c:numCache>
                <c:formatCode>mmm\-yy</c:formatCode>
                <c:ptCount val="11"/>
                <c:pt idx="0">
                  <c:v>41395</c:v>
                </c:pt>
                <c:pt idx="1">
                  <c:v>41426</c:v>
                </c:pt>
                <c:pt idx="2">
                  <c:v>41456</c:v>
                </c:pt>
                <c:pt idx="3">
                  <c:v>41487</c:v>
                </c:pt>
                <c:pt idx="4">
                  <c:v>41518</c:v>
                </c:pt>
                <c:pt idx="5">
                  <c:v>41548</c:v>
                </c:pt>
                <c:pt idx="6">
                  <c:v>41579</c:v>
                </c:pt>
                <c:pt idx="7">
                  <c:v>41609</c:v>
                </c:pt>
                <c:pt idx="8">
                  <c:v>41640</c:v>
                </c:pt>
                <c:pt idx="9">
                  <c:v>41671</c:v>
                </c:pt>
                <c:pt idx="10">
                  <c:v>41699</c:v>
                </c:pt>
              </c:numCache>
            </c:numRef>
          </c:cat>
          <c:val>
            <c:numRef>
              <c:f>Sheet1!$B$7:$L$7</c:f>
              <c:numCache>
                <c:formatCode>General</c:formatCode>
                <c:ptCount val="11"/>
                <c:pt idx="0">
                  <c:v>1</c:v>
                </c:pt>
                <c:pt idx="1">
                  <c:v>3</c:v>
                </c:pt>
                <c:pt idx="2">
                  <c:v>6</c:v>
                </c:pt>
                <c:pt idx="3">
                  <c:v>8</c:v>
                </c:pt>
                <c:pt idx="4">
                  <c:v>2</c:v>
                </c:pt>
                <c:pt idx="5">
                  <c:v>6</c:v>
                </c:pt>
                <c:pt idx="6">
                  <c:v>6</c:v>
                </c:pt>
                <c:pt idx="7">
                  <c:v>11</c:v>
                </c:pt>
                <c:pt idx="8">
                  <c:v>13</c:v>
                </c:pt>
                <c:pt idx="9">
                  <c:v>14</c:v>
                </c:pt>
                <c:pt idx="10">
                  <c:v>9</c:v>
                </c:pt>
              </c:numCache>
            </c:numRef>
          </c:val>
        </c:ser>
        <c:shape val="box"/>
        <c:axId val="39273984"/>
        <c:axId val="39275520"/>
        <c:axId val="0"/>
      </c:bar3DChart>
      <c:dateAx>
        <c:axId val="39273984"/>
        <c:scaling>
          <c:orientation val="minMax"/>
        </c:scaling>
        <c:axPos val="b"/>
        <c:numFmt formatCode="mmm\-yy" sourceLinked="1"/>
        <c:majorTickMark val="none"/>
        <c:tickLblPos val="nextTo"/>
        <c:txPr>
          <a:bodyPr rot="-2700000" vert="horz"/>
          <a:lstStyle/>
          <a:p>
            <a:pPr>
              <a:defRPr sz="1400" b="1">
                <a:latin typeface="Arial" pitchFamily="34" charset="0"/>
                <a:cs typeface="Arial" pitchFamily="34" charset="0"/>
              </a:defRPr>
            </a:pPr>
            <a:endParaRPr lang="en-US"/>
          </a:p>
        </c:txPr>
        <c:crossAx val="39275520"/>
        <c:crosses val="autoZero"/>
        <c:auto val="1"/>
        <c:lblOffset val="100"/>
        <c:baseTimeUnit val="months"/>
      </c:dateAx>
      <c:valAx>
        <c:axId val="39275520"/>
        <c:scaling>
          <c:orientation val="minMax"/>
        </c:scaling>
        <c:delete val="1"/>
        <c:axPos val="l"/>
        <c:numFmt formatCode="General" sourceLinked="1"/>
        <c:majorTickMark val="none"/>
        <c:tickLblPos val="none"/>
        <c:crossAx val="39273984"/>
        <c:crosses val="autoZero"/>
        <c:crossBetween val="between"/>
      </c:valAx>
    </c:plotArea>
    <c:legend>
      <c:legendPos val="r"/>
      <c:layout>
        <c:manualLayout>
          <c:xMode val="edge"/>
          <c:yMode val="edge"/>
          <c:x val="0.15763210848643952"/>
          <c:y val="9.2163242525718753E-2"/>
          <c:w val="0.74097408136483023"/>
          <c:h val="0.1086060692809237"/>
        </c:manualLayout>
      </c:layout>
      <c:txPr>
        <a:bodyPr/>
        <a:lstStyle/>
        <a:p>
          <a:pPr>
            <a:defRPr sz="1600" b="0">
              <a:latin typeface="Arial" pitchFamily="34" charset="0"/>
              <a:cs typeface="Arial" pitchFamily="34" charset="0"/>
            </a:defRPr>
          </a:pPr>
          <a:endParaRPr lang="en-US"/>
        </a:p>
      </c:txPr>
    </c:legend>
    <c:plotVisOnly val="1"/>
    <c:dispBlanksAs val="gap"/>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31E1F7C-3A7C-478B-8238-5C5AC3A80C13}" type="datetimeFigureOut">
              <a:rPr lang="en-US"/>
              <a:pPr>
                <a:defRPr/>
              </a:pPr>
              <a:t>4/25/2014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108FB4-427B-4421-8253-0718B74AB70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43A0B3-0FE5-4857-97CE-C95A0F15AB0B}" type="datetimeFigureOut">
              <a:rPr lang="en-US"/>
              <a:pPr>
                <a:defRPr/>
              </a:pPr>
              <a:t>4/25/2014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4B3C51-0462-4AE5-8210-D207D2664C7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A77AFC-6332-439C-A2C7-69B115FB7C40}" type="datetimeFigureOut">
              <a:rPr lang="en-US"/>
              <a:pPr>
                <a:defRPr/>
              </a:pPr>
              <a:t>4/25/2014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67C7C6-70C7-40E9-9BF0-0BAA4153F88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1"/>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6" name="TextBox 14"/>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fld id="{4CC39EA9-D717-451D-A24F-DB9F75370BF7}" type="datetimeFigureOut">
              <a:rPr lang="en-US"/>
              <a:pPr>
                <a:defRPr/>
              </a:pPr>
              <a:t>4/25/2014</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E42AF51C-6463-4B92-9CC7-EE49649355D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8067F0A-2E38-4B06-8BCE-E59D687D4AA4}" type="datetimeFigureOut">
              <a:rPr lang="en-US"/>
              <a:pPr>
                <a:defRPr/>
              </a:pPr>
              <a:t>4/25/2014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832281-6643-4E3A-AE2E-C8B63624D86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16"/>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pPr>
              <a:defRPr/>
            </a:pPr>
            <a:fld id="{4D868C12-5688-4F26-900E-0CA71E37EBC9}" type="datetimeFigureOut">
              <a:rPr lang="en-US"/>
              <a:pPr>
                <a:defRPr/>
              </a:pPr>
              <a:t>4/25/2014</a:t>
            </a:fld>
            <a:endParaRPr lang="en-US"/>
          </a:p>
        </p:txBody>
      </p:sp>
      <p:sp>
        <p:nvSpPr>
          <p:cNvPr id="12" name="Footer Placeholder 4"/>
          <p:cNvSpPr>
            <a:spLocks noGrp="1"/>
          </p:cNvSpPr>
          <p:nvPr>
            <p:ph type="ftr" sz="quarter" idx="19"/>
          </p:nvPr>
        </p:nvSpPr>
        <p:spPr/>
        <p:txBody>
          <a:bodyPr/>
          <a:lstStyle>
            <a:lvl1pPr>
              <a:defRPr/>
            </a:lvl1pPr>
          </a:lstStyle>
          <a:p>
            <a:pPr>
              <a:defRPr/>
            </a:pPr>
            <a:endParaRPr lang="en-US"/>
          </a:p>
        </p:txBody>
      </p:sp>
      <p:sp>
        <p:nvSpPr>
          <p:cNvPr id="13" name="Slide Number Placeholder 5"/>
          <p:cNvSpPr>
            <a:spLocks noGrp="1"/>
          </p:cNvSpPr>
          <p:nvPr>
            <p:ph type="sldNum" sz="quarter" idx="20"/>
          </p:nvPr>
        </p:nvSpPr>
        <p:spPr/>
        <p:txBody>
          <a:bodyPr/>
          <a:lstStyle>
            <a:lvl1pPr>
              <a:defRPr/>
            </a:lvl1pPr>
          </a:lstStyle>
          <a:p>
            <a:pPr>
              <a:defRPr/>
            </a:pPr>
            <a:fld id="{97472267-6A96-4E2E-AE3C-5D340038D08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pPr>
              <a:defRPr/>
            </a:pPr>
            <a:fld id="{1DFA8DC6-2F89-4F66-B8F8-7E6C60722A20}" type="datetimeFigureOut">
              <a:rPr lang="en-US"/>
              <a:pPr>
                <a:defRPr/>
              </a:pPr>
              <a:t>4/25/2014</a:t>
            </a:fld>
            <a:endParaRPr lang="en-US"/>
          </a:p>
        </p:txBody>
      </p:sp>
      <p:sp>
        <p:nvSpPr>
          <p:cNvPr id="16" name="Footer Placeholder 4"/>
          <p:cNvSpPr>
            <a:spLocks noGrp="1"/>
          </p:cNvSpPr>
          <p:nvPr>
            <p:ph type="ftr" sz="quarter" idx="24"/>
          </p:nvPr>
        </p:nvSpPr>
        <p:spPr/>
        <p:txBody>
          <a:bodyPr/>
          <a:lstStyle>
            <a:lvl1pPr>
              <a:defRPr/>
            </a:lvl1pPr>
          </a:lstStyle>
          <a:p>
            <a:pPr>
              <a:defRPr/>
            </a:pPr>
            <a:endParaRPr lang="en-US"/>
          </a:p>
        </p:txBody>
      </p:sp>
      <p:sp>
        <p:nvSpPr>
          <p:cNvPr id="17" name="Slide Number Placeholder 5"/>
          <p:cNvSpPr>
            <a:spLocks noGrp="1"/>
          </p:cNvSpPr>
          <p:nvPr>
            <p:ph type="sldNum" sz="quarter" idx="25"/>
          </p:nvPr>
        </p:nvSpPr>
        <p:spPr/>
        <p:txBody>
          <a:bodyPr/>
          <a:lstStyle>
            <a:lvl1pPr>
              <a:defRPr/>
            </a:lvl1pPr>
          </a:lstStyle>
          <a:p>
            <a:pPr>
              <a:defRPr/>
            </a:pPr>
            <a:fld id="{14C06B35-9A1B-47A2-9F77-FE03E13F606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A551746-67F3-4E82-9B06-F92B7631B589}" type="datetimeFigureOut">
              <a:rPr lang="en-US"/>
              <a:pPr>
                <a:defRPr/>
              </a:pPr>
              <a:t>4/25/2014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C3682B-FD95-4734-9E15-35181D648AB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FEF5648-8545-4D90-A1CE-C3B1D420D9D3}" type="datetimeFigureOut">
              <a:rPr lang="en-US"/>
              <a:pPr>
                <a:defRPr/>
              </a:pPr>
              <a:t>4/25/2014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A58934-2DC1-4EED-A8CF-2374DD725D6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A5D3CD0-4DD1-4C01-B5F0-C928E8BE153E}" type="datetimeFigureOut">
              <a:rPr lang="en-US"/>
              <a:pPr>
                <a:defRPr/>
              </a:pPr>
              <a:t>4/25/2014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9B6AA4-9F05-4A89-A4ED-0830478D8D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51C58E-FB5B-438F-BE84-2F5C0C808FC6}" type="datetimeFigureOut">
              <a:rPr lang="en-US"/>
              <a:pPr>
                <a:defRPr/>
              </a:pPr>
              <a:t>4/25/2014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FE618D-B3B7-4665-9848-966B509D08F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30F0AD0-942A-4583-8754-DB83A198801D}" type="datetimeFigureOut">
              <a:rPr lang="en-US"/>
              <a:pPr>
                <a:defRPr/>
              </a:pPr>
              <a:t>4/25/2014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1DD84F-EB5C-4093-A818-49A77DC4CBF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09D9D5D-307E-442D-B982-C623262757AE}" type="datetimeFigureOut">
              <a:rPr lang="en-US"/>
              <a:pPr>
                <a:defRPr/>
              </a:pPr>
              <a:t>4/25/2014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D6C0826-00C9-429D-946B-AA21BBF7494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D20DB51D-750C-491C-9C4F-79BE74B3C9C5}" type="datetimeFigureOut">
              <a:rPr lang="en-US"/>
              <a:pPr>
                <a:defRPr/>
              </a:pPr>
              <a:t>4/25/2014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0D5E0DA-E412-4B46-8111-8B2A271A10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46A158-CC50-443F-A7C4-DA49DE2EA395}" type="datetimeFigureOut">
              <a:rPr lang="en-US"/>
              <a:pPr>
                <a:defRPr/>
              </a:pPr>
              <a:t>4/25/2014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DE5755-B5DD-4A1B-8C82-AD6AB53513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E37DB4-F845-4881-AEFB-2F366327D8A8}" type="datetimeFigureOut">
              <a:rPr lang="en-US"/>
              <a:pPr>
                <a:defRPr/>
              </a:pPr>
              <a:t>4/25/2014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504A1D-7548-4650-AFF2-CD9B89F851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0A227A-99F0-478C-B16C-DC43153418D8}" type="datetimeFigureOut">
              <a:rPr lang="en-US"/>
              <a:pPr>
                <a:defRPr/>
              </a:pPr>
              <a:t>4/25/2014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D6F53E-BEF7-4966-971E-2CB66001904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43" name="Text Placeholder 2"/>
          <p:cNvSpPr>
            <a:spLocks noGrp="1"/>
          </p:cNvSpPr>
          <p:nvPr>
            <p:ph type="body" idx="1"/>
          </p:nvPr>
        </p:nvSpPr>
        <p:spPr bwMode="auto">
          <a:xfrm>
            <a:off x="827088" y="2052638"/>
            <a:ext cx="67119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fontAlgn="auto">
              <a:spcBef>
                <a:spcPts val="0"/>
              </a:spcBef>
              <a:spcAft>
                <a:spcPts val="0"/>
              </a:spcAft>
              <a:defRPr sz="1100" b="0" i="0" smtClean="0">
                <a:solidFill>
                  <a:schemeClr val="tx1">
                    <a:tint val="75000"/>
                    <a:alpha val="60000"/>
                  </a:schemeClr>
                </a:solidFill>
                <a:latin typeface="+mn-lt"/>
              </a:defRPr>
            </a:lvl1pPr>
          </a:lstStyle>
          <a:p>
            <a:pPr>
              <a:defRPr/>
            </a:pPr>
            <a:fld id="{7B639477-5A5A-473F-9CAE-4D191F593A33}" type="datetimeFigureOut">
              <a:rPr lang="en-US"/>
              <a:pPr>
                <a:defRPr/>
              </a:pPr>
              <a:t>4/25/2014</a:t>
            </a:fld>
            <a:endParaRPr lang="en-U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fontAlgn="auto">
              <a:spcBef>
                <a:spcPts val="0"/>
              </a:spcBef>
              <a:spcAft>
                <a:spcPts val="0"/>
              </a:spcAft>
              <a:defRPr sz="1100" b="0" i="0">
                <a:solidFill>
                  <a:schemeClr val="tx1">
                    <a:tint val="75000"/>
                    <a:alpha val="60000"/>
                  </a:schemeClr>
                </a:solidFill>
                <a:latin typeface="+mn-lt"/>
              </a:defRPr>
            </a:lvl1pPr>
          </a:lstStyle>
          <a:p>
            <a:pPr>
              <a:defRPr/>
            </a:pPr>
            <a:endParaRPr lang="en-US"/>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lIns="91440" tIns="45720" rIns="91440" bIns="45720" rtlCol="0" anchor="b"/>
          <a:lstStyle>
            <a:lvl1pPr algn="ctr" fontAlgn="auto">
              <a:spcBef>
                <a:spcPts val="0"/>
              </a:spcBef>
              <a:spcAft>
                <a:spcPts val="0"/>
              </a:spcAft>
              <a:defRPr sz="2801" b="0" i="0" smtClean="0">
                <a:solidFill>
                  <a:schemeClr val="tx1">
                    <a:tint val="75000"/>
                  </a:schemeClr>
                </a:solidFill>
                <a:latin typeface="+mn-lt"/>
              </a:defRPr>
            </a:lvl1pPr>
          </a:lstStyle>
          <a:p>
            <a:pPr>
              <a:defRPr/>
            </a:pPr>
            <a:fld id="{447A15B0-7ED2-4940-8313-DE89C3B8330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32" r:id="rId1"/>
    <p:sldLayoutId id="2147484131" r:id="rId2"/>
    <p:sldLayoutId id="2147484130" r:id="rId3"/>
    <p:sldLayoutId id="2147484129" r:id="rId4"/>
    <p:sldLayoutId id="2147484128" r:id="rId5"/>
    <p:sldLayoutId id="2147484127" r:id="rId6"/>
    <p:sldLayoutId id="2147484126" r:id="rId7"/>
    <p:sldLayoutId id="2147484125" r:id="rId8"/>
    <p:sldLayoutId id="2147484124" r:id="rId9"/>
    <p:sldLayoutId id="2147484123" r:id="rId10"/>
    <p:sldLayoutId id="2147484122" r:id="rId11"/>
    <p:sldLayoutId id="2147484133" r:id="rId12"/>
    <p:sldLayoutId id="2147484121" r:id="rId13"/>
    <p:sldLayoutId id="2147484134" r:id="rId14"/>
    <p:sldLayoutId id="2147484135" r:id="rId15"/>
    <p:sldLayoutId id="2147484120" r:id="rId16"/>
    <p:sldLayoutId id="2147484119" r:id="rId17"/>
  </p:sldLayoutIdLst>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itchFamily="34" charset="0"/>
        </a:defRPr>
      </a:lvl2pPr>
      <a:lvl3pPr algn="l" defTabSz="457200" rtl="0" fontAlgn="base">
        <a:spcBef>
          <a:spcPct val="0"/>
        </a:spcBef>
        <a:spcAft>
          <a:spcPct val="0"/>
        </a:spcAft>
        <a:defRPr sz="4200">
          <a:solidFill>
            <a:schemeClr val="tx2"/>
          </a:solidFill>
          <a:latin typeface="Century Gothic" pitchFamily="34" charset="0"/>
        </a:defRPr>
      </a:lvl3pPr>
      <a:lvl4pPr algn="l" defTabSz="457200" rtl="0" fontAlgn="base">
        <a:spcBef>
          <a:spcPct val="0"/>
        </a:spcBef>
        <a:spcAft>
          <a:spcPct val="0"/>
        </a:spcAft>
        <a:defRPr sz="4200">
          <a:solidFill>
            <a:schemeClr val="tx2"/>
          </a:solidFill>
          <a:latin typeface="Century Gothic" pitchFamily="34" charset="0"/>
        </a:defRPr>
      </a:lvl4pPr>
      <a:lvl5pPr algn="l" defTabSz="457200" rtl="0" fontAlgn="base">
        <a:spcBef>
          <a:spcPct val="0"/>
        </a:spcBef>
        <a:spcAft>
          <a:spcPct val="0"/>
        </a:spcAft>
        <a:defRPr sz="42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625901"/>
            <a:ext cx="8229600" cy="844550"/>
          </a:xfrm>
        </p:spPr>
        <p:txBody>
          <a:bodyPr rtlCol="0">
            <a:noAutofit/>
            <a:scene3d>
              <a:camera prst="orthographicFront"/>
              <a:lightRig rig="soft" dir="t">
                <a:rot lat="0" lon="0" rev="10800000"/>
              </a:lightRig>
            </a:scene3d>
            <a:sp3d>
              <a:bevelT w="27940" h="12700"/>
              <a:contourClr>
                <a:srgbClr val="DDDDDD"/>
              </a:contourClr>
            </a:sp3d>
          </a:bodyPr>
          <a:lstStyle/>
          <a:p>
            <a:pPr algn="ctr" defTabSz="457207" fontAlgn="auto">
              <a:spcAft>
                <a:spcPts val="0"/>
              </a:spcAft>
              <a:defRPr/>
            </a:pPr>
            <a:r>
              <a:rPr lang="en-US" sz="4800" spc="150" dirty="0" smtClean="0">
                <a:ln w="11430"/>
                <a:solidFill>
                  <a:schemeClr val="tx1"/>
                </a:solidFill>
                <a:effectLst>
                  <a:outerShdw blurRad="25400" algn="tl" rotWithShape="0">
                    <a:srgbClr val="000000">
                      <a:alpha val="43000"/>
                    </a:srgbClr>
                  </a:outerShdw>
                </a:effectLst>
                <a:latin typeface="Arial Black" panose="020B0A04020102020204" pitchFamily="34" charset="0"/>
              </a:rPr>
              <a:t> </a:t>
            </a:r>
            <a:br>
              <a:rPr lang="en-US" sz="4800" spc="150" dirty="0" smtClean="0">
                <a:ln w="11430"/>
                <a:solidFill>
                  <a:schemeClr val="tx1"/>
                </a:solidFill>
                <a:effectLst>
                  <a:outerShdw blurRad="25400" algn="tl" rotWithShape="0">
                    <a:srgbClr val="000000">
                      <a:alpha val="43000"/>
                    </a:srgbClr>
                  </a:outerShdw>
                </a:effectLst>
                <a:latin typeface="Arial Black" panose="020B0A04020102020204" pitchFamily="34" charset="0"/>
              </a:rPr>
            </a:br>
            <a:r>
              <a:rPr lang="en-US" sz="4400" spc="150" dirty="0" smtClean="0">
                <a:ln w="11430"/>
                <a:solidFill>
                  <a:schemeClr val="tx1"/>
                </a:solidFill>
                <a:effectLst>
                  <a:outerShdw blurRad="25400" algn="tl" rotWithShape="0">
                    <a:srgbClr val="000000">
                      <a:alpha val="43000"/>
                    </a:srgbClr>
                  </a:outerShdw>
                </a:effectLst>
                <a:latin typeface="Arial Black" panose="020B0A04020102020204" pitchFamily="34" charset="0"/>
              </a:rPr>
              <a:t/>
            </a:r>
            <a:br>
              <a:rPr lang="en-US" sz="4400" spc="150" dirty="0" smtClean="0">
                <a:ln w="11430"/>
                <a:solidFill>
                  <a:schemeClr val="tx1"/>
                </a:solidFill>
                <a:effectLst>
                  <a:outerShdw blurRad="25400" algn="tl" rotWithShape="0">
                    <a:srgbClr val="000000">
                      <a:alpha val="43000"/>
                    </a:srgbClr>
                  </a:outerShdw>
                </a:effectLst>
                <a:latin typeface="Arial Black" panose="020B0A04020102020204" pitchFamily="34" charset="0"/>
              </a:rPr>
            </a:br>
            <a:r>
              <a:rPr lang="en-US" sz="4400" spc="150" dirty="0" smtClean="0">
                <a:ln w="11430"/>
                <a:solidFill>
                  <a:schemeClr val="tx1"/>
                </a:solidFill>
                <a:effectLst>
                  <a:outerShdw blurRad="25400" algn="tl" rotWithShape="0">
                    <a:srgbClr val="000000">
                      <a:alpha val="43000"/>
                    </a:srgbClr>
                  </a:outerShdw>
                </a:effectLst>
                <a:latin typeface="Arial Black" panose="020B0A04020102020204" pitchFamily="34" charset="0"/>
              </a:rPr>
              <a:t/>
            </a:r>
            <a:br>
              <a:rPr lang="en-US" sz="4400" spc="150" dirty="0" smtClean="0">
                <a:ln w="11430"/>
                <a:solidFill>
                  <a:schemeClr val="tx1"/>
                </a:solidFill>
                <a:effectLst>
                  <a:outerShdw blurRad="25400" algn="tl" rotWithShape="0">
                    <a:srgbClr val="000000">
                      <a:alpha val="43000"/>
                    </a:srgbClr>
                  </a:outerShdw>
                </a:effectLst>
                <a:latin typeface="Arial Black" panose="020B0A04020102020204" pitchFamily="34" charset="0"/>
              </a:rPr>
            </a:br>
            <a:r>
              <a:rPr lang="en-US" sz="4400" b="1" i="1" spc="50" dirty="0" smtClean="0">
                <a:ln w="0"/>
                <a:solidFill>
                  <a:schemeClr val="bg2"/>
                </a:solidFill>
                <a:effectLst>
                  <a:innerShdw blurRad="63500" dist="50800" dir="13500000">
                    <a:srgbClr val="000000">
                      <a:alpha val="50000"/>
                    </a:srgbClr>
                  </a:innerShdw>
                </a:effectLst>
                <a:latin typeface="Arial Black" panose="020B0A04020102020204" pitchFamily="34" charset="0"/>
              </a:rPr>
              <a:t>RHP 15 Collaboration </a:t>
            </a:r>
            <a:endParaRPr lang="en-US" sz="4400" i="1" spc="150" dirty="0">
              <a:ln w="11430"/>
              <a:solidFill>
                <a:schemeClr val="accent5">
                  <a:lumMod val="75000"/>
                </a:schemeClr>
              </a:solidFill>
              <a:effectLst>
                <a:outerShdw blurRad="25400" algn="tl" rotWithShape="0">
                  <a:srgbClr val="000000">
                    <a:alpha val="43000"/>
                  </a:srgbClr>
                </a:outerShdw>
              </a:effectLst>
              <a:latin typeface="Arial Black" panose="020B0A04020102020204" pitchFamily="34" charset="0"/>
            </a:endParaRPr>
          </a:p>
        </p:txBody>
      </p:sp>
      <p:pic>
        <p:nvPicPr>
          <p:cNvPr id="19459" name="Picture 2"/>
          <p:cNvPicPr>
            <a:picLocks noChangeAspect="1"/>
          </p:cNvPicPr>
          <p:nvPr/>
        </p:nvPicPr>
        <p:blipFill>
          <a:blip r:embed="rId2"/>
          <a:srcRect/>
          <a:stretch>
            <a:fillRect/>
          </a:stretch>
        </p:blipFill>
        <p:spPr bwMode="auto">
          <a:xfrm>
            <a:off x="1277938" y="1268413"/>
            <a:ext cx="2590800" cy="2073275"/>
          </a:xfrm>
          <a:prstGeom prst="rect">
            <a:avLst/>
          </a:prstGeom>
          <a:noFill/>
          <a:ln w="9525">
            <a:noFill/>
            <a:miter lim="800000"/>
            <a:headEnd/>
            <a:tailEnd/>
          </a:ln>
        </p:spPr>
      </p:pic>
      <p:pic>
        <p:nvPicPr>
          <p:cNvPr id="19460" name="Picture 3"/>
          <p:cNvPicPr>
            <a:picLocks noChangeAspect="1"/>
          </p:cNvPicPr>
          <p:nvPr/>
        </p:nvPicPr>
        <p:blipFill>
          <a:blip r:embed="rId3"/>
          <a:srcRect/>
          <a:stretch>
            <a:fillRect/>
          </a:stretch>
        </p:blipFill>
        <p:spPr bwMode="auto">
          <a:xfrm>
            <a:off x="4267200" y="1881188"/>
            <a:ext cx="4114800" cy="1460500"/>
          </a:xfrm>
          <a:prstGeom prst="rect">
            <a:avLst/>
          </a:prstGeom>
          <a:noFill/>
          <a:ln w="9525">
            <a:noFill/>
            <a:miter lim="800000"/>
            <a:headEnd/>
            <a:tailEnd/>
          </a:ln>
        </p:spPr>
      </p:pic>
      <p:sp>
        <p:nvSpPr>
          <p:cNvPr id="5" name="TextBox 4"/>
          <p:cNvSpPr txBox="1"/>
          <p:nvPr/>
        </p:nvSpPr>
        <p:spPr>
          <a:xfrm>
            <a:off x="3868003" y="2397811"/>
            <a:ext cx="457200" cy="646331"/>
          </a:xfrm>
          <a:prstGeom prst="rect">
            <a:avLst/>
          </a:prstGeom>
          <a:noFill/>
        </p:spPr>
        <p:txBody>
          <a:bodyPr>
            <a:spAutoFit/>
          </a:bodyPr>
          <a:lstStyle/>
          <a:p>
            <a:pPr fontAlgn="auto">
              <a:spcBef>
                <a:spcPts val="0"/>
              </a:spcBef>
              <a:spcAft>
                <a:spcPts val="0"/>
              </a:spcAft>
              <a:defRPr/>
            </a:pPr>
            <a:r>
              <a:rPr lang="en-US" sz="3600" b="1" spc="50" dirty="0">
                <a:ln w="0"/>
                <a:solidFill>
                  <a:schemeClr val="bg2"/>
                </a:solidFill>
                <a:effectLst>
                  <a:innerShdw blurRad="63500" dist="50800" dir="13500000">
                    <a:srgbClr val="000000">
                      <a:alpha val="50000"/>
                    </a:srgbClr>
                  </a:innerShdw>
                </a:effectLst>
                <a:latin typeface="+mn-lt"/>
              </a:rPr>
              <a:t>&amp;</a:t>
            </a:r>
            <a:endParaRPr lang="en-US" sz="3600" b="1" spc="50" dirty="0">
              <a:ln w="0"/>
              <a:solidFill>
                <a:schemeClr val="bg2"/>
              </a:solidFill>
              <a:effectLst>
                <a:innerShdw blurRad="63500" dist="50800" dir="13500000">
                  <a:srgbClr val="000000">
                    <a:alpha val="50000"/>
                  </a:srgbClr>
                </a:innerShdw>
              </a:effectLst>
              <a:latin typeface="+mn-lt"/>
            </a:endParaRP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extLst>
          </a:blip>
          <a:srcRect l="4532" t="3026" r="13880" b="31924"/>
          <a:stretch/>
        </p:blipFill>
        <p:spPr>
          <a:xfrm>
            <a:off x="1143000" y="1447800"/>
            <a:ext cx="6629400" cy="3959225"/>
          </a:xfrm>
          <a:effectLst>
            <a:softEdge rad="112500"/>
          </a:effectLst>
        </p:spPr>
      </p:pic>
      <p:pic>
        <p:nvPicPr>
          <p:cNvPr id="8" name="Picture 7"/>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9" name="Picture 8"/>
          <p:cNvPicPr>
            <a:picLocks noChangeAspect="1"/>
          </p:cNvPicPr>
          <p:nvPr/>
        </p:nvPicPr>
        <p:blipFill>
          <a:blip r:embed="rId4"/>
          <a:srcRect/>
          <a:stretch>
            <a:fillRect/>
          </a:stretch>
        </p:blipFill>
        <p:spPr bwMode="auto">
          <a:xfrm>
            <a:off x="-114300" y="0"/>
            <a:ext cx="9144000" cy="6858000"/>
          </a:xfrm>
          <a:prstGeom prst="rect">
            <a:avLst/>
          </a:prstGeom>
          <a:noFill/>
          <a:ln w="9525">
            <a:noFill/>
            <a:miter lim="800000"/>
            <a:headEnd/>
            <a:tailEnd/>
          </a:ln>
        </p:spPr>
      </p:pic>
      <p:pic>
        <p:nvPicPr>
          <p:cNvPr id="10" name="Picture 9"/>
          <p:cNvPicPr>
            <a:picLocks noChangeAspect="1"/>
          </p:cNvPicPr>
          <p:nvPr/>
        </p:nvPicPr>
        <p:blipFill>
          <a:blip r:embed="rId5"/>
          <a:srcRect/>
          <a:stretch>
            <a:fillRect/>
          </a:stretch>
        </p:blipFill>
        <p:spPr bwMode="auto">
          <a:xfrm>
            <a:off x="-123825" y="0"/>
            <a:ext cx="9144000" cy="6858000"/>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30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3000"/>
                                        <p:tgtEl>
                                          <p:spTgt spid="8"/>
                                        </p:tgtEl>
                                      </p:cBhvr>
                                    </p:animEffect>
                                  </p:childTnLst>
                                </p:cTn>
                              </p:par>
                            </p:childTnLst>
                          </p:cTn>
                        </p:par>
                        <p:par>
                          <p:cTn id="8" fill="hold">
                            <p:stCondLst>
                              <p:cond delay="6000"/>
                            </p:stCondLst>
                            <p:childTnLst>
                              <p:par>
                                <p:cTn id="9" presetID="6" presetClass="exit" presetSubtype="32" fill="hold" nodeType="afterEffect">
                                  <p:stCondLst>
                                    <p:cond delay="3000"/>
                                  </p:stCondLst>
                                  <p:childTnLst>
                                    <p:animEffect transition="out" filter="circle(out)">
                                      <p:cBhvr>
                                        <p:cTn id="10" dur="3000"/>
                                        <p:tgtEl>
                                          <p:spTgt spid="8"/>
                                        </p:tgtEl>
                                      </p:cBhvr>
                                    </p:animEffect>
                                    <p:set>
                                      <p:cBhvr>
                                        <p:cTn id="11" dur="1" fill="hold">
                                          <p:stCondLst>
                                            <p:cond delay="2999"/>
                                          </p:stCondLst>
                                        </p:cTn>
                                        <p:tgtEl>
                                          <p:spTgt spid="8"/>
                                        </p:tgtEl>
                                        <p:attrNameLst>
                                          <p:attrName>style.visibility</p:attrName>
                                        </p:attrNameLst>
                                      </p:cBhvr>
                                      <p:to>
                                        <p:strVal val="hidden"/>
                                      </p:to>
                                    </p:set>
                                  </p:childTnLst>
                                </p:cTn>
                              </p:par>
                            </p:childTnLst>
                          </p:cTn>
                        </p:par>
                        <p:par>
                          <p:cTn id="12" fill="hold">
                            <p:stCondLst>
                              <p:cond delay="12000"/>
                            </p:stCondLst>
                            <p:childTnLst>
                              <p:par>
                                <p:cTn id="13" presetID="6" presetClass="entr" presetSubtype="16" fill="hold" nodeType="afterEffect">
                                  <p:stCondLst>
                                    <p:cond delay="300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3000"/>
                                        <p:tgtEl>
                                          <p:spTgt spid="9"/>
                                        </p:tgtEl>
                                      </p:cBhvr>
                                    </p:animEffect>
                                  </p:childTnLst>
                                </p:cTn>
                              </p:par>
                            </p:childTnLst>
                          </p:cTn>
                        </p:par>
                        <p:par>
                          <p:cTn id="16" fill="hold">
                            <p:stCondLst>
                              <p:cond delay="18000"/>
                            </p:stCondLst>
                            <p:childTnLst>
                              <p:par>
                                <p:cTn id="17" presetID="6" presetClass="exit" presetSubtype="32" fill="hold" nodeType="afterEffect">
                                  <p:stCondLst>
                                    <p:cond delay="3000"/>
                                  </p:stCondLst>
                                  <p:childTnLst>
                                    <p:animEffect transition="out" filter="circle(out)">
                                      <p:cBhvr>
                                        <p:cTn id="18" dur="3000"/>
                                        <p:tgtEl>
                                          <p:spTgt spid="9"/>
                                        </p:tgtEl>
                                      </p:cBhvr>
                                    </p:animEffect>
                                    <p:set>
                                      <p:cBhvr>
                                        <p:cTn id="19" dur="1" fill="hold">
                                          <p:stCondLst>
                                            <p:cond delay="2999"/>
                                          </p:stCondLst>
                                        </p:cTn>
                                        <p:tgtEl>
                                          <p:spTgt spid="9"/>
                                        </p:tgtEl>
                                        <p:attrNameLst>
                                          <p:attrName>style.visibility</p:attrName>
                                        </p:attrNameLst>
                                      </p:cBhvr>
                                      <p:to>
                                        <p:strVal val="hidden"/>
                                      </p:to>
                                    </p:set>
                                  </p:childTnLst>
                                </p:cTn>
                              </p:par>
                            </p:childTnLst>
                          </p:cTn>
                        </p:par>
                        <p:par>
                          <p:cTn id="20" fill="hold">
                            <p:stCondLst>
                              <p:cond delay="24000"/>
                            </p:stCondLst>
                            <p:childTnLst>
                              <p:par>
                                <p:cTn id="21" presetID="6" presetClass="entr" presetSubtype="16" fill="hold" nodeType="afterEffect">
                                  <p:stCondLst>
                                    <p:cond delay="300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3000"/>
                                        <p:tgtEl>
                                          <p:spTgt spid="10"/>
                                        </p:tgtEl>
                                      </p:cBhvr>
                                    </p:animEffect>
                                  </p:childTnLst>
                                </p:cTn>
                              </p:par>
                            </p:childTnLst>
                          </p:cTn>
                        </p:par>
                        <p:par>
                          <p:cTn id="24" fill="hold">
                            <p:stCondLst>
                              <p:cond delay="30000"/>
                            </p:stCondLst>
                            <p:childTnLst>
                              <p:par>
                                <p:cTn id="25" presetID="6" presetClass="exit" presetSubtype="32" fill="hold" nodeType="afterEffect">
                                  <p:stCondLst>
                                    <p:cond delay="3000"/>
                                  </p:stCondLst>
                                  <p:childTnLst>
                                    <p:animEffect transition="out" filter="circle(out)">
                                      <p:cBhvr>
                                        <p:cTn id="26" dur="3000"/>
                                        <p:tgtEl>
                                          <p:spTgt spid="10"/>
                                        </p:tgtEl>
                                      </p:cBhvr>
                                    </p:animEffect>
                                    <p:set>
                                      <p:cBhvr>
                                        <p:cTn id="27" dur="1" fill="hold">
                                          <p:stCondLst>
                                            <p:cond delay="2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0" y="0"/>
          <a:ext cx="9144000" cy="6629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458200" cy="5105400"/>
          </a:xfrm>
        </p:spPr>
        <p:txBody>
          <a:bodyPr rtlCol="0">
            <a:normAutofit fontScale="92500"/>
          </a:bodyPr>
          <a:lstStyle/>
          <a:p>
            <a:pPr marL="342906" indent="-342906" defTabSz="457207" fontAlgn="auto">
              <a:spcAft>
                <a:spcPts val="0"/>
              </a:spcAft>
              <a:buClr>
                <a:schemeClr val="bg2">
                  <a:lumMod val="40000"/>
                  <a:lumOff val="60000"/>
                </a:schemeClr>
              </a:buClr>
              <a:buFont typeface="Wingdings 3" charset="2"/>
              <a:buChar char=""/>
              <a:defRPr/>
            </a:pPr>
            <a:r>
              <a:rPr lang="en-US" sz="2400" b="1" dirty="0" smtClean="0"/>
              <a:t>Random Phone Survey: 18 patients </a:t>
            </a:r>
          </a:p>
          <a:p>
            <a:pPr marL="342906" indent="-342906" defTabSz="457207" fontAlgn="auto">
              <a:spcAft>
                <a:spcPts val="0"/>
              </a:spcAft>
              <a:buClr>
                <a:schemeClr val="bg2">
                  <a:lumMod val="40000"/>
                  <a:lumOff val="60000"/>
                </a:schemeClr>
              </a:buClr>
              <a:buFont typeface="Wingdings 3" charset="2"/>
              <a:buChar char=""/>
              <a:defRPr/>
            </a:pPr>
            <a:r>
              <a:rPr lang="en-US" sz="2400" b="1" dirty="0" smtClean="0"/>
              <a:t>15 out of 18 Surveys resulted as very satisfied </a:t>
            </a:r>
          </a:p>
          <a:p>
            <a:pPr marL="342906" indent="-342906" defTabSz="457207" fontAlgn="auto">
              <a:spcAft>
                <a:spcPts val="0"/>
              </a:spcAft>
              <a:buClr>
                <a:schemeClr val="bg2">
                  <a:lumMod val="40000"/>
                  <a:lumOff val="60000"/>
                </a:schemeClr>
              </a:buClr>
              <a:buFont typeface="Wingdings 3" charset="2"/>
              <a:buChar char=""/>
              <a:defRPr/>
            </a:pPr>
            <a:r>
              <a:rPr lang="en-US" sz="2400" b="1" dirty="0" smtClean="0"/>
              <a:t>3 out of 18 Surveys resulted as satisfied</a:t>
            </a:r>
          </a:p>
          <a:p>
            <a:pPr marL="342906" indent="-342906" defTabSz="457207" fontAlgn="auto">
              <a:spcAft>
                <a:spcPts val="0"/>
              </a:spcAft>
              <a:buClr>
                <a:schemeClr val="bg2">
                  <a:lumMod val="40000"/>
                  <a:lumOff val="60000"/>
                </a:schemeClr>
              </a:buClr>
              <a:buFont typeface="Wingdings 3" charset="2"/>
              <a:buChar char=""/>
              <a:defRPr/>
            </a:pPr>
            <a:r>
              <a:rPr lang="en-US" sz="2400" b="1" dirty="0" smtClean="0"/>
              <a:t>18 out of 18 would recommend Tender Care Home Health</a:t>
            </a:r>
          </a:p>
          <a:p>
            <a:pPr marL="342906" indent="-342906" defTabSz="457207" fontAlgn="auto">
              <a:spcAft>
                <a:spcPts val="0"/>
              </a:spcAft>
              <a:buClr>
                <a:schemeClr val="bg2">
                  <a:lumMod val="40000"/>
                  <a:lumOff val="60000"/>
                </a:schemeClr>
              </a:buClr>
              <a:buFont typeface="Wingdings 3" charset="2"/>
              <a:buChar char=""/>
              <a:defRPr/>
            </a:pPr>
            <a:r>
              <a:rPr lang="en-US" sz="2400" b="1" dirty="0" smtClean="0"/>
              <a:t>Example Comments:</a:t>
            </a:r>
          </a:p>
          <a:p>
            <a:pPr marL="342906" indent="-342906" defTabSz="457207" fontAlgn="auto">
              <a:spcAft>
                <a:spcPts val="0"/>
              </a:spcAft>
              <a:buClr>
                <a:schemeClr val="bg2">
                  <a:lumMod val="40000"/>
                  <a:lumOff val="60000"/>
                </a:schemeClr>
              </a:buClr>
              <a:buFont typeface="Wingdings 3" charset="2"/>
              <a:buNone/>
              <a:defRPr/>
            </a:pPr>
            <a:r>
              <a:rPr lang="en-US" sz="2400" b="1" dirty="0" smtClean="0"/>
              <a:t>		“Very pleased with services”</a:t>
            </a:r>
          </a:p>
          <a:p>
            <a:pPr marL="342906" indent="-342906" defTabSz="457207" fontAlgn="auto">
              <a:spcAft>
                <a:spcPts val="0"/>
              </a:spcAft>
              <a:buClr>
                <a:schemeClr val="bg2">
                  <a:lumMod val="40000"/>
                  <a:lumOff val="60000"/>
                </a:schemeClr>
              </a:buClr>
              <a:buFont typeface="Wingdings 3" charset="2"/>
              <a:buNone/>
              <a:defRPr/>
            </a:pPr>
            <a:r>
              <a:rPr lang="en-US" sz="2400" b="1" dirty="0" smtClean="0"/>
              <a:t>		“Nurse was very nice and polite, wonderful service”</a:t>
            </a:r>
          </a:p>
          <a:p>
            <a:pPr marL="342906" indent="-342906" defTabSz="457207" fontAlgn="auto">
              <a:spcAft>
                <a:spcPts val="0"/>
              </a:spcAft>
              <a:buClr>
                <a:schemeClr val="bg2">
                  <a:lumMod val="40000"/>
                  <a:lumOff val="60000"/>
                </a:schemeClr>
              </a:buClr>
              <a:buFont typeface="Wingdings 3" charset="2"/>
              <a:buNone/>
              <a:defRPr/>
            </a:pPr>
            <a:r>
              <a:rPr lang="en-US" sz="2400" b="1" dirty="0" smtClean="0"/>
              <a:t>		“The nurse is very professional and helpful with her mother”</a:t>
            </a:r>
          </a:p>
          <a:p>
            <a:pPr marL="342906" indent="-342906" defTabSz="457207" fontAlgn="auto">
              <a:spcAft>
                <a:spcPts val="0"/>
              </a:spcAft>
              <a:buClr>
                <a:schemeClr val="bg2">
                  <a:lumMod val="40000"/>
                  <a:lumOff val="60000"/>
                </a:schemeClr>
              </a:buClr>
              <a:buFont typeface="Wingdings 3" charset="2"/>
              <a:buNone/>
              <a:defRPr/>
            </a:pPr>
            <a:r>
              <a:rPr lang="en-US" sz="2400" b="1" dirty="0" smtClean="0"/>
              <a:t>		“Very pleased with all services”</a:t>
            </a:r>
          </a:p>
          <a:p>
            <a:pPr marL="342906" indent="-342906" defTabSz="457207" fontAlgn="auto">
              <a:spcAft>
                <a:spcPts val="0"/>
              </a:spcAft>
              <a:buClr>
                <a:schemeClr val="bg2">
                  <a:lumMod val="40000"/>
                  <a:lumOff val="60000"/>
                </a:schemeClr>
              </a:buClr>
              <a:buFont typeface="Wingdings 3" charset="2"/>
              <a:buNone/>
              <a:defRPr/>
            </a:pPr>
            <a:r>
              <a:rPr lang="en-US" sz="2400" b="1" dirty="0" smtClean="0"/>
              <a:t>		“Nurse is great”</a:t>
            </a:r>
          </a:p>
          <a:p>
            <a:pPr marL="342906" indent="-342906" defTabSz="457207" fontAlgn="auto">
              <a:spcAft>
                <a:spcPts val="0"/>
              </a:spcAft>
              <a:buClr>
                <a:schemeClr val="bg2">
                  <a:lumMod val="40000"/>
                  <a:lumOff val="60000"/>
                </a:schemeClr>
              </a:buClr>
              <a:buFont typeface="Wingdings 3" charset="2"/>
              <a:buNone/>
              <a:defRPr/>
            </a:pPr>
            <a:endParaRPr lang="en-US" dirty="0" smtClean="0">
              <a:latin typeface="Arial" pitchFamily="34" charset="0"/>
              <a:cs typeface="Arial" pitchFamily="34" charset="0"/>
            </a:endParaRPr>
          </a:p>
          <a:p>
            <a:pPr marL="342906" indent="-342906" defTabSz="457207" fontAlgn="auto">
              <a:spcAft>
                <a:spcPts val="0"/>
              </a:spcAft>
              <a:buClr>
                <a:schemeClr val="bg2">
                  <a:lumMod val="40000"/>
                  <a:lumOff val="60000"/>
                </a:schemeClr>
              </a:buClr>
              <a:buFont typeface="Wingdings 3" charset="2"/>
              <a:buNone/>
              <a:defRPr/>
            </a:pPr>
            <a:endParaRPr lang="en-US" dirty="0">
              <a:latin typeface="Arial" pitchFamily="34" charset="0"/>
              <a:cs typeface="Arial" pitchFamily="34" charset="0"/>
            </a:endParaRPr>
          </a:p>
        </p:txBody>
      </p:sp>
      <p:sp>
        <p:nvSpPr>
          <p:cNvPr id="4" name="Rectangle 3"/>
          <p:cNvSpPr/>
          <p:nvPr/>
        </p:nvSpPr>
        <p:spPr>
          <a:xfrm>
            <a:off x="-152400" y="381000"/>
            <a:ext cx="8915400" cy="707886"/>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fontAlgn="auto">
              <a:spcBef>
                <a:spcPts val="0"/>
              </a:spcBef>
              <a:spcAft>
                <a:spcPts val="0"/>
              </a:spcAft>
              <a:defRPr/>
            </a:pPr>
            <a:r>
              <a:rPr lang="en-US" sz="4000" b="1" dirty="0">
                <a:solidFill>
                  <a:srgbClr val="FFC000"/>
                </a:solidFill>
                <a:latin typeface="+mn-lt"/>
              </a:rPr>
              <a:t>Patient Satisfaction Survey Results</a:t>
            </a:r>
            <a:endParaRPr lang="en-US" sz="4000" b="1" dirty="0">
              <a:ln/>
              <a:solidFill>
                <a:schemeClr val="accent3"/>
              </a:solidFill>
              <a:latin typeface="+mn-lt"/>
            </a:endParaRP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7772400" cy="4724400"/>
          </a:xfrm>
        </p:spPr>
        <p:txBody>
          <a:bodyPr rtlCol="0">
            <a:noAutofit/>
          </a:bodyPr>
          <a:lstStyle/>
          <a:p>
            <a:pPr marL="342906" indent="-342906" defTabSz="457207" fontAlgn="auto">
              <a:spcBef>
                <a:spcPts val="0"/>
              </a:spcBef>
              <a:spcAft>
                <a:spcPts val="800"/>
              </a:spcAft>
              <a:buClr>
                <a:schemeClr val="bg2">
                  <a:lumMod val="40000"/>
                  <a:lumOff val="60000"/>
                </a:schemeClr>
              </a:buClr>
              <a:buFont typeface="Wingdings" panose="05000000000000000000" pitchFamily="2" charset="2"/>
              <a:buChar char="§"/>
              <a:defRPr/>
            </a:pPr>
            <a:r>
              <a:rPr lang="en-US" sz="2800" b="1" dirty="0" smtClean="0">
                <a:latin typeface="+mn-lt"/>
                <a:cs typeface="Arial" pitchFamily="34" charset="0"/>
              </a:rPr>
              <a:t>Diabetes and Coumadin clinic coordination</a:t>
            </a:r>
          </a:p>
          <a:p>
            <a:pPr marL="342906" indent="-342906" defTabSz="457207" fontAlgn="auto">
              <a:spcBef>
                <a:spcPts val="0"/>
              </a:spcBef>
              <a:spcAft>
                <a:spcPts val="800"/>
              </a:spcAft>
              <a:buClr>
                <a:schemeClr val="bg2">
                  <a:lumMod val="40000"/>
                  <a:lumOff val="60000"/>
                </a:schemeClr>
              </a:buClr>
              <a:buFont typeface="Wingdings" panose="05000000000000000000" pitchFamily="2" charset="2"/>
              <a:buChar char="§"/>
              <a:defRPr/>
            </a:pPr>
            <a:r>
              <a:rPr lang="en-US" sz="2800" b="1" dirty="0" smtClean="0">
                <a:latin typeface="+mn-lt"/>
                <a:cs typeface="Arial" pitchFamily="34" charset="0"/>
              </a:rPr>
              <a:t> Ability to drop off labs at all UMC clinics</a:t>
            </a:r>
          </a:p>
          <a:p>
            <a:pPr marL="342906" indent="-342906" defTabSz="457207" fontAlgn="auto">
              <a:spcBef>
                <a:spcPts val="0"/>
              </a:spcBef>
              <a:spcAft>
                <a:spcPts val="800"/>
              </a:spcAft>
              <a:buClr>
                <a:schemeClr val="bg2">
                  <a:lumMod val="40000"/>
                  <a:lumOff val="60000"/>
                </a:schemeClr>
              </a:buClr>
              <a:buFont typeface="Wingdings" panose="05000000000000000000" pitchFamily="2" charset="2"/>
              <a:buChar char="§"/>
              <a:defRPr/>
            </a:pPr>
            <a:r>
              <a:rPr lang="en-US" sz="2800" b="1" dirty="0" smtClean="0">
                <a:latin typeface="+mn-lt"/>
                <a:cs typeface="Arial" pitchFamily="34" charset="0"/>
              </a:rPr>
              <a:t>Appointments at UMC clinics</a:t>
            </a:r>
          </a:p>
          <a:p>
            <a:pPr marL="342906" indent="-342906" defTabSz="457207" fontAlgn="auto">
              <a:spcBef>
                <a:spcPts val="0"/>
              </a:spcBef>
              <a:spcAft>
                <a:spcPts val="800"/>
              </a:spcAft>
              <a:buClr>
                <a:schemeClr val="bg2">
                  <a:lumMod val="40000"/>
                  <a:lumOff val="60000"/>
                </a:schemeClr>
              </a:buClr>
              <a:buFont typeface="Wingdings" panose="05000000000000000000" pitchFamily="2" charset="2"/>
              <a:buChar char="§"/>
              <a:defRPr/>
            </a:pPr>
            <a:r>
              <a:rPr lang="en-US" sz="2800" b="1" dirty="0" smtClean="0">
                <a:latin typeface="+mn-lt"/>
                <a:cs typeface="Arial" pitchFamily="34" charset="0"/>
              </a:rPr>
              <a:t>Collaboration with hospitalists</a:t>
            </a:r>
          </a:p>
          <a:p>
            <a:pPr marL="342906" indent="-342906" defTabSz="457207" fontAlgn="auto">
              <a:spcBef>
                <a:spcPts val="0"/>
              </a:spcBef>
              <a:spcAft>
                <a:spcPts val="800"/>
              </a:spcAft>
              <a:buClr>
                <a:schemeClr val="bg2">
                  <a:lumMod val="40000"/>
                  <a:lumOff val="60000"/>
                </a:schemeClr>
              </a:buClr>
              <a:buFont typeface="Wingdings" panose="05000000000000000000" pitchFamily="2" charset="2"/>
              <a:buChar char="§"/>
              <a:defRPr/>
            </a:pPr>
            <a:r>
              <a:rPr lang="en-US" sz="2800" b="1" dirty="0" smtClean="0">
                <a:latin typeface="+mn-lt"/>
                <a:cs typeface="Arial" pitchFamily="34" charset="0"/>
              </a:rPr>
              <a:t>Bi-weekly meetings to improve discharges </a:t>
            </a:r>
          </a:p>
          <a:p>
            <a:pPr marL="342906" indent="-342906" defTabSz="457207" fontAlgn="auto">
              <a:spcBef>
                <a:spcPts val="0"/>
              </a:spcBef>
              <a:spcAft>
                <a:spcPts val="800"/>
              </a:spcAft>
              <a:buClr>
                <a:schemeClr val="bg2">
                  <a:lumMod val="40000"/>
                  <a:lumOff val="60000"/>
                </a:schemeClr>
              </a:buClr>
              <a:buFont typeface="Wingdings" panose="05000000000000000000" pitchFamily="2" charset="2"/>
              <a:buChar char="§"/>
              <a:defRPr/>
            </a:pPr>
            <a:r>
              <a:rPr lang="en-US" sz="2800" b="1" dirty="0" smtClean="0">
                <a:latin typeface="+mn-lt"/>
                <a:cs typeface="Arial" pitchFamily="34" charset="0"/>
              </a:rPr>
              <a:t>Improved communication with UMC staff including pharmacist, case managers and social worker</a:t>
            </a:r>
          </a:p>
        </p:txBody>
      </p:sp>
      <p:sp>
        <p:nvSpPr>
          <p:cNvPr id="5" name="Title 4"/>
          <p:cNvSpPr>
            <a:spLocks noGrp="1"/>
          </p:cNvSpPr>
          <p:nvPr>
            <p:ph type="title"/>
          </p:nvPr>
        </p:nvSpPr>
        <p:spPr>
          <a:xfrm>
            <a:off x="0" y="452718"/>
            <a:ext cx="8077200" cy="707886"/>
          </a:xfrm>
        </p:spPr>
        <p:txBody>
          <a:bodyPr rtlCol="0">
            <a:spAutoFit/>
            <a:scene3d>
              <a:camera prst="orthographicFront"/>
              <a:lightRig rig="harsh" dir="t"/>
            </a:scene3d>
            <a:sp3d extrusionH="57150" prstMaterial="matte">
              <a:bevelT w="63500" h="12700" prst="angle"/>
              <a:contourClr>
                <a:schemeClr val="bg1">
                  <a:lumMod val="65000"/>
                </a:schemeClr>
              </a:contourClr>
            </a:sp3d>
          </a:bodyPr>
          <a:lstStyle/>
          <a:p>
            <a:pPr algn="ctr" defTabSz="457207" fontAlgn="auto">
              <a:spcAft>
                <a:spcPts val="0"/>
              </a:spcAft>
              <a:defRPr/>
            </a:pPr>
            <a:r>
              <a:rPr lang="en-US" sz="4000" b="1" dirty="0" smtClean="0">
                <a:ln/>
                <a:solidFill>
                  <a:schemeClr val="accent3"/>
                </a:solidFill>
              </a:rPr>
              <a:t>Project Development Updates</a:t>
            </a:r>
            <a:endParaRPr lang="en-US" sz="4000" b="1" dirty="0">
              <a:ln/>
              <a:solidFill>
                <a:schemeClr val="accent3"/>
              </a:solidFill>
            </a:endParaRP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2821" y="228600"/>
            <a:ext cx="8069179" cy="707886"/>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fontAlgn="auto">
              <a:spcBef>
                <a:spcPts val="0"/>
              </a:spcBef>
              <a:spcAft>
                <a:spcPts val="0"/>
              </a:spcAft>
              <a:defRPr/>
            </a:pPr>
            <a:r>
              <a:rPr lang="en-US" sz="4000" b="1" dirty="0">
                <a:solidFill>
                  <a:srgbClr val="FFC000"/>
                </a:solidFill>
                <a:latin typeface="+mn-lt"/>
              </a:rPr>
              <a:t>UMC Readmission Statistics</a:t>
            </a:r>
          </a:p>
        </p:txBody>
      </p:sp>
      <p:pic>
        <p:nvPicPr>
          <p:cNvPr id="4" name="Picture 3"/>
          <p:cNvPicPr>
            <a:picLocks noChangeAspect="1"/>
          </p:cNvPicPr>
          <p:nvPr/>
        </p:nvPicPr>
        <p:blipFill>
          <a:blip r:embed="rId2"/>
          <a:stretch>
            <a:fillRect/>
          </a:stretch>
        </p:blipFill>
        <p:spPr>
          <a:xfrm>
            <a:off x="152400" y="1447800"/>
            <a:ext cx="8782217" cy="4372099"/>
          </a:xfrm>
          <a:prstGeom prst="rect">
            <a:avLst/>
          </a:prstGeom>
          <a:ln>
            <a:noFill/>
          </a:ln>
          <a:effectLst>
            <a:softEdge rad="112500"/>
          </a:effectLst>
        </p:spPr>
      </p:pic>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447800" y="381000"/>
            <a:ext cx="6084888" cy="1247775"/>
          </a:xfrm>
        </p:spPr>
        <p:txBody>
          <a:bodyPr/>
          <a:lstStyle/>
          <a:p>
            <a:pPr algn="ctr"/>
            <a:r>
              <a:rPr lang="en-US" b="1" smtClean="0">
                <a:solidFill>
                  <a:srgbClr val="FFC000"/>
                </a:solidFill>
              </a:rPr>
              <a:t>Salvation Army</a:t>
            </a:r>
            <a:r>
              <a:rPr lang="en-US" smtClean="0"/>
              <a:t/>
            </a:r>
            <a:br>
              <a:rPr lang="en-US" smtClean="0"/>
            </a:br>
            <a:endParaRPr lang="en-US" smtClean="0"/>
          </a:p>
        </p:txBody>
      </p:sp>
      <p:sp>
        <p:nvSpPr>
          <p:cNvPr id="24578" name="Content Placeholder 2"/>
          <p:cNvSpPr>
            <a:spLocks noGrp="1"/>
          </p:cNvSpPr>
          <p:nvPr>
            <p:ph idx="1"/>
          </p:nvPr>
        </p:nvSpPr>
        <p:spPr>
          <a:xfrm>
            <a:off x="457200" y="1270000"/>
            <a:ext cx="8355013" cy="5199063"/>
          </a:xfrm>
        </p:spPr>
        <p:txBody>
          <a:bodyPr/>
          <a:lstStyle/>
          <a:p>
            <a:r>
              <a:rPr lang="en-US" sz="2400" b="1" smtClean="0"/>
              <a:t>This project will implement innovative evidence-based strategies in disease prevention areas. </a:t>
            </a:r>
          </a:p>
          <a:p>
            <a:r>
              <a:rPr lang="en-US" sz="2400" b="1" smtClean="0"/>
              <a:t>The project aims to improve the health of the local homeless population, increase health awareness and knowledge, reduce the use of area emergency rooms, and implement the principles of preventative healthcare to the homeless population. </a:t>
            </a:r>
          </a:p>
          <a:p>
            <a:r>
              <a:rPr lang="en-US" sz="2400" b="1" smtClean="0"/>
              <a:t>The project will reduce the number of patients who are admitted to the hospital as a result of difficulty managing chronic health conditions such as diabetes, obesity, and hypertension; the project will also reduce the use of emergency room visits by residents of the Salvation Army shelter by successfully managing their care on-site. </a:t>
            </a:r>
          </a:p>
        </p:txBody>
      </p:sp>
      <p:pic>
        <p:nvPicPr>
          <p:cNvPr id="24579" name="Picture 3"/>
          <p:cNvPicPr>
            <a:picLocks noChangeAspect="1"/>
          </p:cNvPicPr>
          <p:nvPr/>
        </p:nvPicPr>
        <p:blipFill>
          <a:blip r:embed="rId2"/>
          <a:srcRect/>
          <a:stretch>
            <a:fillRect/>
          </a:stretch>
        </p:blipFill>
        <p:spPr bwMode="auto">
          <a:xfrm>
            <a:off x="762000" y="152400"/>
            <a:ext cx="1768475" cy="1049338"/>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209800" y="452438"/>
            <a:ext cx="5330825" cy="1400175"/>
          </a:xfrm>
        </p:spPr>
        <p:txBody>
          <a:bodyPr/>
          <a:lstStyle/>
          <a:p>
            <a:pPr algn="ctr"/>
            <a:r>
              <a:rPr lang="en-US" b="1" smtClean="0">
                <a:solidFill>
                  <a:srgbClr val="FFC000"/>
                </a:solidFill>
              </a:rPr>
              <a:t>Rescue Mission</a:t>
            </a:r>
            <a:r>
              <a:rPr lang="en-US" smtClean="0"/>
              <a:t/>
            </a:r>
            <a:br>
              <a:rPr lang="en-US" smtClean="0"/>
            </a:br>
            <a:endParaRPr lang="en-US" smtClean="0"/>
          </a:p>
        </p:txBody>
      </p:sp>
      <p:sp>
        <p:nvSpPr>
          <p:cNvPr id="3" name="Content Placeholder 2"/>
          <p:cNvSpPr>
            <a:spLocks noGrp="1"/>
          </p:cNvSpPr>
          <p:nvPr>
            <p:ph idx="1"/>
          </p:nvPr>
        </p:nvSpPr>
        <p:spPr>
          <a:xfrm>
            <a:off x="457200" y="1852613"/>
            <a:ext cx="8088313" cy="4495800"/>
          </a:xfrm>
        </p:spPr>
        <p:txBody>
          <a:bodyPr rtlCol="0">
            <a:normAutofit lnSpcReduction="10000"/>
          </a:bodyPr>
          <a:lstStyle/>
          <a:p>
            <a:pPr marL="342906" indent="-342906" defTabSz="457207" fontAlgn="auto">
              <a:spcAft>
                <a:spcPts val="0"/>
              </a:spcAft>
              <a:buClr>
                <a:schemeClr val="bg2">
                  <a:lumMod val="40000"/>
                  <a:lumOff val="60000"/>
                </a:schemeClr>
              </a:buClr>
              <a:buFont typeface="Wingdings 3" charset="2"/>
              <a:buChar char=""/>
              <a:defRPr/>
            </a:pPr>
            <a:r>
              <a:rPr lang="en-US" sz="2400" b="1" dirty="0"/>
              <a:t>The Rescue Mission’s Nursing Program </a:t>
            </a:r>
            <a:r>
              <a:rPr lang="en-US" sz="2400" b="1" dirty="0" smtClean="0"/>
              <a:t>has been </a:t>
            </a:r>
            <a:r>
              <a:rPr lang="en-US" sz="2400" b="1" dirty="0"/>
              <a:t>designed to provide primary and preventive healthcare to residents living at the Rescue </a:t>
            </a:r>
            <a:r>
              <a:rPr lang="en-US" sz="2400" b="1" dirty="0" smtClean="0"/>
              <a:t>Mission.</a:t>
            </a:r>
          </a:p>
          <a:p>
            <a:pPr marL="342906" indent="-342906" defTabSz="457207" fontAlgn="auto">
              <a:spcAft>
                <a:spcPts val="0"/>
              </a:spcAft>
              <a:buClr>
                <a:schemeClr val="bg2">
                  <a:lumMod val="40000"/>
                  <a:lumOff val="60000"/>
                </a:schemeClr>
              </a:buClr>
              <a:buFont typeface="Wingdings 3" charset="2"/>
              <a:buChar char=""/>
              <a:defRPr/>
            </a:pPr>
            <a:r>
              <a:rPr lang="en-US" sz="2400" b="1" dirty="0" smtClean="0"/>
              <a:t> </a:t>
            </a:r>
            <a:r>
              <a:rPr lang="en-US" sz="2400" b="1" dirty="0"/>
              <a:t>This is a population that generally encounters difficulty accessing healthcare, preventive services, and especially coordination of care. </a:t>
            </a:r>
            <a:endParaRPr lang="en-US" sz="2400" b="1" dirty="0" smtClean="0"/>
          </a:p>
          <a:p>
            <a:pPr marL="342906" indent="-342906" defTabSz="457207" fontAlgn="auto">
              <a:spcAft>
                <a:spcPts val="0"/>
              </a:spcAft>
              <a:buClr>
                <a:schemeClr val="bg2">
                  <a:lumMod val="40000"/>
                  <a:lumOff val="60000"/>
                </a:schemeClr>
              </a:buClr>
              <a:buFont typeface="Wingdings 3" charset="2"/>
              <a:buChar char=""/>
              <a:defRPr/>
            </a:pPr>
            <a:r>
              <a:rPr lang="en-US" sz="2400" b="1" dirty="0" smtClean="0"/>
              <a:t>This </a:t>
            </a:r>
            <a:r>
              <a:rPr lang="en-US" sz="2400" b="1" dirty="0"/>
              <a:t>program also delivers education and support to empower them to gain control of their lives through disease management, medication compliance, appropriate diet and nutrition, and lifestyle changes. </a:t>
            </a:r>
          </a:p>
        </p:txBody>
      </p:sp>
      <p:pic>
        <p:nvPicPr>
          <p:cNvPr id="4" name="Picture 3"/>
          <p:cNvPicPr>
            <a:picLocks noChangeAspect="1"/>
          </p:cNvPicPr>
          <p:nvPr/>
        </p:nvPicPr>
        <p:blipFill rotWithShape="1">
          <a:blip r:embed="rId2">
            <a:extLst>
              <a:ext uri="{28A0092B-C50C-407E-A947-70E740481C1C}"/>
            </a:extLst>
          </a:blip>
          <a:srcRect t="2287" r="11302" b="27610"/>
          <a:stretch/>
        </p:blipFill>
        <p:spPr>
          <a:xfrm>
            <a:off x="228600" y="241527"/>
            <a:ext cx="2117495" cy="1253570"/>
          </a:xfrm>
          <a:prstGeom prst="rect">
            <a:avLst/>
          </a:prstGeom>
          <a:ln>
            <a:noFill/>
          </a:ln>
          <a:effectLst>
            <a:softEdge rad="112500"/>
          </a:effectLst>
        </p:spPr>
      </p:pic>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054850" cy="1247775"/>
          </a:xfrm>
        </p:spPr>
        <p:txBody>
          <a:bodyPr rtlCol="0">
            <a:noAutofit/>
          </a:bodyPr>
          <a:lstStyle/>
          <a:p>
            <a:pPr defTabSz="457207" fontAlgn="auto">
              <a:spcAft>
                <a:spcPts val="0"/>
              </a:spcAft>
              <a:defRPr/>
            </a:pPr>
            <a:r>
              <a:rPr lang="en-US" sz="4000" b="1" dirty="0" smtClean="0">
                <a:solidFill>
                  <a:srgbClr val="FFC000"/>
                </a:solidFill>
              </a:rPr>
              <a:t/>
            </a:r>
            <a:br>
              <a:rPr lang="en-US" sz="4000" b="1" dirty="0" smtClean="0">
                <a:solidFill>
                  <a:srgbClr val="FFC000"/>
                </a:solidFill>
              </a:rPr>
            </a:br>
            <a:endParaRPr lang="en-US" sz="4000" b="1" dirty="0">
              <a:solidFill>
                <a:srgbClr val="FFC000"/>
              </a:solidFill>
              <a:latin typeface="+mn-lt"/>
              <a:ea typeface="+mn-ea"/>
              <a:cs typeface="+mn-cs"/>
            </a:endParaRPr>
          </a:p>
        </p:txBody>
      </p:sp>
      <p:sp>
        <p:nvSpPr>
          <p:cNvPr id="7" name="Rectangle 6"/>
          <p:cNvSpPr/>
          <p:nvPr/>
        </p:nvSpPr>
        <p:spPr>
          <a:xfrm>
            <a:off x="381000" y="543400"/>
            <a:ext cx="7725192" cy="923330"/>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fontAlgn="auto">
              <a:spcBef>
                <a:spcPts val="0"/>
              </a:spcBef>
              <a:spcAft>
                <a:spcPts val="0"/>
              </a:spcAft>
              <a:defRPr/>
            </a:pPr>
            <a:r>
              <a:rPr lang="en-US" sz="5400" b="1" dirty="0">
                <a:solidFill>
                  <a:srgbClr val="FFC000"/>
                </a:solidFill>
                <a:latin typeface="+mn-lt"/>
              </a:rPr>
              <a:t>Reduction in EMS Calls</a:t>
            </a:r>
            <a:endParaRPr lang="en-US" sz="5400" b="1" dirty="0">
              <a:ln/>
              <a:solidFill>
                <a:schemeClr val="accent3"/>
              </a:solidFill>
              <a:latin typeface="+mn-lt"/>
            </a:endParaRPr>
          </a:p>
        </p:txBody>
      </p:sp>
      <p:pic>
        <p:nvPicPr>
          <p:cNvPr id="26627" name="Picture 8"/>
          <p:cNvPicPr>
            <a:picLocks noChangeAspect="1"/>
          </p:cNvPicPr>
          <p:nvPr/>
        </p:nvPicPr>
        <p:blipFill>
          <a:blip r:embed="rId2"/>
          <a:srcRect/>
          <a:stretch>
            <a:fillRect/>
          </a:stretch>
        </p:blipFill>
        <p:spPr bwMode="auto">
          <a:xfrm>
            <a:off x="539750" y="4343400"/>
            <a:ext cx="2954338" cy="1752600"/>
          </a:xfrm>
          <a:prstGeom prst="rect">
            <a:avLst/>
          </a:prstGeom>
          <a:noFill/>
          <a:ln w="9525">
            <a:noFill/>
            <a:miter lim="800000"/>
            <a:headEnd/>
            <a:tailEnd/>
          </a:ln>
        </p:spPr>
      </p:pic>
      <p:graphicFrame>
        <p:nvGraphicFramePr>
          <p:cNvPr id="13" name="Table 12"/>
          <p:cNvGraphicFramePr>
            <a:graphicFrameLocks noGrp="1"/>
          </p:cNvGraphicFramePr>
          <p:nvPr/>
        </p:nvGraphicFramePr>
        <p:xfrm>
          <a:off x="3657600" y="4114800"/>
          <a:ext cx="4979988" cy="2541588"/>
        </p:xfrm>
        <a:graphic>
          <a:graphicData uri="http://schemas.openxmlformats.org/drawingml/2006/table">
            <a:tbl>
              <a:tblPr/>
              <a:tblGrid>
                <a:gridCol w="2029515"/>
                <a:gridCol w="1381435"/>
                <a:gridCol w="1569037"/>
              </a:tblGrid>
              <a:tr h="360929">
                <a:tc gridSpan="3">
                  <a:txBody>
                    <a:bodyPr/>
                    <a:lstStyle/>
                    <a:p>
                      <a:pPr algn="ctr" fontAlgn="ctr"/>
                      <a:r>
                        <a:rPr lang="en-US" sz="1800" b="1" i="0" u="none" strike="noStrike" dirty="0">
                          <a:solidFill>
                            <a:srgbClr val="000000"/>
                          </a:solidFill>
                          <a:effectLst/>
                          <a:latin typeface="Times New Roman" panose="02020603050405020304" pitchFamily="18" charset="0"/>
                        </a:rPr>
                        <a:t>Salvation Army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360929">
                <a:tc>
                  <a:txBody>
                    <a:bodyPr/>
                    <a:lstStyle/>
                    <a:p>
                      <a:pPr algn="ctr" fontAlgn="ctr"/>
                      <a:r>
                        <a:rPr lang="en-US" sz="1800" b="1" i="0" u="none" strike="noStrike">
                          <a:solidFill>
                            <a:srgbClr val="000000"/>
                          </a:solidFill>
                          <a:effectLst/>
                          <a:latin typeface="Times New Roman" panose="02020603050405020304" pitchFamily="18" charset="0"/>
                        </a:rPr>
                        <a:t>4300 E. Paisano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00"/>
                          </a:solidFill>
                          <a:effectLst/>
                          <a:latin typeface="Times New Roman" panose="02020603050405020304" pitchFamily="18" charset="0"/>
                        </a:rPr>
                        <a:t>2012-2013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00"/>
                          </a:solidFill>
                          <a:effectLst/>
                          <a:latin typeface="Times New Roman" panose="02020603050405020304" pitchFamily="18" charset="0"/>
                        </a:rPr>
                        <a:t>2013-2014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929">
                <a:tc>
                  <a:txBody>
                    <a:bodyPr/>
                    <a:lstStyle/>
                    <a:p>
                      <a:pPr algn="ctr" fontAlgn="ctr"/>
                      <a:r>
                        <a:rPr lang="en-US" sz="1800" b="1" i="0" u="none" strike="noStrike">
                          <a:solidFill>
                            <a:srgbClr val="000000"/>
                          </a:solidFill>
                          <a:effectLst/>
                          <a:latin typeface="Times New Roman" panose="02020603050405020304" pitchFamily="18" charset="0"/>
                        </a:rPr>
                        <a:t>December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00"/>
                          </a:solidFill>
                          <a:effectLst/>
                          <a:latin typeface="Times New Roman" panose="02020603050405020304" pitchFamily="18"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00"/>
                          </a:solidFill>
                          <a:effectLst/>
                          <a:latin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929">
                <a:tc>
                  <a:txBody>
                    <a:bodyPr/>
                    <a:lstStyle/>
                    <a:p>
                      <a:pPr algn="ctr" fontAlgn="ctr"/>
                      <a:r>
                        <a:rPr lang="en-US" sz="1800" b="1" i="0" u="none" strike="noStrike">
                          <a:solidFill>
                            <a:srgbClr val="000000"/>
                          </a:solidFill>
                          <a:effectLst/>
                          <a:latin typeface="Times New Roman" panose="02020603050405020304" pitchFamily="18" charset="0"/>
                        </a:rPr>
                        <a:t>January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00"/>
                          </a:solidFill>
                          <a:effectLst/>
                          <a:latin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00"/>
                          </a:solidFill>
                          <a:effectLst/>
                          <a:latin typeface="Times New Roman" panose="02020603050405020304"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929">
                <a:tc>
                  <a:txBody>
                    <a:bodyPr/>
                    <a:lstStyle/>
                    <a:p>
                      <a:pPr algn="ctr" fontAlgn="ctr"/>
                      <a:r>
                        <a:rPr lang="en-US" sz="1800" b="1" i="0" u="none" strike="noStrike">
                          <a:solidFill>
                            <a:srgbClr val="000000"/>
                          </a:solidFill>
                          <a:effectLst/>
                          <a:latin typeface="Times New Roman" panose="02020603050405020304" pitchFamily="18" charset="0"/>
                        </a:rPr>
                        <a:t>February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00"/>
                          </a:solidFill>
                          <a:effectLst/>
                          <a:latin typeface="Times New Roman" panose="02020603050405020304" pitchFamily="18"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00"/>
                          </a:solidFill>
                          <a:effectLst/>
                          <a:latin typeface="Times New Roman" panose="02020603050405020304" pitchFamily="18"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929">
                <a:tc>
                  <a:txBody>
                    <a:bodyPr/>
                    <a:lstStyle/>
                    <a:p>
                      <a:pPr algn="ctr" fontAlgn="ctr"/>
                      <a:r>
                        <a:rPr lang="en-US" sz="1800" b="1" i="0" u="none" strike="noStrike">
                          <a:solidFill>
                            <a:srgbClr val="000000"/>
                          </a:solidFill>
                          <a:effectLst/>
                          <a:latin typeface="Times New Roman" panose="02020603050405020304" pitchFamily="18" charset="0"/>
                        </a:rPr>
                        <a:t>March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00"/>
                          </a:solidFill>
                          <a:effectLst/>
                          <a:latin typeface="Times New Roman" panose="02020603050405020304" pitchFamily="18" charset="0"/>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00"/>
                          </a:solidFill>
                          <a:effectLst/>
                          <a:latin typeface="Times New Roman" panose="02020603050405020304" pitchFamily="18"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929">
                <a:tc>
                  <a:txBody>
                    <a:bodyPr/>
                    <a:lstStyle/>
                    <a:p>
                      <a:pPr algn="ctr" fontAlgn="ctr"/>
                      <a:r>
                        <a:rPr lang="en-US" sz="1800" b="1" i="0" u="none" strike="noStrike">
                          <a:solidFill>
                            <a:srgbClr val="000000"/>
                          </a:solidFill>
                          <a:effectLst/>
                          <a:latin typeface="Times New Roman" panose="02020603050405020304" pitchFamily="18"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400" b="1" i="0" u="none" strike="noStrike" dirty="0">
                          <a:solidFill>
                            <a:srgbClr val="0066FF"/>
                          </a:solidFill>
                          <a:effectLst/>
                          <a:latin typeface="Times New Roman" panose="02020603050405020304" pitchFamily="18" charset="0"/>
                        </a:rPr>
                        <a:t>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400" b="1" i="0" u="none" strike="noStrike" dirty="0">
                          <a:solidFill>
                            <a:srgbClr val="0066FF"/>
                          </a:solidFill>
                          <a:effectLst/>
                          <a:latin typeface="Times New Roman" panose="02020603050405020304" pitchFamily="18" charset="0"/>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14" name="Picture 13"/>
          <p:cNvPicPr>
            <a:picLocks noChangeAspect="1"/>
          </p:cNvPicPr>
          <p:nvPr/>
        </p:nvPicPr>
        <p:blipFill rotWithShape="1">
          <a:blip r:embed="rId3">
            <a:extLst>
              <a:ext uri="{28A0092B-C50C-407E-A947-70E740481C1C}"/>
            </a:extLst>
          </a:blip>
          <a:srcRect t="2287" r="11302" b="27610"/>
          <a:stretch/>
        </p:blipFill>
        <p:spPr>
          <a:xfrm>
            <a:off x="838200" y="1905000"/>
            <a:ext cx="2425411" cy="1435858"/>
          </a:xfrm>
          <a:prstGeom prst="rect">
            <a:avLst/>
          </a:prstGeom>
          <a:ln>
            <a:noFill/>
          </a:ln>
          <a:effectLst>
            <a:softEdge rad="112500"/>
          </a:effectLst>
        </p:spPr>
      </p:pic>
      <p:graphicFrame>
        <p:nvGraphicFramePr>
          <p:cNvPr id="15" name="Table 14"/>
          <p:cNvGraphicFramePr>
            <a:graphicFrameLocks noGrp="1"/>
          </p:cNvGraphicFramePr>
          <p:nvPr/>
        </p:nvGraphicFramePr>
        <p:xfrm>
          <a:off x="3657600" y="1466850"/>
          <a:ext cx="4953000" cy="2535238"/>
        </p:xfrm>
        <a:graphic>
          <a:graphicData uri="http://schemas.openxmlformats.org/drawingml/2006/table">
            <a:tbl>
              <a:tblPr/>
              <a:tblGrid>
                <a:gridCol w="2018517"/>
                <a:gridCol w="1373949"/>
                <a:gridCol w="1560534"/>
              </a:tblGrid>
              <a:tr h="359926">
                <a:tc gridSpan="3">
                  <a:txBody>
                    <a:bodyPr/>
                    <a:lstStyle/>
                    <a:p>
                      <a:pPr algn="ctr" fontAlgn="ctr"/>
                      <a:r>
                        <a:rPr lang="en-US" sz="1800" b="1" i="0" u="none" strike="noStrike" dirty="0">
                          <a:solidFill>
                            <a:srgbClr val="000000"/>
                          </a:solidFill>
                          <a:effectLst/>
                          <a:latin typeface="Times New Roman" panose="02020603050405020304" pitchFamily="18" charset="0"/>
                        </a:rPr>
                        <a:t>Rescue Mission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359926">
                <a:tc>
                  <a:txBody>
                    <a:bodyPr/>
                    <a:lstStyle/>
                    <a:p>
                      <a:pPr algn="ctr" fontAlgn="ctr"/>
                      <a:r>
                        <a:rPr lang="en-US" sz="1800" b="1" i="0" u="none" strike="noStrike">
                          <a:solidFill>
                            <a:srgbClr val="000000"/>
                          </a:solidFill>
                          <a:effectLst/>
                          <a:latin typeface="Times New Roman" panose="02020603050405020304" pitchFamily="18" charset="0"/>
                        </a:rPr>
                        <a:t>1949 W. Paisano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00"/>
                          </a:solidFill>
                          <a:effectLst/>
                          <a:latin typeface="Times New Roman" panose="02020603050405020304" pitchFamily="18" charset="0"/>
                        </a:rPr>
                        <a:t>2012-2013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00"/>
                          </a:solidFill>
                          <a:effectLst/>
                          <a:latin typeface="Times New Roman" panose="02020603050405020304" pitchFamily="18" charset="0"/>
                        </a:rPr>
                        <a:t>2013-2014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9926">
                <a:tc>
                  <a:txBody>
                    <a:bodyPr/>
                    <a:lstStyle/>
                    <a:p>
                      <a:pPr algn="ctr" fontAlgn="ctr"/>
                      <a:r>
                        <a:rPr lang="en-US" sz="1800" b="1" i="0" u="none" strike="noStrike">
                          <a:solidFill>
                            <a:srgbClr val="000000"/>
                          </a:solidFill>
                          <a:effectLst/>
                          <a:latin typeface="Times New Roman" panose="02020603050405020304" pitchFamily="18" charset="0"/>
                        </a:rPr>
                        <a:t>December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00"/>
                          </a:solidFill>
                          <a:effectLst/>
                          <a:latin typeface="Times New Roman" panose="02020603050405020304" pitchFamily="18"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00"/>
                          </a:solidFill>
                          <a:effectLst/>
                          <a:latin typeface="Times New Roman" panose="02020603050405020304" pitchFamily="18" charset="0"/>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9926">
                <a:tc>
                  <a:txBody>
                    <a:bodyPr/>
                    <a:lstStyle/>
                    <a:p>
                      <a:pPr algn="ctr" fontAlgn="ctr"/>
                      <a:r>
                        <a:rPr lang="en-US" sz="1800" b="1" i="0" u="none" strike="noStrike">
                          <a:solidFill>
                            <a:srgbClr val="000000"/>
                          </a:solidFill>
                          <a:effectLst/>
                          <a:latin typeface="Times New Roman" panose="02020603050405020304" pitchFamily="18" charset="0"/>
                        </a:rPr>
                        <a:t>January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00"/>
                          </a:solidFill>
                          <a:effectLst/>
                          <a:latin typeface="Times New Roman" panose="02020603050405020304" pitchFamily="18" charset="0"/>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00"/>
                          </a:solidFill>
                          <a:effectLst/>
                          <a:latin typeface="Times New Roman" panose="02020603050405020304" pitchFamily="18"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9926">
                <a:tc>
                  <a:txBody>
                    <a:bodyPr/>
                    <a:lstStyle/>
                    <a:p>
                      <a:pPr algn="ctr" fontAlgn="ctr"/>
                      <a:r>
                        <a:rPr lang="en-US" sz="1800" b="1" i="0" u="none" strike="noStrike">
                          <a:solidFill>
                            <a:srgbClr val="000000"/>
                          </a:solidFill>
                          <a:effectLst/>
                          <a:latin typeface="Times New Roman" panose="02020603050405020304" pitchFamily="18" charset="0"/>
                        </a:rPr>
                        <a:t>February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00"/>
                          </a:solidFill>
                          <a:effectLst/>
                          <a:latin typeface="Times New Roman" panose="02020603050405020304" pitchFamily="18" charset="0"/>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00"/>
                          </a:solidFill>
                          <a:effectLst/>
                          <a:latin typeface="Times New Roman" panose="02020603050405020304" pitchFamily="18"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9926">
                <a:tc>
                  <a:txBody>
                    <a:bodyPr/>
                    <a:lstStyle/>
                    <a:p>
                      <a:pPr algn="ctr" fontAlgn="ctr"/>
                      <a:r>
                        <a:rPr lang="en-US" sz="1800" b="1" i="0" u="none" strike="noStrike">
                          <a:solidFill>
                            <a:srgbClr val="000000"/>
                          </a:solidFill>
                          <a:effectLst/>
                          <a:latin typeface="Times New Roman" panose="02020603050405020304" pitchFamily="18" charset="0"/>
                        </a:rPr>
                        <a:t>March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00"/>
                          </a:solidFill>
                          <a:effectLst/>
                          <a:latin typeface="Times New Roman" panose="02020603050405020304" pitchFamily="18"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00"/>
                          </a:solidFill>
                          <a:effectLst/>
                          <a:latin typeface="Times New Roman" panose="02020603050405020304" pitchFamily="18" charset="0"/>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9926">
                <a:tc>
                  <a:txBody>
                    <a:bodyPr/>
                    <a:lstStyle/>
                    <a:p>
                      <a:pPr algn="ctr" fontAlgn="ctr"/>
                      <a:r>
                        <a:rPr lang="en-US" sz="1800" b="1" i="0" u="none" strike="noStrike">
                          <a:solidFill>
                            <a:srgbClr val="000000"/>
                          </a:solidFill>
                          <a:effectLst/>
                          <a:latin typeface="Times New Roman" panose="02020603050405020304" pitchFamily="18"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400" b="1" i="0" u="none" strike="noStrike" dirty="0">
                          <a:solidFill>
                            <a:srgbClr val="0066FF"/>
                          </a:solidFill>
                          <a:effectLst/>
                          <a:latin typeface="Times New Roman" panose="02020603050405020304" pitchFamily="18" charset="0"/>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400" b="1" i="0" u="none" strike="noStrike" dirty="0">
                          <a:solidFill>
                            <a:srgbClr val="0066FF"/>
                          </a:solidFill>
                          <a:effectLst/>
                          <a:latin typeface="Times New Roman" panose="02020603050405020304" pitchFamily="18" charset="0"/>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Content Placeholder 3"/>
          <p:cNvPicPr>
            <a:picLocks noGrp="1" noChangeAspect="1"/>
          </p:cNvPicPr>
          <p:nvPr>
            <p:ph idx="1"/>
          </p:nvPr>
        </p:nvPicPr>
        <p:blipFill>
          <a:blip r:embed="rId2"/>
          <a:srcRect/>
          <a:stretch>
            <a:fillRect/>
          </a:stretch>
        </p:blipFill>
        <p:spPr>
          <a:xfrm>
            <a:off x="1371600" y="1371600"/>
            <a:ext cx="6164263" cy="3657600"/>
          </a:xfrm>
        </p:spPr>
      </p:pic>
    </p:spTree>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1029</TotalTime>
  <Words>315</Words>
  <Application>Microsoft Office PowerPoint</Application>
  <PresentationFormat>On-screen Show (4:3)</PresentationFormat>
  <Paragraphs>63</Paragraphs>
  <Slides>10</Slides>
  <Notes>0</Notes>
  <HiddenSlides>0</HiddenSlides>
  <MMClips>0</MMClips>
  <ScaleCrop>false</ScaleCrop>
  <HeadingPairs>
    <vt:vector size="6" baseType="variant">
      <vt:variant>
        <vt:lpstr>Fonts Used</vt:lpstr>
      </vt:variant>
      <vt:variant>
        <vt:i4>6</vt:i4>
      </vt:variant>
      <vt:variant>
        <vt:lpstr>Design Template</vt:lpstr>
      </vt:variant>
      <vt:variant>
        <vt:i4>4</vt:i4>
      </vt:variant>
      <vt:variant>
        <vt:lpstr>Slide Titles</vt:lpstr>
      </vt:variant>
      <vt:variant>
        <vt:i4>10</vt:i4>
      </vt:variant>
    </vt:vector>
  </HeadingPairs>
  <TitlesOfParts>
    <vt:vector size="20" baseType="lpstr">
      <vt:lpstr>Century Gothic</vt:lpstr>
      <vt:lpstr>Arial</vt:lpstr>
      <vt:lpstr>Wingdings 3</vt:lpstr>
      <vt:lpstr>Calibri</vt:lpstr>
      <vt:lpstr>Wingdings</vt:lpstr>
      <vt:lpstr>Times New Roman</vt:lpstr>
      <vt:lpstr>Ion</vt:lpstr>
      <vt:lpstr>Ion</vt:lpstr>
      <vt:lpstr>Ion</vt:lpstr>
      <vt:lpstr>Ion</vt:lpstr>
      <vt:lpstr>Slide 1</vt:lpstr>
      <vt:lpstr>Slide 2</vt:lpstr>
      <vt:lpstr>Slide 3</vt:lpstr>
      <vt:lpstr>Slide 4</vt:lpstr>
      <vt:lpstr>Slide 5</vt:lpstr>
      <vt:lpstr>Salvation Army </vt:lpstr>
      <vt:lpstr>Rescue Mission </vt:lpstr>
      <vt:lpstr> </vt:lpstr>
      <vt:lpstr>Slide 9</vt:lpstr>
      <vt:lpstr>Slide 10</vt:lpstr>
    </vt:vector>
  </TitlesOfParts>
  <Company>Fairfield Residential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conference</dc:creator>
  <cp:lastModifiedBy>Thomason</cp:lastModifiedBy>
  <cp:revision>106</cp:revision>
  <dcterms:created xsi:type="dcterms:W3CDTF">2013-09-12T20:18:00Z</dcterms:created>
  <dcterms:modified xsi:type="dcterms:W3CDTF">2014-04-25T16:06:39Z</dcterms:modified>
</cp:coreProperties>
</file>