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31" autoAdjust="0"/>
    <p:restoredTop sz="86364" autoAdjust="0"/>
  </p:normalViewPr>
  <p:slideViewPr>
    <p:cSldViewPr>
      <p:cViewPr varScale="1">
        <p:scale>
          <a:sx n="71" d="100"/>
          <a:sy n="71" d="100"/>
        </p:scale>
        <p:origin x="-96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/>
          <p:nvPr/>
        </p:nvSpPr>
        <p:spPr>
          <a:xfrm>
            <a:off x="0" y="5292725"/>
            <a:ext cx="9144000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/>
          </a:p>
        </p:txBody>
      </p:sp>
      <p:sp>
        <p:nvSpPr>
          <p:cNvPr id="5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/>
          </a:p>
        </p:txBody>
      </p:sp>
      <p:sp>
        <p:nvSpPr>
          <p:cNvPr id="6" name="Freeform 8"/>
          <p:cNvSpPr/>
          <p:nvPr/>
        </p:nvSpPr>
        <p:spPr>
          <a:xfrm>
            <a:off x="0" y="5546725"/>
            <a:ext cx="9147175" cy="1312863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/>
          </a:p>
        </p:txBody>
      </p:sp>
      <p:sp>
        <p:nvSpPr>
          <p:cNvPr id="7" name="Rectangle 9"/>
          <p:cNvSpPr/>
          <p:nvPr/>
        </p:nvSpPr>
        <p:spPr>
          <a:xfrm>
            <a:off x="0" y="5262563"/>
            <a:ext cx="9144000" cy="746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10"/>
          <p:cNvSpPr/>
          <p:nvPr/>
        </p:nvSpPr>
        <p:spPr>
          <a:xfrm>
            <a:off x="0" y="5502275"/>
            <a:ext cx="9144000" cy="1271588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A7F3C-7F55-499D-87B4-DFD2409DBF78}" type="datetimeFigureOut">
              <a:rPr/>
              <a:pPr>
                <a:defRPr/>
              </a:pPr>
              <a:t>4/25/2014</a:t>
            </a:fld>
            <a:endParaRPr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fld id="{0829FAC5-ECE3-4444-8269-85D9E3F1B9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2A78D-2117-443F-821B-D096A5763B73}" type="datetimeFigureOut">
              <a:rPr/>
              <a:pPr>
                <a:defRPr/>
              </a:pPr>
              <a:t>4/25/2014</a:t>
            </a:fld>
            <a:endParaRPr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2EAF0-245A-4562-BB15-74AFF39967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1DD51-4C47-4AB1-A21E-D3D7CE0D3EFB}" type="datetimeFigureOut">
              <a:rPr/>
              <a:pPr>
                <a:defRPr/>
              </a:pPr>
              <a:t>4/25/2014</a:t>
            </a:fld>
            <a:endParaRPr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D9122-3910-418E-B900-A44211A396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17544-E4EF-49BD-8E3C-6FA4D4B400A6}" type="datetimeFigureOut">
              <a:rPr/>
              <a:pPr>
                <a:defRPr/>
              </a:pPr>
              <a:t>4/25/2014</a:t>
            </a:fld>
            <a:endParaRPr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ECCA8-E467-4A32-A9BF-70729C4B3E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/>
          <p:nvPr/>
        </p:nvSpPr>
        <p:spPr>
          <a:xfrm>
            <a:off x="0" y="5546725"/>
            <a:ext cx="9147175" cy="1312863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0" y="5292725"/>
            <a:ext cx="9144000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0" y="5262563"/>
            <a:ext cx="9144000" cy="746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10"/>
          <p:cNvSpPr/>
          <p:nvPr/>
        </p:nvSpPr>
        <p:spPr>
          <a:xfrm>
            <a:off x="0" y="5502275"/>
            <a:ext cx="9144000" cy="1271588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BB606-E806-41D9-8770-82A787B7951F}" type="datetimeFigureOut">
              <a:rPr/>
              <a:pPr>
                <a:defRPr/>
              </a:pPr>
              <a:t>4/25/2014</a:t>
            </a:fld>
            <a:endParaRPr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74029-B58A-474B-961D-4124CC2B99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10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44339-6803-404D-B3A6-2FE5A8109818}" type="datetimeFigureOut">
              <a:rPr/>
              <a:pPr>
                <a:defRPr/>
              </a:pPr>
              <a:t>4/25/2014</a:t>
            </a:fld>
            <a:endParaRPr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718E2-6625-4C8D-BCF9-6250C4E5BF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9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Freeform 11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 12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F5892-EF00-4564-961B-E2A36A0E1200}" type="datetimeFigureOut">
              <a:rPr/>
              <a:pPr>
                <a:defRPr/>
              </a:pPr>
              <a:t>4/25/2014</a:t>
            </a:fld>
            <a:endParaRPr dirty="0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32349-A065-460D-9D89-53FD3651BA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5"/>
          <p:cNvSpPr/>
          <p:nvPr/>
        </p:nvSpPr>
        <p:spPr>
          <a:xfrm>
            <a:off x="0" y="5010150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Freeform 6"/>
          <p:cNvSpPr/>
          <p:nvPr/>
        </p:nvSpPr>
        <p:spPr>
          <a:xfrm>
            <a:off x="0" y="5730875"/>
            <a:ext cx="9147175" cy="1127125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0" y="4973638"/>
            <a:ext cx="7675563" cy="928687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-3175" y="5695950"/>
            <a:ext cx="9147175" cy="930275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6E95B-62F2-4122-8E95-0D5D285C59A0}" type="datetimeFigureOut">
              <a:rPr/>
              <a:pPr>
                <a:defRPr/>
              </a:pPr>
              <a:t>4/25/2014</a:t>
            </a:fld>
            <a:endParaRPr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EDB4A-0556-4CB1-B291-27F279E50F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4"/>
          <p:cNvSpPr/>
          <p:nvPr/>
        </p:nvSpPr>
        <p:spPr>
          <a:xfrm>
            <a:off x="0" y="5730875"/>
            <a:ext cx="9147175" cy="1127125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Freeform 5"/>
          <p:cNvSpPr/>
          <p:nvPr/>
        </p:nvSpPr>
        <p:spPr>
          <a:xfrm>
            <a:off x="0" y="5381625"/>
            <a:ext cx="3286125" cy="1208088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Freeform 6"/>
          <p:cNvSpPr/>
          <p:nvPr/>
        </p:nvSpPr>
        <p:spPr>
          <a:xfrm>
            <a:off x="-3175" y="5695950"/>
            <a:ext cx="9147175" cy="930275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0" y="5346700"/>
            <a:ext cx="3425825" cy="944563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06584-B3C7-4A57-8F96-B8B9FB0E982E}" type="datetimeFigureOut">
              <a:rPr/>
              <a:pPr>
                <a:defRPr/>
              </a:pPr>
              <a:t>4/25/2014</a:t>
            </a:fld>
            <a:endParaRPr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CFFDE-8F16-4E46-94B0-0BAEAD32B3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/>
          <p:nvPr/>
        </p:nvSpPr>
        <p:spPr>
          <a:xfrm>
            <a:off x="0" y="5010150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0" y="5730875"/>
            <a:ext cx="9147175" cy="1127125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/>
          <p:nvPr/>
        </p:nvSpPr>
        <p:spPr>
          <a:xfrm>
            <a:off x="0" y="4973638"/>
            <a:ext cx="7675563" cy="928687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10"/>
          <p:cNvSpPr/>
          <p:nvPr/>
        </p:nvSpPr>
        <p:spPr>
          <a:xfrm>
            <a:off x="-3175" y="5695950"/>
            <a:ext cx="9147175" cy="930275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81A2B-4604-4D1B-A72B-50F9635B00F4}" type="datetimeFigureOut">
              <a:rPr/>
              <a:pPr>
                <a:defRPr/>
              </a:pPr>
              <a:t>4/25/2014</a:t>
            </a:fld>
            <a:endParaRPr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19928-3CB1-4193-946F-DC4BA01030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10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9AB74-B230-4D7B-BE0C-7EBC4B81012E}" type="datetimeFigureOut">
              <a:rPr/>
              <a:pPr>
                <a:defRPr/>
              </a:pPr>
              <a:t>4/25/2014</a:t>
            </a:fld>
            <a:endParaRPr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DB854-594E-40BF-BC38-9D2488320C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78000"/>
              </a:schemeClr>
            </a:gs>
            <a:gs pos="57000">
              <a:schemeClr val="bg2">
                <a:tint val="95000"/>
                <a:shade val="98000"/>
                <a:lumMod val="74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1600200"/>
            <a:ext cx="7772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9FFC864-4D40-4508-8FAD-2B199ECC2551}" type="datetimeFigureOut">
              <a:rPr/>
              <a:pPr>
                <a:defRPr/>
              </a:pPr>
              <a:t>4/25/2014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cap="all" spc="110" baseline="0" dirty="0">
                <a:solidFill>
                  <a:srgbClr val="4D4D4D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baseline="0" smtClean="0">
                <a:solidFill>
                  <a:srgbClr val="4D4D4D"/>
                </a:solidFill>
                <a:latin typeface="+mn-lt"/>
              </a:defRPr>
            </a:lvl1pPr>
          </a:lstStyle>
          <a:p>
            <a:pPr>
              <a:defRPr/>
            </a:pPr>
            <a:fld id="{7CDB262A-8072-4366-B652-6F5BF0F8C5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  <p:sldLayoutId id="2147483981" r:id="rId10"/>
    <p:sldLayoutId id="21474839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 MT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fontAlgn="base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itchFamily="18" charset="2"/>
        <a:buChar char="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3050" algn="l" rtl="0" fontAlgn="base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3050" algn="l" rtl="0" fontAlgn="base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3050" algn="l" rtl="0" fontAlgn="base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3050" algn="l" rtl="0" fontAlgn="base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36638" y="1752600"/>
            <a:ext cx="6172200" cy="14478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/>
              <a:t>MINIMALLY INVASIVE GYNECOLOGY SURGERY FELLOWSHIP </a:t>
            </a:r>
            <a:endParaRPr lang="en-US" sz="32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90600" y="3352800"/>
            <a:ext cx="7543800" cy="1676400"/>
          </a:xfrm>
        </p:spPr>
        <p:txBody>
          <a:bodyPr rtlCol="0">
            <a:normAutofit fontScale="85000" lnSpcReduction="10000"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Sandra Lopez, MD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Fellow Gynecology Oncology - Department of OB/GYN</a:t>
            </a:r>
            <a:endParaRPr lang="en-US" sz="2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El Paso First Health, </a:t>
            </a:r>
            <a:r>
              <a:rPr lang="en-US" sz="2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1145 Westmoreland Drive  </a:t>
            </a:r>
            <a:endParaRPr lang="en-US" sz="26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Friday 11th, 2014 - 1:00pm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990600" y="341996"/>
            <a:ext cx="4191000" cy="1136276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6477000" cy="609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Description of the Project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3733800"/>
          </a:xfrm>
        </p:spPr>
        <p:txBody>
          <a:bodyPr/>
          <a:lstStyle/>
          <a:p>
            <a:r>
              <a:rPr lang="en-US" b="1" smtClean="0"/>
              <a:t>AAGL approved Fellowship in MIGS</a:t>
            </a:r>
          </a:p>
          <a:p>
            <a:pPr lvl="1"/>
            <a:r>
              <a:rPr lang="en-US" b="1" smtClean="0"/>
              <a:t>2 year program with 1 Fellow per year</a:t>
            </a:r>
          </a:p>
          <a:p>
            <a:pPr lvl="1"/>
            <a:r>
              <a:rPr lang="en-US" b="1" smtClean="0"/>
              <a:t>Faculty preceptors from Texas Tech and the community</a:t>
            </a:r>
          </a:p>
          <a:p>
            <a:r>
              <a:rPr lang="en-US" b="1" smtClean="0"/>
              <a:t>Supported internally by the Dept of OB/GYN</a:t>
            </a:r>
          </a:p>
          <a:p>
            <a:r>
              <a:rPr lang="en-US" b="1" smtClean="0"/>
              <a:t>Milestones</a:t>
            </a:r>
          </a:p>
          <a:p>
            <a:pPr lvl="1"/>
            <a:r>
              <a:rPr lang="en-US" b="1" smtClean="0"/>
              <a:t>Increase the number of residents choosing MIGS specialties (shortage).</a:t>
            </a:r>
          </a:p>
          <a:p>
            <a:pPr lvl="1"/>
            <a:r>
              <a:rPr lang="en-US" b="1" smtClean="0"/>
              <a:t>Design workforce enhancement initiatives to support access to MIGS providers in El Paso region (underserved)</a:t>
            </a:r>
          </a:p>
          <a:p>
            <a:pPr lvl="1"/>
            <a:r>
              <a:rPr lang="en-US" b="1" smtClean="0"/>
              <a:t>Expand MIGS training.</a:t>
            </a:r>
          </a:p>
          <a:p>
            <a:endParaRPr lang="en-US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4821238"/>
            <a:ext cx="3225800" cy="8683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1628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Benefits to the Community </a:t>
            </a:r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410200" y="4703763"/>
            <a:ext cx="3640138" cy="1336675"/>
          </a:xfrm>
        </p:spPr>
      </p:pic>
      <p:sp>
        <p:nvSpPr>
          <p:cNvPr id="6" name="Rectangle 5"/>
          <p:cNvSpPr/>
          <p:nvPr/>
        </p:nvSpPr>
        <p:spPr>
          <a:xfrm>
            <a:off x="685800" y="1143000"/>
            <a:ext cx="7620000" cy="397033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accent1"/>
                </a:solidFill>
                <a:latin typeface="+mj-lt"/>
              </a:rPr>
              <a:t> </a:t>
            </a:r>
            <a:r>
              <a:rPr lang="en-US" sz="2000" b="1" dirty="0">
                <a:latin typeface="+mj-lt"/>
              </a:rPr>
              <a:t>Provide gynecologic services to patients at Texas Tech, UMC, </a:t>
            </a:r>
            <a:r>
              <a:rPr lang="it-IT" sz="2000" b="1" dirty="0">
                <a:latin typeface="+mj-lt"/>
              </a:rPr>
              <a:t>Del </a:t>
            </a:r>
            <a:r>
              <a:rPr lang="it-IT" sz="2000" b="1" dirty="0">
                <a:latin typeface="+mj-lt"/>
              </a:rPr>
              <a:t>Sol Medical </a:t>
            </a:r>
            <a:r>
              <a:rPr lang="it-IT" sz="2000" b="1" dirty="0">
                <a:latin typeface="+mj-lt"/>
              </a:rPr>
              <a:t>Center </a:t>
            </a:r>
            <a:r>
              <a:rPr lang="en-US" sz="2000" b="1" dirty="0">
                <a:latin typeface="+mj-lt"/>
              </a:rPr>
              <a:t>and </a:t>
            </a:r>
            <a:r>
              <a:rPr lang="es-ES" sz="2000" b="1" dirty="0">
                <a:latin typeface="+mj-lt"/>
              </a:rPr>
              <a:t>Las </a:t>
            </a:r>
            <a:r>
              <a:rPr lang="es-ES" sz="2000" b="1" dirty="0">
                <a:latin typeface="+mj-lt"/>
              </a:rPr>
              <a:t>Palmas Medical Center </a:t>
            </a:r>
            <a:endParaRPr lang="en-US" sz="2000" b="1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b="1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latin typeface="+mj-lt"/>
              </a:rPr>
              <a:t>Production of an independent provider for the greater El Paso community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b="1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latin typeface="+mj-lt"/>
              </a:rPr>
              <a:t>Increasing the pool of outside applicants to our Program and in turn, retention to the El Paso area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600" b="1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latin typeface="+mj-lt"/>
              </a:rPr>
              <a:t>Benefits of minimally invasive surgery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latin typeface="+mj-lt"/>
              </a:rPr>
              <a:t> lower incidence of site infections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latin typeface="+mj-lt"/>
              </a:rPr>
              <a:t> smaller incisions and less scarring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latin typeface="+mj-lt"/>
              </a:rPr>
              <a:t> </a:t>
            </a:r>
            <a:r>
              <a:rPr lang="en-US" sz="2000" b="1" dirty="0">
                <a:latin typeface="+mj-lt"/>
              </a:rPr>
              <a:t>shorter time in the hospital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3048000" cy="7921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 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Progress </a:t>
            </a:r>
          </a:p>
        </p:txBody>
      </p:sp>
      <p:sp>
        <p:nvSpPr>
          <p:cNvPr id="3" name="Content Placeholder 2"/>
          <p:cNvSpPr>
            <a:spLocks noGrp="1" noChangeAspect="1"/>
          </p:cNvSpPr>
          <p:nvPr>
            <p:ph idx="1"/>
          </p:nvPr>
        </p:nvSpPr>
        <p:spPr>
          <a:xfrm>
            <a:off x="228600" y="838200"/>
            <a:ext cx="8229600" cy="4819650"/>
          </a:xfrm>
        </p:spPr>
        <p:txBody>
          <a:bodyPr rtlCol="0">
            <a:normAutofit/>
          </a:bodyPr>
          <a:lstStyle/>
          <a:p>
            <a:pPr indent="-274320" fontAlgn="auto">
              <a:spcAft>
                <a:spcPts val="0"/>
              </a:spcAft>
              <a:defRPr/>
            </a:pPr>
            <a:r>
              <a:rPr lang="en-US" sz="2400" b="1" dirty="0" smtClean="0"/>
              <a:t>Milestones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sz="1800" dirty="0"/>
              <a:t>Hyein Park, MD – New Fellow to start program July </a:t>
            </a:r>
            <a:r>
              <a:rPr lang="en-US" sz="1800" dirty="0" smtClean="0"/>
              <a:t>2014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sz="1800" dirty="0"/>
              <a:t>New training equipment to practice techniques outside of the </a:t>
            </a:r>
            <a:r>
              <a:rPr lang="en-US" sz="1800" dirty="0" smtClean="0"/>
              <a:t>OR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sz="1800" dirty="0" smtClean="0"/>
              <a:t>More patients have been seen each quarter since the program began</a:t>
            </a:r>
          </a:p>
          <a:p>
            <a:pPr indent="-274320" fontAlgn="auto">
              <a:spcAft>
                <a:spcPts val="0"/>
              </a:spcAft>
              <a:defRPr/>
            </a:pPr>
            <a:r>
              <a:rPr lang="en-US" sz="2400" b="1" dirty="0" smtClean="0"/>
              <a:t>Risk Areas / Mitigation strategies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sz="2000" dirty="0" smtClean="0"/>
              <a:t>Faculty preceptors role as supervisors and mentors</a:t>
            </a:r>
          </a:p>
          <a:p>
            <a:pPr indent="-274320" fontAlgn="auto">
              <a:spcAft>
                <a:spcPts val="0"/>
              </a:spcAft>
              <a:defRPr/>
            </a:pPr>
            <a:r>
              <a:rPr lang="en-US" sz="2400" b="1" dirty="0" smtClean="0"/>
              <a:t>Anticipated outcomes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sz="2000" dirty="0" smtClean="0"/>
              <a:t>Successful completion of an independent MIGS</a:t>
            </a:r>
          </a:p>
          <a:p>
            <a:pPr indent="-274320" fontAlgn="auto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Connection with other initiatives</a:t>
            </a:r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sz="2000" dirty="0"/>
              <a:t>Southwest Center for Reproductive Health </a:t>
            </a:r>
            <a:endParaRPr lang="en-US" sz="2000" dirty="0" smtClean="0"/>
          </a:p>
          <a:p>
            <a:pPr lvl="1" indent="-274320" fontAlgn="auto">
              <a:spcAft>
                <a:spcPts val="0"/>
              </a:spcAft>
              <a:defRPr/>
            </a:pPr>
            <a:r>
              <a:rPr lang="en-US" sz="2000" dirty="0" smtClean="0"/>
              <a:t>TX </a:t>
            </a:r>
            <a:r>
              <a:rPr lang="en-US" sz="2000" dirty="0"/>
              <a:t>Gynecology and Laser Surgery </a:t>
            </a:r>
            <a:r>
              <a:rPr lang="en-US" sz="2000" dirty="0" smtClean="0"/>
              <a:t>Center</a:t>
            </a:r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0" y="4800600"/>
            <a:ext cx="373697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1295400"/>
            <a:ext cx="819150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81000"/>
            <a:ext cx="4114800" cy="838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Innovations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162800" cy="3886200"/>
          </a:xfrm>
        </p:spPr>
        <p:txBody>
          <a:bodyPr/>
          <a:lstStyle/>
          <a:p>
            <a:r>
              <a:rPr lang="en-US" sz="2800" b="1" smtClean="0"/>
              <a:t>Innovative ideas implemented </a:t>
            </a:r>
          </a:p>
          <a:p>
            <a:pPr lvl="1"/>
            <a:r>
              <a:rPr lang="en-US" sz="2000" b="1" smtClean="0"/>
              <a:t>Advanced minimally invasive endoscopic instruments</a:t>
            </a:r>
          </a:p>
          <a:p>
            <a:pPr lvl="1"/>
            <a:r>
              <a:rPr lang="en-US" sz="2000" b="1" smtClean="0"/>
              <a:t>Robotic technologies</a:t>
            </a:r>
          </a:p>
          <a:p>
            <a:pPr lvl="2"/>
            <a:r>
              <a:rPr lang="en-US" sz="1800" b="1" smtClean="0"/>
              <a:t>Fellows can train using t</a:t>
            </a:r>
            <a:r>
              <a:rPr lang="pt-BR" sz="1800" b="1" smtClean="0"/>
              <a:t>he da Vinci® Surgical System</a:t>
            </a:r>
            <a:endParaRPr lang="en-US" sz="1800" b="1" smtClean="0"/>
          </a:p>
          <a:p>
            <a:r>
              <a:rPr lang="en-US" sz="2800" b="1" smtClean="0"/>
              <a:t>Improvements to processes</a:t>
            </a:r>
            <a:endParaRPr lang="en-US" b="1" smtClean="0"/>
          </a:p>
          <a:p>
            <a:pPr lvl="1"/>
            <a:r>
              <a:rPr lang="en-US" sz="2000" b="1" smtClean="0"/>
              <a:t>Ability to apply MIS technology to patient care where the availability was scarce or non-existence</a:t>
            </a:r>
          </a:p>
          <a:p>
            <a:pPr lvl="1"/>
            <a:r>
              <a:rPr lang="en-US" sz="2000" b="1" smtClean="0"/>
              <a:t>Using a mini laparotomy with an O ring wound retractor as a viable minimal invasive procedure in removing ovarian cysts</a:t>
            </a:r>
          </a:p>
          <a:p>
            <a:pPr lvl="1"/>
            <a:endParaRPr lang="en-US" sz="2000" b="1" smtClean="0"/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0" y="4676775"/>
            <a:ext cx="37338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20116" y="1143000"/>
            <a:ext cx="3055645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Questions?</a:t>
            </a:r>
            <a:endParaRPr lang="en-US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77636" y="3886200"/>
            <a:ext cx="31406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Comments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?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+mn-lt"/>
            </a:endParaRPr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6800" y="2532063"/>
            <a:ext cx="4494213" cy="106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Couture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TC101859862[[fn=Urban Pop]]</Template>
  <TotalTime>321</TotalTime>
  <Words>282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12</vt:i4>
      </vt:variant>
      <vt:variant>
        <vt:lpstr>Slide Titles</vt:lpstr>
      </vt:variant>
      <vt:variant>
        <vt:i4>6</vt:i4>
      </vt:variant>
    </vt:vector>
  </HeadingPairs>
  <TitlesOfParts>
    <vt:vector size="22" baseType="lpstr">
      <vt:lpstr>Gill Sans MT</vt:lpstr>
      <vt:lpstr>Arial</vt:lpstr>
      <vt:lpstr>Wingdings 3</vt:lpstr>
      <vt:lpstr>Calibri</vt:lpstr>
      <vt:lpstr>Urban Pop</vt:lpstr>
      <vt:lpstr>Urban Pop</vt:lpstr>
      <vt:lpstr>Urban Pop</vt:lpstr>
      <vt:lpstr>Urban Pop</vt:lpstr>
      <vt:lpstr>Urban Pop</vt:lpstr>
      <vt:lpstr>Urban Pop</vt:lpstr>
      <vt:lpstr>Urban Pop</vt:lpstr>
      <vt:lpstr>Urban Pop</vt:lpstr>
      <vt:lpstr>Urban Pop</vt:lpstr>
      <vt:lpstr>Urban Pop</vt:lpstr>
      <vt:lpstr>Urban Pop</vt:lpstr>
      <vt:lpstr>Urban Pop</vt:lpstr>
      <vt:lpstr>MINIMALLY INVASIVE GYNECOLOGY SURGERY FELLOWSHIP </vt:lpstr>
      <vt:lpstr>DESCRIPTION OF THE PROJECT</vt:lpstr>
      <vt:lpstr>BENEFITS TO THE COMMUNITY </vt:lpstr>
      <vt:lpstr>  PROGRESS </vt:lpstr>
      <vt:lpstr>INNOVATIONS</vt:lpstr>
      <vt:lpstr>Slide 6</vt:lpstr>
    </vt:vector>
  </TitlesOfParts>
  <Company>Texas Tech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Perez, Oscar A</dc:creator>
  <cp:lastModifiedBy>Thomason</cp:lastModifiedBy>
  <cp:revision>29</cp:revision>
  <dcterms:created xsi:type="dcterms:W3CDTF">2013-04-18T15:27:55Z</dcterms:created>
  <dcterms:modified xsi:type="dcterms:W3CDTF">2014-04-25T16:09:48Z</dcterms:modified>
</cp:coreProperties>
</file>