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68" r:id="rId4"/>
    <p:sldId id="269" r:id="rId5"/>
    <p:sldId id="267" r:id="rId6"/>
    <p:sldId id="271" r:id="rId7"/>
    <p:sldId id="270" r:id="rId8"/>
    <p:sldId id="272" r:id="rId9"/>
    <p:sldId id="264" r:id="rId10"/>
    <p:sldId id="273" r:id="rId11"/>
    <p:sldId id="274" r:id="rId12"/>
    <p:sldId id="262" r:id="rId13"/>
  </p:sldIdLst>
  <p:sldSz cx="9144000" cy="6858000" type="screen4x3"/>
  <p:notesSz cx="7077075" cy="9363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31" autoAdjust="0"/>
    <p:restoredTop sz="86364" autoAdjust="0"/>
  </p:normalViewPr>
  <p:slideViewPr>
    <p:cSldViewPr>
      <p:cViewPr varScale="1">
        <p:scale>
          <a:sx n="62" d="100"/>
          <a:sy n="62" d="100"/>
        </p:scale>
        <p:origin x="-3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C90E65-F031-46E5-BBEB-899C5494863E}" type="datetimeFigureOut">
              <a:rPr lang="en-US"/>
              <a:pPr>
                <a:defRPr/>
              </a:pPr>
              <a:t>7/30/2014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48175"/>
            <a:ext cx="5661025" cy="4213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19BA33-9C37-4666-BEB1-5B7A5F432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At the TTUHSC – Pediatric High Risk Clinic, the number of patients who fail to show up for their first appointment and subsequent rescheduled visits is high and less than 30% of eligible number of patients are able to complete the recommended follow-up visits up to 18-24 months corrected age.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6ECAFB-5EAF-4425-9BD4-765D04305EC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Our solution was to implement a patient navigation program within our existing structure.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D81EF5-5AA7-448A-A05A-B58723A2140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85172A-D7B2-46A3-A631-FB805D52A2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B9F4-8C6D-4ADF-A9FC-479DA65EEEAE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37A05-A0D3-4AD1-89C8-95F9EDFF50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BDCA-2C38-4C1C-BE79-15519A66B206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D4323-698A-4AD8-AB20-7B1C411C28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28CD1-D124-4E25-A464-2387B62AE763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6A029-F5AC-4730-BDA8-C87034934B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09538-A733-4E70-86C5-1C0D1DD3DC10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72561-01E1-462F-A654-BE0D63792D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A436B-6D62-47C9-AE7A-077130B013A3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C9282-83F9-4C17-91E5-D4A50C004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D70B4-580D-4102-992A-614038883B51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89AED-36FB-4246-ABF4-E07BB17523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0D741-C213-4266-8B50-5DCE958A9F12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33F91-B9FA-42ED-97B2-43005606A6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8CCAC-F9E1-491B-AB0E-E2C261CBA53A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BC78A-6A1E-4CC4-B03D-FDF3E55615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4628F-35B2-482E-ABD3-70209A60A30A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5E3A1-A2A0-43F8-ABA6-EE62DC1E6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B6AB-E39F-4449-B93D-EEDCF3DF2ED7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80ACA-F4B1-40D0-A18B-400D6A4C71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D6C50-B352-4534-9EF7-3E3977D442F8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19F8D-3A83-465C-AD84-06064728EE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301CB504-13E7-4888-A5A4-E206128AD4D8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85A5FE23-0C26-4931-8101-92C8F95E48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8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txStyles>
    <p:titleStyle>
      <a:lvl1pPr algn="ctr" rtl="0" fontAlgn="base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7543800" cy="25939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 smtClean="0">
                <a:effectLst/>
              </a:rPr>
              <a:t/>
            </a:r>
            <a:br>
              <a:rPr lang="en-US" sz="6000" b="1" dirty="0" smtClean="0">
                <a:effectLst/>
              </a:rPr>
            </a:br>
            <a:r>
              <a:rPr lang="en-US" sz="4000" b="1" dirty="0" smtClean="0">
                <a:effectLst/>
              </a:rPr>
              <a:t>Improving </a:t>
            </a:r>
            <a:r>
              <a:rPr lang="en-US" sz="4000" b="1" dirty="0">
                <a:effectLst/>
              </a:rPr>
              <a:t>Care and Outcomes of High Risk Newborns after </a:t>
            </a: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NICU </a:t>
            </a:r>
            <a:r>
              <a:rPr lang="en-US" sz="4000" b="1" dirty="0">
                <a:effectLst/>
              </a:rPr>
              <a:t>Discharge using the </a:t>
            </a: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Patient </a:t>
            </a:r>
            <a:r>
              <a:rPr lang="en-US" sz="4000" b="1" dirty="0">
                <a:effectLst/>
              </a:rPr>
              <a:t>Care Navigation </a:t>
            </a:r>
            <a:r>
              <a:rPr lang="en-US" sz="4000" b="1" dirty="0" smtClean="0">
                <a:effectLst/>
              </a:rPr>
              <a:t>Program</a:t>
            </a:r>
            <a:r>
              <a:rPr lang="en-US" sz="3300" b="1" dirty="0" smtClean="0">
                <a:effectLst/>
              </a:rPr>
              <a:t/>
            </a:r>
            <a:br>
              <a:rPr lang="en-US" sz="3300" b="1" dirty="0" smtClean="0">
                <a:effectLst/>
              </a:rPr>
            </a:br>
            <a:r>
              <a:rPr lang="en-US" sz="3300" b="1" dirty="0" smtClean="0">
                <a:effectLst/>
              </a:rPr>
              <a:t> </a:t>
            </a:r>
            <a:endParaRPr lang="en-US" sz="33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953000"/>
            <a:ext cx="7543800" cy="16764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Ma Teresa C Ambat, MD</a:t>
            </a:r>
            <a:endParaRPr lang="en-US" dirty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Region 15 RHP Meeting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El Paso First </a:t>
            </a:r>
            <a:r>
              <a:rPr lang="en-US" dirty="0" err="1" smtClean="0"/>
              <a:t>Healthplan</a:t>
            </a:r>
            <a:r>
              <a:rPr lang="en-US" dirty="0"/>
              <a:t>, 1145 Westmoreland Drive  </a:t>
            </a:r>
            <a:endParaRPr lang="en-US" dirty="0" smtClean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July 30, 2014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1:00pm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981200" y="2286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Long-term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Growing Our Patient Navigation </a:t>
            </a:r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Program </a:t>
            </a:r>
            <a:r>
              <a:rPr lang="en-US" sz="20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(Potential Strategies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to expand our existing program and support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services)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Provide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Rehab services (PT, OT, ST) during High Risk Clinic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visit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Add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 dedicated social worker in to help grow our offering of support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groups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Expand the criteria for enrollment in the Patient Navigator Program to include additional NICU graduates who are at risk for adverse outcomes as a consequence of their various diagnoses (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e.g.,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infants with major congenital or chromosomal anomalies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)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Expand the coverage by enrolling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high-risk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infants discharged from other NICU facilities in the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lvl="1" fontAlgn="auto">
              <a:spcAft>
                <a:spcPts val="0"/>
              </a:spcAft>
              <a:defRPr/>
            </a:pP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lvl="1" fontAlgn="auto">
              <a:spcAft>
                <a:spcPts val="0"/>
              </a:spcAft>
              <a:defRPr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Next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Description of the process</a:t>
            </a:r>
          </a:p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Milestone Progress</a:t>
            </a:r>
            <a:endParaRPr lang="en-US" sz="2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Risk Areas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Identified</a:t>
            </a:r>
            <a:endParaRPr lang="en-US" sz="2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Innovations/Quality improvements</a:t>
            </a:r>
          </a:p>
          <a:p>
            <a:pPr lvl="1" fontAlgn="auto">
              <a:spcAft>
                <a:spcPts val="0"/>
              </a:spcAft>
              <a:defRPr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95525" y="2590800"/>
            <a:ext cx="4745038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168121" y="1143000"/>
            <a:ext cx="475963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Questions?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5744" y="4038600"/>
            <a:ext cx="48365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Comments?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Introduction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Among the most immature and sickest neonates,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 comprehensive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and coordinated post-discharge care is necessary to integrate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primary and subspecialty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care, periodic neurodevelopmental surveillance, resource assessment, and family psychosocial and emotional supports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.</a:t>
            </a: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The High Risk Clinic follow-up program at the TTUHSC Pediatric Clinic provides foundation of this integrated care from NICU discharge until age 2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years</a:t>
            </a:r>
            <a:r>
              <a:rPr lang="en-US" sz="2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.</a:t>
            </a: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Compliance with recommended follow-up medical care, however, continues to be problematic for many families of the sickest infants.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Description of the Project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Our solution: Establish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 Patient Care Navigation Program within the High Risk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Clinic,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 neonatal follow-up program at Texas Tech University Health Sciences Center (TTUHSC) El Paso - Department of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Pediatrics</a:t>
            </a: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Patient navigation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- a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process by which an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individual (a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patient navigator) guides patients through and around barriers in the complex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care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system to help ensure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that patients receive coordinated, timely, and site-appropriate health care services</a:t>
            </a: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Barriers to quality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care: financial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and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economic, language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and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cultural, communication, health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care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system, transportation, bias </a:t>
            </a:r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based on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culture/race/age, fear</a:t>
            </a:r>
            <a:endParaRPr lang="en-US" sz="22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Description of the Project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Target infants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born at </a:t>
            </a:r>
            <a:r>
              <a:rPr lang="en-US" sz="20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&lt;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32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weeks gestational age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and/or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infants whose birth weight was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&lt; 1500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grams – a cohort of high-risk patients discharged from the El Paso Children’s Hospital (EPCH) – Neonatal Intensive Care Unit (NICU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)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These patients 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are at 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highest risk 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of disconnection from organized health care due to multiple chronic conditions resulting from being born prematurely and other problems that arose during their birth 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hospitalization.</a:t>
            </a:r>
          </a:p>
          <a:p>
            <a:pPr lvl="1" algn="just" fontAlgn="auto">
              <a:spcAft>
                <a:spcPts val="0"/>
              </a:spcAft>
              <a:defRPr/>
            </a:pPr>
            <a:endParaRPr lang="en-US" sz="18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The program will utilize an opt-out model to provide maximum inclusion of the targeted patient population. 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We will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nroll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patients and identify contact before NICU discharge.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Description of the Project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Patient navigation services:</a:t>
            </a: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9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oordinate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post-discharge follow-up care 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with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primary and subspecialty 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care providers</a:t>
            </a: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Assist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 system navigation for ancillary services (Rehab, DME, Home Health and Social services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)</a:t>
            </a: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Facilitate communication between patient’s family members and healthcare 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providers</a:t>
            </a:r>
            <a:endParaRPr lang="en-US" sz="23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Increase access to care management and family 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support  - to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ascertain that the infant has settled into the home environment and assess family functioning/compliance with treatment 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recommendations</a:t>
            </a:r>
            <a:endParaRPr lang="en-US" sz="23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Others: identify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local resources (child care, transportation etc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.), help arrange financial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support and 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assist with paperwork, community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outreach and partnership with local agencies and 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groups, assistance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with eligibility for social services - SSI, </a:t>
            </a:r>
            <a:r>
              <a:rPr lang="en-US" sz="2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etc. </a:t>
            </a: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Project </a:t>
            </a:r>
            <a:r>
              <a:rPr lang="en-US" sz="4000" dirty="0" smtClean="0"/>
              <a:t>Milestones and Metrics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600200"/>
          <a:ext cx="8686800" cy="423227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343400"/>
                <a:gridCol w="4343400"/>
              </a:tblGrid>
              <a:tr h="345445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DY 3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4528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P2.1: Number of People Trained as </a:t>
                      </a:r>
                    </a:p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Patient Navigators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Goal: 1 Additional Patient Navigator hired and trained.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4528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P2.2:  </a:t>
                      </a:r>
                      <a:r>
                        <a:rPr lang="en-US" sz="1800" kern="1200" baseline="0" dirty="0" smtClean="0">
                          <a:effectLst/>
                        </a:rPr>
                        <a:t>D</a:t>
                      </a:r>
                      <a:r>
                        <a:rPr lang="en-US" sz="1800" kern="1200" dirty="0" smtClean="0">
                          <a:effectLst/>
                        </a:rPr>
                        <a:t>evelop Outreach Plan to </a:t>
                      </a:r>
                    </a:p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Enroll Patient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in Navigation Program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Goal: Complete Patient Outreach Plan.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63611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smtClean="0">
                          <a:effectLst/>
                        </a:rPr>
                        <a:t>P-10.1</a:t>
                      </a:r>
                      <a:r>
                        <a:rPr lang="en-US" sz="1800" kern="1200" dirty="0" smtClean="0">
                          <a:effectLst/>
                        </a:rPr>
                        <a:t>: (Customized) Report on types of services provided to high risk patients enrolled in the program.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Goal: Complete report on those services provided to High Risk Patients.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636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P-8.1: Participate in semi‐annual face-to-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face meetings or seminars organized</a:t>
                      </a:r>
                      <a:r>
                        <a:rPr lang="en-US" sz="1800" kern="1200" baseline="0" dirty="0" smtClean="0">
                          <a:effectLst/>
                        </a:rPr>
                        <a:t> by the </a:t>
                      </a:r>
                      <a:r>
                        <a:rPr lang="en-US" sz="1800" kern="1200" dirty="0" smtClean="0">
                          <a:effectLst/>
                        </a:rPr>
                        <a:t>RHP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Goal: Participate in at least two (2) face-to-face meetings/seminars</a:t>
                      </a:r>
                    </a:p>
                    <a:p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568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I-10.2:</a:t>
                      </a:r>
                      <a:r>
                        <a:rPr lang="en-US" sz="1800" kern="1200" baseline="0" dirty="0" smtClean="0">
                          <a:effectLst/>
                        </a:rPr>
                        <a:t> I</a:t>
                      </a:r>
                      <a:r>
                        <a:rPr lang="en-US" sz="1800" kern="1200" dirty="0" smtClean="0">
                          <a:effectLst/>
                        </a:rPr>
                        <a:t>ncrease Number of Unique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Patients</a:t>
                      </a:r>
                      <a:r>
                        <a:rPr lang="en-US" sz="1800" kern="1200" baseline="0" dirty="0" smtClean="0">
                          <a:effectLst/>
                        </a:rPr>
                        <a:t> s</a:t>
                      </a:r>
                      <a:r>
                        <a:rPr lang="en-US" sz="1800" kern="1200" dirty="0" smtClean="0">
                          <a:effectLst/>
                        </a:rPr>
                        <a:t>erved by Navigator Program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Goal: 30 patients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Project </a:t>
            </a:r>
            <a:r>
              <a:rPr lang="en-US" sz="4000" dirty="0" smtClean="0"/>
              <a:t>Milestones and Metrics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600200"/>
          <a:ext cx="8686800" cy="403383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495800"/>
                <a:gridCol w="4191000"/>
              </a:tblGrid>
              <a:tr h="345445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DY 4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4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P-8.1: Participate in semi‐annual face-to-face meetings or seminars organized</a:t>
                      </a:r>
                      <a:r>
                        <a:rPr lang="en-US" sz="1800" kern="1200" baseline="0" dirty="0" smtClean="0">
                          <a:effectLst/>
                        </a:rPr>
                        <a:t> by</a:t>
                      </a:r>
                      <a:endParaRPr lang="en-US" sz="1800" kern="120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effectLst/>
                        </a:rPr>
                        <a:t>the </a:t>
                      </a:r>
                      <a:r>
                        <a:rPr lang="en-US" sz="1800" kern="1200" dirty="0" smtClean="0">
                          <a:effectLst/>
                        </a:rPr>
                        <a:t>RHP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Goal: Participate in at least two (2) face-to-face meetings/seminars</a:t>
                      </a:r>
                    </a:p>
                    <a:p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4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I-10.2:</a:t>
                      </a:r>
                      <a:r>
                        <a:rPr lang="en-US" sz="1800" kern="1200" baseline="0" dirty="0" smtClean="0">
                          <a:effectLst/>
                        </a:rPr>
                        <a:t> I</a:t>
                      </a:r>
                      <a:r>
                        <a:rPr lang="en-US" sz="1800" kern="1200" dirty="0" smtClean="0">
                          <a:effectLst/>
                        </a:rPr>
                        <a:t>ncrease Number of Unique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Patients</a:t>
                      </a:r>
                      <a:r>
                        <a:rPr lang="en-US" sz="1800" kern="1200" baseline="0" dirty="0" smtClean="0">
                          <a:effectLst/>
                        </a:rPr>
                        <a:t> s</a:t>
                      </a:r>
                      <a:r>
                        <a:rPr lang="en-US" sz="1800" kern="1200" dirty="0" smtClean="0">
                          <a:effectLst/>
                        </a:rPr>
                        <a:t>erved by Navigator Program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Goal: 36 patients (Total: 66 patients)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 smtClean="0">
                          <a:effectLst/>
                        </a:rPr>
                        <a:t>DY 5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636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P-8.1: Participate in semi‐annual face-to-face meetings or seminars organized</a:t>
                      </a:r>
                      <a:r>
                        <a:rPr lang="en-US" sz="1800" kern="1200" baseline="0" dirty="0" smtClean="0">
                          <a:effectLst/>
                        </a:rPr>
                        <a:t> by </a:t>
                      </a:r>
                      <a:endParaRPr lang="en-US" sz="1800" kern="120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effectLst/>
                        </a:rPr>
                        <a:t>the </a:t>
                      </a:r>
                      <a:r>
                        <a:rPr lang="en-US" sz="1800" kern="1200" dirty="0" smtClean="0">
                          <a:effectLst/>
                        </a:rPr>
                        <a:t>RHP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Goal: Participate in at least two (2) face-to-face meetings/seminars</a:t>
                      </a:r>
                      <a:endParaRPr lang="en-US" sz="1800" kern="12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</a:tr>
              <a:tr h="7568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I-10.2:</a:t>
                      </a:r>
                      <a:r>
                        <a:rPr lang="en-US" sz="1800" kern="1200" baseline="0" dirty="0" smtClean="0">
                          <a:effectLst/>
                        </a:rPr>
                        <a:t> I</a:t>
                      </a:r>
                      <a:r>
                        <a:rPr lang="en-US" sz="1800" kern="1200" dirty="0" smtClean="0">
                          <a:effectLst/>
                        </a:rPr>
                        <a:t>ncrease Number of Unique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Patients</a:t>
                      </a:r>
                      <a:r>
                        <a:rPr lang="en-US" sz="1800" kern="1200" baseline="0" dirty="0" smtClean="0">
                          <a:effectLst/>
                        </a:rPr>
                        <a:t> s</a:t>
                      </a:r>
                      <a:r>
                        <a:rPr lang="en-US" sz="1800" kern="1200" dirty="0" smtClean="0">
                          <a:effectLst/>
                        </a:rPr>
                        <a:t>erved by Navigator Program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Goal: 43 patients (Total: 109 patients)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Category 3 </a:t>
            </a:r>
            <a:r>
              <a:rPr lang="en-US" sz="4000" dirty="0" smtClean="0"/>
              <a:t>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en-US" sz="22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600200"/>
          <a:ext cx="8686800" cy="493712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686800"/>
              </a:tblGrid>
              <a:tr h="345445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IT 8.21. Developmental screening in the first 3 years of life. 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algn="just"/>
                      <a:r>
                        <a:rPr lang="en-US" sz="1800" kern="1200" dirty="0" smtClean="0">
                          <a:effectLst/>
                        </a:rPr>
                        <a:t>Targeted condition – Premature infants enrolled in the program (</a:t>
                      </a:r>
                      <a:r>
                        <a:rPr lang="en-US" sz="1800" u="sng" kern="1200" dirty="0" smtClean="0">
                          <a:effectLst/>
                        </a:rPr>
                        <a:t>&lt;</a:t>
                      </a:r>
                      <a:r>
                        <a:rPr lang="en-US" sz="1800" kern="1200" dirty="0" smtClean="0">
                          <a:effectLst/>
                        </a:rPr>
                        <a:t> 32 weeks and or birth weight </a:t>
                      </a:r>
                      <a:r>
                        <a:rPr lang="en-US" sz="1800" u="sng" kern="1200" dirty="0" smtClean="0">
                          <a:effectLst/>
                        </a:rPr>
                        <a:t>&lt;</a:t>
                      </a:r>
                      <a:r>
                        <a:rPr lang="en-US" sz="1800" kern="1200" dirty="0" smtClean="0">
                          <a:effectLst/>
                        </a:rPr>
                        <a:t> 1500grams). Developmental screening is an integral part of the neurodevelopmental follow-up assessment of premature infants.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Indicator: Children who had screening for risk of developmental,</a:t>
                      </a:r>
                      <a:r>
                        <a:rPr lang="en-US" sz="1800" kern="1200" baseline="0" dirty="0" smtClean="0">
                          <a:effectLst/>
                        </a:rPr>
                        <a:t> behavioral and social delays using a standardized screening tool documented by 12 months of age. 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effectLst/>
                        </a:rPr>
                        <a:t>IT 9.9. Transition record with specified elements received by discharged patients. </a:t>
                      </a:r>
                      <a:endParaRPr lang="en-US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Targeted condition – Premature infants &lt; 34 weeks admitted</a:t>
                      </a:r>
                      <a:r>
                        <a:rPr lang="en-US" sz="1800" kern="1200" baseline="0" dirty="0" smtClean="0">
                          <a:effectLst/>
                        </a:rPr>
                        <a:t> and discharged </a:t>
                      </a:r>
                      <a:r>
                        <a:rPr lang="en-US" sz="1800" kern="1200" dirty="0" smtClean="0">
                          <a:effectLst/>
                        </a:rPr>
                        <a:t>at El Paso Children’s Hospital</a:t>
                      </a:r>
                      <a:r>
                        <a:rPr lang="en-US" sz="1800" kern="1200" baseline="0" dirty="0" smtClean="0">
                          <a:effectLst/>
                        </a:rPr>
                        <a:t> – NICU. </a:t>
                      </a:r>
                      <a:r>
                        <a:rPr lang="en-US" sz="1800" kern="1200" dirty="0" smtClean="0">
                          <a:effectLst/>
                        </a:rPr>
                        <a:t>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Measure: Percentage of patients</a:t>
                      </a:r>
                      <a:r>
                        <a:rPr lang="en-US" sz="1800" kern="1200" baseline="0" dirty="0" smtClean="0">
                          <a:effectLst/>
                        </a:rPr>
                        <a:t> who received transition record at the time of discharge.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effectLst/>
                        </a:rPr>
                        <a:t>IT 8.25. Sudden Infant Death Syndrome Counseling. 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Targeted facility. All infants discharged from the El Paso Children’s Hospital – NICU.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baseline="0" dirty="0" smtClean="0">
                          <a:effectLst/>
                        </a:rPr>
                        <a:t>Measure: Percentage of patients who had documented SIDS counseling.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Benefits to the Community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sz="2000" smtClean="0"/>
              <a:t>Our patient navigators could achieve the most basic functions which are: </a:t>
            </a:r>
          </a:p>
          <a:p>
            <a:pPr lvl="1"/>
            <a:r>
              <a:rPr lang="en-US" sz="1800" smtClean="0"/>
              <a:t>Eliminate barriers to care</a:t>
            </a:r>
          </a:p>
          <a:p>
            <a:pPr lvl="1"/>
            <a:r>
              <a:rPr lang="en-US" sz="1800" smtClean="0"/>
              <a:t>Ensure timely delivery of services</a:t>
            </a:r>
          </a:p>
          <a:p>
            <a:pPr lvl="1"/>
            <a:r>
              <a:rPr lang="en-US" sz="1800" smtClean="0"/>
              <a:t>Prevent or reduce patients lost to follow-up</a:t>
            </a:r>
          </a:p>
          <a:p>
            <a:pPr lvl="1"/>
            <a:r>
              <a:rPr lang="en-US" sz="1800" smtClean="0"/>
              <a:t>Improve patient satisfaction.</a:t>
            </a:r>
          </a:p>
          <a:p>
            <a:pPr>
              <a:buFont typeface="Courier New" pitchFamily="49" charset="0"/>
              <a:buChar char="o"/>
            </a:pPr>
            <a:endParaRPr lang="en-US" sz="2800" smtClean="0"/>
          </a:p>
          <a:p>
            <a:pPr>
              <a:buFont typeface="Courier New" pitchFamily="49" charset="0"/>
              <a:buChar char="o"/>
            </a:pPr>
            <a:r>
              <a:rPr lang="en-US" sz="2000" smtClean="0"/>
              <a:t>Expected 3-year outcome for providers and patients: </a:t>
            </a:r>
          </a:p>
          <a:p>
            <a:pPr lvl="1" algn="just"/>
            <a:r>
              <a:rPr lang="en-US" sz="1800" smtClean="0"/>
              <a:t>Increase the number of premature patients returning to their first High Risk Clinic appointment and subsequent visits until completion at 18-24 months of age </a:t>
            </a:r>
          </a:p>
          <a:p>
            <a:pPr lvl="1" algn="just"/>
            <a:r>
              <a:rPr lang="en-US" sz="1800" smtClean="0"/>
              <a:t>Improve target patients’ long-term outcomes: growth, overall health, neurodevelopment and behavior </a:t>
            </a:r>
          </a:p>
          <a:p>
            <a:pPr>
              <a:buFont typeface="Courier New" pitchFamily="49" charset="0"/>
              <a:buChar char="o"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624</TotalTime>
  <Words>958</Words>
  <Application>Microsoft Office PowerPoint</Application>
  <PresentationFormat>On-screen Show (4:3)</PresentationFormat>
  <Paragraphs>113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Palatino Linotype</vt:lpstr>
      <vt:lpstr>Arial</vt:lpstr>
      <vt:lpstr>Century Gothic</vt:lpstr>
      <vt:lpstr>Courier New</vt:lpstr>
      <vt:lpstr>Calibri</vt:lpstr>
      <vt:lpstr>Executive</vt:lpstr>
      <vt:lpstr>Executive</vt:lpstr>
      <vt:lpstr> Improving Care and Outcomes of High Risk Newborns after  NICU Discharge using the  Patient Care Navigation Program  </vt:lpstr>
      <vt:lpstr>Introduction</vt:lpstr>
      <vt:lpstr>Description of the Project</vt:lpstr>
      <vt:lpstr>Description of the Project</vt:lpstr>
      <vt:lpstr>Description of the Project</vt:lpstr>
      <vt:lpstr>Project Milestones and Metrics</vt:lpstr>
      <vt:lpstr>Project Milestones and Metrics</vt:lpstr>
      <vt:lpstr>Category 3 Measures</vt:lpstr>
      <vt:lpstr>Benefits to the Community</vt:lpstr>
      <vt:lpstr>Long-term Goals</vt:lpstr>
      <vt:lpstr>Next Presentation</vt:lpstr>
      <vt:lpstr>Slide 12</vt:lpstr>
    </vt:vector>
  </TitlesOfParts>
  <Company>Texas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Thomason</cp:lastModifiedBy>
  <cp:revision>63</cp:revision>
  <dcterms:created xsi:type="dcterms:W3CDTF">2013-04-18T15:27:55Z</dcterms:created>
  <dcterms:modified xsi:type="dcterms:W3CDTF">2014-07-30T16:58:05Z</dcterms:modified>
</cp:coreProperties>
</file>