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7" r:id="rId3"/>
    <p:sldId id="268" r:id="rId4"/>
    <p:sldId id="269" r:id="rId5"/>
    <p:sldId id="270" r:id="rId6"/>
    <p:sldId id="257" r:id="rId7"/>
    <p:sldId id="265" r:id="rId8"/>
    <p:sldId id="271" r:id="rId9"/>
    <p:sldId id="272" r:id="rId10"/>
    <p:sldId id="273" r:id="rId11"/>
    <p:sldId id="264" r:id="rId12"/>
    <p:sldId id="259" r:id="rId13"/>
    <p:sldId id="266" r:id="rId14"/>
    <p:sldId id="260" r:id="rId15"/>
    <p:sldId id="263" r:id="rId16"/>
    <p:sldId id="274" r:id="rId17"/>
    <p:sldId id="262" r:id="rId18"/>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39" autoAdjust="0"/>
    <p:restoredTop sz="86364" autoAdjust="0"/>
  </p:normalViewPr>
  <p:slideViewPr>
    <p:cSldViewPr>
      <p:cViewPr>
        <p:scale>
          <a:sx n="63" d="100"/>
          <a:sy n="63" d="100"/>
        </p:scale>
        <p:origin x="-486" y="-84"/>
      </p:cViewPr>
      <p:guideLst>
        <p:guide orient="horz" pos="2160"/>
        <p:guide pos="2880"/>
      </p:guideLst>
    </p:cSldViewPr>
  </p:slideViewPr>
  <p:outlineViewPr>
    <p:cViewPr>
      <p:scale>
        <a:sx n="33" d="100"/>
        <a:sy n="33" d="100"/>
      </p:scale>
      <p:origin x="0" y="6728"/>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DD291EFB-0C29-4B90-B1B7-90DB900D33F7}"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512BAC-99AA-496E-ACD2-A7777F36E47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25D51F8-6248-4704-83A8-C0B610D42E3E}"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6C451AF-F0DE-403F-928D-0277F9545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5B000B9-13C5-484B-9220-5F5B53A9B224}"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D1A8F8-2441-40D4-A80E-A4D30710BEC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7178CB2F-D61D-4363-BB0C-A0766DDF35C8}"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3CF83C-5875-4F42-B493-6BA8D36F4B0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63EB43B6-E7CD-474E-B35E-1B200DF0490C}" type="datetimeFigureOut">
              <a:rPr lang="en-US"/>
              <a:pPr>
                <a:defRPr/>
              </a:pPr>
              <a:t>7/30/2014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3ABB756-E225-475F-AB8C-E7F63F17642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4"/>
          </p:nvPr>
        </p:nvSpPr>
        <p:spPr/>
        <p:txBody>
          <a:bodyPr/>
          <a:lstStyle>
            <a:lvl1pPr>
              <a:defRPr/>
            </a:lvl1pPr>
          </a:lstStyle>
          <a:p>
            <a:pPr>
              <a:defRPr/>
            </a:pPr>
            <a:fld id="{041F7199-8C31-4FCA-9192-DC919875D43D}" type="datetimeFigureOut">
              <a:rPr lang="en-US"/>
              <a:pPr>
                <a:defRPr/>
              </a:pPr>
              <a:t>7/30/2014</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31B7D541-9123-49E1-95C3-D4CEF662777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1E200B39-918E-480D-A0CF-51BD6C3C7A36}" type="datetimeFigureOut">
              <a:rPr lang="en-US"/>
              <a:pPr>
                <a:defRPr/>
              </a:pPr>
              <a:t>7/30/2014</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738091D6-272F-49A3-99C2-42453057003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4F0137BB-88DF-4747-A4A8-1AAA54B1A555}" type="datetimeFigureOut">
              <a:rPr lang="en-US"/>
              <a:pPr>
                <a:defRPr/>
              </a:pPr>
              <a:t>7/30/2014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F9F95EE-AD90-4F7D-A11D-CC2B3FF9C37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978A187-BD71-42EA-AA33-2084273C698F}" type="datetimeFigureOut">
              <a:rPr lang="en-US"/>
              <a:pPr>
                <a:defRPr/>
              </a:pPr>
              <a:t>7/30/2014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48E76EE-AF6E-46C5-8DAC-F0DBB77B1BF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7A298E0-6586-485B-BDEF-8189F1D1C64B}" type="datetimeFigureOut">
              <a:rPr lang="en-US"/>
              <a:pPr>
                <a:defRPr/>
              </a:pPr>
              <a:t>7/30/2014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5E9A88-64F1-4A41-9F75-511BA8052BF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B0E644-DE99-4376-A03E-CCE3971E2A26}" type="datetimeFigureOut">
              <a:rPr lang="en-US"/>
              <a:pPr>
                <a:defRPr/>
              </a:pPr>
              <a:t>7/30/2014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731B77-A2AE-4249-81A8-FC16A5288F9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smtClean="0">
                <a:solidFill>
                  <a:schemeClr val="tx1">
                    <a:lumMod val="65000"/>
                    <a:lumOff val="35000"/>
                  </a:schemeClr>
                </a:solidFill>
                <a:latin typeface="Century Gothic" pitchFamily="34" charset="0"/>
              </a:defRPr>
            </a:lvl1pPr>
          </a:lstStyle>
          <a:p>
            <a:pPr>
              <a:defRPr/>
            </a:pPr>
            <a:fld id="{87078D9A-18E3-42CF-8306-57523996DF3C}" type="datetimeFigureOut">
              <a:rPr lang="en-US"/>
              <a:pPr>
                <a:defRPr/>
              </a:pPr>
              <a:t>7/30/2014</a:t>
            </a:fld>
            <a:endParaRPr lang="en-U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dirty="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smtClean="0">
                <a:solidFill>
                  <a:schemeClr val="tx1">
                    <a:lumMod val="65000"/>
                    <a:lumOff val="35000"/>
                  </a:schemeClr>
                </a:solidFill>
                <a:latin typeface="Century Gothic" pitchFamily="34" charset="0"/>
              </a:defRPr>
            </a:lvl1pPr>
          </a:lstStyle>
          <a:p>
            <a:pPr>
              <a:defRPr/>
            </a:pPr>
            <a:fld id="{BB3835F4-575B-42B9-BCDF-941A169DA758}" type="slidenum">
              <a:rPr lang="en-US"/>
              <a:pPr>
                <a:defRPr/>
              </a:pPr>
              <a:t>‹#›</a:t>
            </a:fld>
            <a:endParaRPr lang="en-U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7" r:id="rId1"/>
    <p:sldLayoutId id="2147483706" r:id="rId2"/>
    <p:sldLayoutId id="2147483708" r:id="rId3"/>
    <p:sldLayoutId id="2147483705" r:id="rId4"/>
    <p:sldLayoutId id="2147483704" r:id="rId5"/>
    <p:sldLayoutId id="2147483703" r:id="rId6"/>
    <p:sldLayoutId id="2147483702" r:id="rId7"/>
    <p:sldLayoutId id="2147483701" r:id="rId8"/>
    <p:sldLayoutId id="2147483700" r:id="rId9"/>
    <p:sldLayoutId id="2147483699" r:id="rId10"/>
    <p:sldLayoutId id="2147483698" r:id="rId11"/>
  </p:sldLayoutIdLst>
  <p:txStyles>
    <p:titleStyle>
      <a:lvl1pPr algn="ctr" rtl="0" fontAlgn="base">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fontAlgn="base">
        <a:lnSpc>
          <a:spcPts val="5800"/>
        </a:lnSpc>
        <a:spcBef>
          <a:spcPct val="0"/>
        </a:spcBef>
        <a:spcAft>
          <a:spcPct val="0"/>
        </a:spcAft>
        <a:defRPr sz="5400">
          <a:solidFill>
            <a:schemeClr val="tx2"/>
          </a:solidFill>
          <a:latin typeface="Palatino Linotype" pitchFamily="18" charset="0"/>
        </a:defRPr>
      </a:lvl2pPr>
      <a:lvl3pPr algn="ctr" rtl="0" fontAlgn="base">
        <a:lnSpc>
          <a:spcPts val="5800"/>
        </a:lnSpc>
        <a:spcBef>
          <a:spcPct val="0"/>
        </a:spcBef>
        <a:spcAft>
          <a:spcPct val="0"/>
        </a:spcAft>
        <a:defRPr sz="5400">
          <a:solidFill>
            <a:schemeClr val="tx2"/>
          </a:solidFill>
          <a:latin typeface="Palatino Linotype" pitchFamily="18" charset="0"/>
        </a:defRPr>
      </a:lvl3pPr>
      <a:lvl4pPr algn="ctr" rtl="0" fontAlgn="base">
        <a:lnSpc>
          <a:spcPts val="5800"/>
        </a:lnSpc>
        <a:spcBef>
          <a:spcPct val="0"/>
        </a:spcBef>
        <a:spcAft>
          <a:spcPct val="0"/>
        </a:spcAft>
        <a:defRPr sz="5400">
          <a:solidFill>
            <a:schemeClr val="tx2"/>
          </a:solidFill>
          <a:latin typeface="Palatino Linotype" pitchFamily="18" charset="0"/>
        </a:defRPr>
      </a:lvl4pPr>
      <a:lvl5pPr algn="ctr" rtl="0" fontAlgn="base">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828800"/>
            <a:ext cx="7543800" cy="2593975"/>
          </a:xfrm>
        </p:spPr>
        <p:txBody>
          <a:bodyPr>
            <a:normAutofit fontScale="90000"/>
          </a:bodyPr>
          <a:lstStyle/>
          <a:p>
            <a:pPr fontAlgn="auto">
              <a:spcAft>
                <a:spcPts val="0"/>
              </a:spcAft>
              <a:defRPr/>
            </a:pPr>
            <a:r>
              <a:rPr lang="en-US" sz="6000" b="1" dirty="0" smtClean="0">
                <a:solidFill>
                  <a:srgbClr val="000000"/>
                </a:solidFill>
                <a:effectLst/>
              </a:rPr>
              <a:t/>
            </a:r>
            <a:br>
              <a:rPr lang="en-US" sz="6000" b="1" dirty="0" smtClean="0">
                <a:solidFill>
                  <a:srgbClr val="000000"/>
                </a:solidFill>
                <a:effectLst/>
              </a:rPr>
            </a:br>
            <a:r>
              <a:rPr lang="en-US" sz="6000" b="1" dirty="0">
                <a:solidFill>
                  <a:srgbClr val="000000"/>
                </a:solidFill>
                <a:effectLst/>
              </a:rPr>
              <a:t/>
            </a:r>
            <a:br>
              <a:rPr lang="en-US" sz="6000" b="1" dirty="0">
                <a:solidFill>
                  <a:srgbClr val="000000"/>
                </a:solidFill>
                <a:effectLst/>
              </a:rPr>
            </a:br>
            <a:r>
              <a:rPr lang="en-US" sz="5300" b="1" dirty="0" smtClean="0">
                <a:solidFill>
                  <a:srgbClr val="000000"/>
                </a:solidFill>
                <a:effectLst/>
              </a:rPr>
              <a:t>Increasing Utilization of Well Child Exams</a:t>
            </a:r>
            <a:endParaRPr lang="en-US" sz="5300" dirty="0">
              <a:solidFill>
                <a:srgbClr val="000000"/>
              </a:solidFill>
            </a:endParaRPr>
          </a:p>
        </p:txBody>
      </p:sp>
      <p:sp>
        <p:nvSpPr>
          <p:cNvPr id="5" name="Subtitle 4"/>
          <p:cNvSpPr>
            <a:spLocks noGrp="1"/>
          </p:cNvSpPr>
          <p:nvPr>
            <p:ph type="subTitle" idx="1"/>
          </p:nvPr>
        </p:nvSpPr>
        <p:spPr>
          <a:xfrm>
            <a:off x="685800" y="4572000"/>
            <a:ext cx="7543800" cy="1752600"/>
          </a:xfrm>
        </p:spPr>
        <p:txBody>
          <a:bodyPr rtlCol="0">
            <a:normAutofit fontScale="70000" lnSpcReduction="20000"/>
          </a:bodyPr>
          <a:lstStyle/>
          <a:p>
            <a:pPr fontAlgn="auto">
              <a:lnSpc>
                <a:spcPct val="120000"/>
              </a:lnSpc>
              <a:spcBef>
                <a:spcPts val="0"/>
              </a:spcBef>
              <a:spcAft>
                <a:spcPts val="0"/>
              </a:spcAft>
              <a:buFont typeface="Arial" pitchFamily="34" charset="0"/>
              <a:buNone/>
              <a:defRPr/>
            </a:pPr>
            <a:endParaRPr lang="en-US" dirty="0" smtClean="0">
              <a:solidFill>
                <a:srgbClr val="000000"/>
              </a:solidFill>
            </a:endParaRPr>
          </a:p>
          <a:p>
            <a:pPr fontAlgn="auto">
              <a:lnSpc>
                <a:spcPct val="120000"/>
              </a:lnSpc>
              <a:spcBef>
                <a:spcPts val="0"/>
              </a:spcBef>
              <a:spcAft>
                <a:spcPts val="0"/>
              </a:spcAft>
              <a:buFont typeface="Arial" pitchFamily="34" charset="0"/>
              <a:buNone/>
              <a:defRPr/>
            </a:pPr>
            <a:r>
              <a:rPr lang="en-US" dirty="0" smtClean="0">
                <a:solidFill>
                  <a:srgbClr val="000000"/>
                </a:solidFill>
              </a:rPr>
              <a:t>Region 15 RHP Meeting</a:t>
            </a:r>
          </a:p>
          <a:p>
            <a:pPr fontAlgn="auto">
              <a:lnSpc>
                <a:spcPct val="120000"/>
              </a:lnSpc>
              <a:spcBef>
                <a:spcPts val="0"/>
              </a:spcBef>
              <a:spcAft>
                <a:spcPts val="0"/>
              </a:spcAft>
              <a:buFont typeface="Arial" pitchFamily="34" charset="0"/>
              <a:buNone/>
              <a:defRPr/>
            </a:pPr>
            <a:r>
              <a:rPr lang="en-US" dirty="0" smtClean="0">
                <a:solidFill>
                  <a:srgbClr val="000000"/>
                </a:solidFill>
              </a:rPr>
              <a:t>El Paso First </a:t>
            </a:r>
            <a:r>
              <a:rPr lang="en-US" dirty="0" err="1" smtClean="0">
                <a:solidFill>
                  <a:srgbClr val="000000"/>
                </a:solidFill>
              </a:rPr>
              <a:t>Healthplan</a:t>
            </a:r>
            <a:r>
              <a:rPr lang="en-US" dirty="0">
                <a:solidFill>
                  <a:srgbClr val="000000"/>
                </a:solidFill>
              </a:rPr>
              <a:t>, 1145 Westmoreland Drive </a:t>
            </a:r>
            <a:endParaRPr lang="en-US" dirty="0" smtClean="0">
              <a:solidFill>
                <a:srgbClr val="000000"/>
              </a:solidFill>
            </a:endParaRPr>
          </a:p>
          <a:p>
            <a:pPr fontAlgn="auto">
              <a:lnSpc>
                <a:spcPct val="120000"/>
              </a:lnSpc>
              <a:spcBef>
                <a:spcPts val="0"/>
              </a:spcBef>
              <a:spcAft>
                <a:spcPts val="0"/>
              </a:spcAft>
              <a:buFont typeface="Arial" pitchFamily="34" charset="0"/>
              <a:buNone/>
              <a:defRPr/>
            </a:pPr>
            <a:r>
              <a:rPr lang="en-US" dirty="0" smtClean="0">
                <a:solidFill>
                  <a:srgbClr val="000000"/>
                </a:solidFill>
              </a:rPr>
              <a:t>Maria Theresa M. Villanos, MD</a:t>
            </a:r>
          </a:p>
          <a:p>
            <a:pPr fontAlgn="auto">
              <a:lnSpc>
                <a:spcPct val="120000"/>
              </a:lnSpc>
              <a:spcBef>
                <a:spcPts val="0"/>
              </a:spcBef>
              <a:spcAft>
                <a:spcPts val="0"/>
              </a:spcAft>
              <a:buFont typeface="Arial" pitchFamily="34" charset="0"/>
              <a:buNone/>
              <a:defRPr/>
            </a:pPr>
            <a:r>
              <a:rPr lang="en-US" dirty="0" smtClean="0">
                <a:solidFill>
                  <a:srgbClr val="000000"/>
                </a:solidFill>
              </a:rPr>
              <a:t>July 29, 2014</a:t>
            </a:r>
          </a:p>
          <a:p>
            <a:pPr fontAlgn="auto">
              <a:lnSpc>
                <a:spcPct val="120000"/>
              </a:lnSpc>
              <a:spcBef>
                <a:spcPts val="0"/>
              </a:spcBef>
              <a:spcAft>
                <a:spcPts val="0"/>
              </a:spcAft>
              <a:buFont typeface="Arial" pitchFamily="34" charset="0"/>
              <a:buNone/>
              <a:defRPr/>
            </a:pPr>
            <a:r>
              <a:rPr lang="en-US" dirty="0" smtClean="0">
                <a:solidFill>
                  <a:srgbClr val="000000"/>
                </a:solidFill>
              </a:rPr>
              <a:t>1:00pm</a:t>
            </a:r>
          </a:p>
          <a:p>
            <a:pPr fontAlgn="auto">
              <a:lnSpc>
                <a:spcPct val="120000"/>
              </a:lnSpc>
              <a:spcBef>
                <a:spcPts val="0"/>
              </a:spcBef>
              <a:spcAft>
                <a:spcPts val="0"/>
              </a:spcAft>
              <a:buFont typeface="Arial" pitchFamily="34" charset="0"/>
              <a:buNone/>
              <a:defRPr/>
            </a:pPr>
            <a:endParaRPr lang="en-US" dirty="0">
              <a:solidFill>
                <a:srgbClr val="000000"/>
              </a:solidFill>
            </a:endParaRPr>
          </a:p>
          <a:p>
            <a:pPr fontAlgn="auto">
              <a:spcAft>
                <a:spcPts val="0"/>
              </a:spcAft>
              <a:buFont typeface="Arial" pitchFamily="34" charset="0"/>
              <a:buNone/>
              <a:defRPr/>
            </a:pPr>
            <a:endParaRPr lang="en-US" dirty="0">
              <a:solidFill>
                <a:srgbClr val="000000"/>
              </a:solidFill>
            </a:endParaRPr>
          </a:p>
        </p:txBody>
      </p:sp>
      <p:pic>
        <p:nvPicPr>
          <p:cNvPr id="2" name="Picture 1"/>
          <p:cNvPicPr>
            <a:picLocks noChangeAspect="1"/>
          </p:cNvPicPr>
          <p:nvPr/>
        </p:nvPicPr>
        <p:blipFill>
          <a:blip r:embed="rId2" cstate="print">
            <a:extLst>
              <a:ext uri="{28A0092B-C50C-407E-A947-70E740481C1C}"/>
            </a:extLst>
          </a:blip>
          <a:stretch>
            <a:fillRect/>
          </a:stretch>
        </p:blipFill>
        <p:spPr>
          <a:xfrm>
            <a:off x="1981200" y="304800"/>
            <a:ext cx="5340016" cy="1447800"/>
          </a:xfrm>
          <a:prstGeom prst="rect">
            <a:avLst/>
          </a:prstGeom>
          <a:ln>
            <a:noFill/>
          </a:ln>
          <a:effectLst>
            <a:softEdge rad="63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solidFill>
                  <a:srgbClr val="000000"/>
                </a:solidFill>
              </a:rPr>
              <a:t>Description of the Project</a:t>
            </a:r>
            <a:endParaRPr lang="en-US" dirty="0">
              <a:solidFill>
                <a:srgbClr val="000000"/>
              </a:solidFill>
            </a:endParaRPr>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sz="2800" b="1" i="1" dirty="0" smtClean="0">
                <a:solidFill>
                  <a:srgbClr val="000000"/>
                </a:solidFill>
              </a:rPr>
              <a:t>DY5 Milestones</a:t>
            </a:r>
          </a:p>
          <a:p>
            <a:pPr fontAlgn="auto">
              <a:spcAft>
                <a:spcPts val="0"/>
              </a:spcAft>
              <a:buFont typeface="Wingdings" charset="2"/>
              <a:buChar char="²"/>
              <a:defRPr/>
            </a:pPr>
            <a:r>
              <a:rPr lang="en-US" dirty="0" smtClean="0">
                <a:solidFill>
                  <a:srgbClr val="000000"/>
                </a:solidFill>
              </a:rPr>
              <a:t>Milestone: Increase </a:t>
            </a:r>
            <a:r>
              <a:rPr lang="en-US" dirty="0">
                <a:solidFill>
                  <a:srgbClr val="000000"/>
                </a:solidFill>
              </a:rPr>
              <a:t>access to primary care capacity. </a:t>
            </a:r>
          </a:p>
          <a:p>
            <a:pPr lvl="1" fontAlgn="auto">
              <a:spcAft>
                <a:spcPts val="0"/>
              </a:spcAft>
              <a:buFont typeface="Wingdings" charset="2"/>
              <a:buChar char="²"/>
              <a:defRPr/>
            </a:pPr>
            <a:r>
              <a:rPr lang="en-US" dirty="0" smtClean="0">
                <a:solidFill>
                  <a:srgbClr val="000000"/>
                </a:solidFill>
              </a:rPr>
              <a:t>Metric: Documentation </a:t>
            </a:r>
            <a:r>
              <a:rPr lang="en-US" dirty="0">
                <a:solidFill>
                  <a:srgbClr val="000000"/>
                </a:solidFill>
              </a:rPr>
              <a:t>of increased number of unique patients. </a:t>
            </a:r>
          </a:p>
          <a:p>
            <a:pPr lvl="1" fontAlgn="auto">
              <a:spcAft>
                <a:spcPts val="0"/>
              </a:spcAft>
              <a:buFont typeface="Wingdings" charset="2"/>
              <a:buChar char="²"/>
              <a:defRPr/>
            </a:pPr>
            <a:r>
              <a:rPr lang="en-US" dirty="0">
                <a:solidFill>
                  <a:srgbClr val="000000"/>
                </a:solidFill>
              </a:rPr>
              <a:t>Goal: We will increase the number of unique patients who receive a Health Maintenance Exam in the walk in-clinic to </a:t>
            </a:r>
            <a:r>
              <a:rPr lang="en-US" dirty="0" smtClean="0">
                <a:solidFill>
                  <a:srgbClr val="000000"/>
                </a:solidFill>
              </a:rPr>
              <a:t>750 </a:t>
            </a:r>
            <a:endParaRPr lang="en-US" dirty="0">
              <a:solidFill>
                <a:srgbClr val="000000"/>
              </a:solidFill>
            </a:endParaRPr>
          </a:p>
          <a:p>
            <a:pPr lvl="1" fontAlgn="auto">
              <a:spcAft>
                <a:spcPts val="0"/>
              </a:spcAft>
              <a:buFont typeface="Wingdings" charset="2"/>
              <a:buChar char="²"/>
              <a:defRPr/>
            </a:pPr>
            <a:r>
              <a:rPr lang="en-US" dirty="0">
                <a:solidFill>
                  <a:srgbClr val="000000"/>
                </a:solidFill>
              </a:rPr>
              <a:t>Data Source: EMR, Electronic Scheduling 	</a:t>
            </a:r>
            <a:endParaRPr lang="en-US" b="1" i="1" dirty="0" smtClean="0">
              <a:solidFill>
                <a:srgbClr val="000000"/>
              </a:solidFill>
            </a:endParaRPr>
          </a:p>
          <a:p>
            <a:pPr fontAlgn="auto">
              <a:spcAft>
                <a:spcPts val="0"/>
              </a:spcAft>
              <a:buFont typeface="Wingdings" charset="2"/>
              <a:buChar char="²"/>
              <a:defRPr/>
            </a:pPr>
            <a:r>
              <a:rPr lang="en-US" dirty="0" smtClean="0">
                <a:solidFill>
                  <a:srgbClr val="000000"/>
                </a:solidFill>
              </a:rPr>
              <a:t>Quality improvement milestones</a:t>
            </a:r>
          </a:p>
          <a:p>
            <a:pPr lvl="1" fontAlgn="auto">
              <a:spcAft>
                <a:spcPts val="0"/>
              </a:spcAft>
              <a:buFont typeface="Wingdings" charset="2"/>
              <a:buChar char="²"/>
              <a:defRPr/>
            </a:pPr>
            <a:r>
              <a:rPr lang="en-US" dirty="0" smtClean="0">
                <a:solidFill>
                  <a:srgbClr val="000000"/>
                </a:solidFill>
              </a:rPr>
              <a:t>Metric: </a:t>
            </a:r>
            <a:r>
              <a:rPr lang="en-US" dirty="0">
                <a:solidFill>
                  <a:srgbClr val="000000"/>
                </a:solidFill>
              </a:rPr>
              <a:t>Participate in semiannual </a:t>
            </a:r>
            <a:r>
              <a:rPr lang="en-US" dirty="0" smtClean="0">
                <a:solidFill>
                  <a:srgbClr val="000000"/>
                </a:solidFill>
              </a:rPr>
              <a:t>face-to-face </a:t>
            </a:r>
            <a:r>
              <a:rPr lang="en-US" dirty="0">
                <a:solidFill>
                  <a:srgbClr val="000000"/>
                </a:solidFill>
              </a:rPr>
              <a:t>meetings or seminars organized </a:t>
            </a:r>
            <a:r>
              <a:rPr lang="en-US" dirty="0" smtClean="0">
                <a:solidFill>
                  <a:srgbClr val="000000"/>
                </a:solidFill>
              </a:rPr>
              <a:t>by </a:t>
            </a:r>
            <a:r>
              <a:rPr lang="en-US" dirty="0">
                <a:solidFill>
                  <a:srgbClr val="000000"/>
                </a:solidFill>
              </a:rPr>
              <a:t>the RHP </a:t>
            </a:r>
          </a:p>
          <a:p>
            <a:pPr lvl="1" fontAlgn="auto">
              <a:spcAft>
                <a:spcPts val="0"/>
              </a:spcAft>
              <a:buFont typeface="Wingdings" charset="2"/>
              <a:buChar char="²"/>
              <a:defRPr/>
            </a:pPr>
            <a:r>
              <a:rPr lang="en-US" dirty="0">
                <a:solidFill>
                  <a:srgbClr val="000000"/>
                </a:solidFill>
              </a:rPr>
              <a:t>Data Source: attendance records, copies of presentations made. 	</a:t>
            </a:r>
          </a:p>
        </p:txBody>
      </p:sp>
      <p:pic>
        <p:nvPicPr>
          <p:cNvPr id="4" name="Picture 3"/>
          <p:cNvPicPr>
            <a:picLocks noChangeAspect="1"/>
          </p:cNvPicPr>
          <p:nvPr/>
        </p:nvPicPr>
        <p:blipFill>
          <a:blip r:embed="rId2"/>
          <a:stretch>
            <a:fillRect/>
          </a:stretch>
        </p:blipFill>
        <p:spPr>
          <a:xfrm>
            <a:off x="2819400" y="56388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rgbClr val="000000"/>
                </a:solidFill>
              </a:rPr>
              <a:t>Benefits to the Community</a:t>
            </a:r>
          </a:p>
        </p:txBody>
      </p:sp>
      <p:sp>
        <p:nvSpPr>
          <p:cNvPr id="23554" name="Content Placeholder 2"/>
          <p:cNvSpPr>
            <a:spLocks noGrp="1"/>
          </p:cNvSpPr>
          <p:nvPr>
            <p:ph idx="1"/>
          </p:nvPr>
        </p:nvSpPr>
        <p:spPr/>
        <p:txBody>
          <a:bodyPr/>
          <a:lstStyle/>
          <a:p>
            <a:pPr>
              <a:buFont typeface="Wingdings" pitchFamily="2" charset="2"/>
              <a:buChar char="²"/>
            </a:pPr>
            <a:r>
              <a:rPr lang="en-US" smtClean="0">
                <a:solidFill>
                  <a:srgbClr val="000000"/>
                </a:solidFill>
              </a:rPr>
              <a:t>Improvement of utilization rates of preventative, health screening and maintenance exam in a population burdened with significant health care disparities</a:t>
            </a:r>
          </a:p>
          <a:p>
            <a:pPr>
              <a:buFont typeface="Wingdings" pitchFamily="2" charset="2"/>
              <a:buChar char="²"/>
            </a:pPr>
            <a:r>
              <a:rPr lang="en-US" smtClean="0">
                <a:solidFill>
                  <a:schemeClr val="tx1"/>
                </a:solidFill>
              </a:rPr>
              <a:t>Reestablish the patient with a Primary Care Provider for subsequent exams</a:t>
            </a:r>
          </a:p>
          <a:p>
            <a:pPr>
              <a:buFont typeface="Wingdings" pitchFamily="2" charset="2"/>
              <a:buChar char="²"/>
            </a:pPr>
            <a:r>
              <a:rPr lang="en-US" smtClean="0">
                <a:solidFill>
                  <a:schemeClr val="tx1"/>
                </a:solidFill>
              </a:rPr>
              <a:t>Providing valuable health information to families such as disease prevention and anticipatory guidance</a:t>
            </a:r>
          </a:p>
          <a:p>
            <a:pPr>
              <a:buFont typeface="Wingdings" pitchFamily="2" charset="2"/>
              <a:buChar char="²"/>
            </a:pPr>
            <a:r>
              <a:rPr lang="en-US" smtClean="0">
                <a:solidFill>
                  <a:srgbClr val="000000"/>
                </a:solidFill>
              </a:rPr>
              <a:t>Reduction of vaccine-preventable diseases</a:t>
            </a:r>
          </a:p>
          <a:p>
            <a:pPr>
              <a:buFont typeface="Wingdings" pitchFamily="2" charset="2"/>
              <a:buChar char="²"/>
            </a:pPr>
            <a:endParaRPr lang="en-US" sz="2800" smtClean="0">
              <a:solidFill>
                <a:srgbClr val="000000"/>
              </a:solidFill>
            </a:endParaRPr>
          </a:p>
        </p:txBody>
      </p:sp>
      <p:pic>
        <p:nvPicPr>
          <p:cNvPr id="23555" name="Picture 2"/>
          <p:cNvPicPr>
            <a:picLocks noChangeAspect="1" noChangeArrowheads="1"/>
          </p:cNvPicPr>
          <p:nvPr/>
        </p:nvPicPr>
        <p:blipFill>
          <a:blip r:embed="rId2"/>
          <a:srcRect/>
          <a:stretch>
            <a:fillRect/>
          </a:stretch>
        </p:blipFill>
        <p:spPr bwMode="auto">
          <a:xfrm>
            <a:off x="2438400" y="5562600"/>
            <a:ext cx="4402138"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pPr fontAlgn="auto">
              <a:spcAft>
                <a:spcPts val="0"/>
              </a:spcAft>
              <a:defRPr/>
            </a:pPr>
            <a:r>
              <a:rPr lang="en-US" dirty="0" smtClean="0">
                <a:solidFill>
                  <a:srgbClr val="000000"/>
                </a:solidFill>
              </a:rPr>
              <a:t>Progress </a:t>
            </a:r>
          </a:p>
        </p:txBody>
      </p:sp>
      <p:sp>
        <p:nvSpPr>
          <p:cNvPr id="3" name="Content Placeholder 2"/>
          <p:cNvSpPr>
            <a:spLocks noGrp="1"/>
          </p:cNvSpPr>
          <p:nvPr>
            <p:ph idx="1"/>
          </p:nvPr>
        </p:nvSpPr>
        <p:spPr>
          <a:xfrm>
            <a:off x="457200" y="1295400"/>
            <a:ext cx="8229600" cy="4525963"/>
          </a:xfrm>
        </p:spPr>
        <p:txBody>
          <a:bodyPr rtlCol="0">
            <a:normAutofit/>
          </a:bodyPr>
          <a:lstStyle/>
          <a:p>
            <a:pPr fontAlgn="auto">
              <a:spcAft>
                <a:spcPts val="0"/>
              </a:spcAft>
              <a:buFont typeface="Wingdings" charset="2"/>
              <a:buChar char="²"/>
              <a:defRPr/>
            </a:pPr>
            <a:r>
              <a:rPr lang="en-US" sz="2800" b="1" i="1" dirty="0" smtClean="0">
                <a:solidFill>
                  <a:srgbClr val="000000"/>
                </a:solidFill>
              </a:rPr>
              <a:t>Milestone Progress:</a:t>
            </a:r>
          </a:p>
          <a:p>
            <a:pPr lvl="1" fontAlgn="auto">
              <a:spcAft>
                <a:spcPts val="0"/>
              </a:spcAft>
              <a:buFont typeface="Wingdings" charset="2"/>
              <a:buChar char="²"/>
              <a:defRPr/>
            </a:pPr>
            <a:r>
              <a:rPr lang="en-US" sz="2000" i="1" dirty="0" smtClean="0">
                <a:solidFill>
                  <a:srgbClr val="000000"/>
                </a:solidFill>
              </a:rPr>
              <a:t>Documentation of increased number of patients who participated in the project</a:t>
            </a:r>
          </a:p>
          <a:p>
            <a:pPr marL="457200" lvl="1" indent="0" fontAlgn="auto">
              <a:spcAft>
                <a:spcPts val="0"/>
              </a:spcAft>
              <a:buFont typeface="Courier New" pitchFamily="49" charset="0"/>
              <a:buNone/>
              <a:defRPr/>
            </a:pPr>
            <a:endParaRPr lang="en-US" sz="2000" i="1" dirty="0" smtClean="0">
              <a:solidFill>
                <a:srgbClr val="000000"/>
              </a:solidFill>
            </a:endParaRPr>
          </a:p>
        </p:txBody>
      </p:sp>
      <p:pic>
        <p:nvPicPr>
          <p:cNvPr id="24579" name="Picture 2"/>
          <p:cNvPicPr>
            <a:picLocks noChangeAspect="1" noChangeArrowheads="1"/>
          </p:cNvPicPr>
          <p:nvPr/>
        </p:nvPicPr>
        <p:blipFill>
          <a:blip r:embed="rId2"/>
          <a:srcRect/>
          <a:stretch>
            <a:fillRect/>
          </a:stretch>
        </p:blipFill>
        <p:spPr bwMode="auto">
          <a:xfrm>
            <a:off x="2438400" y="5241925"/>
            <a:ext cx="4402138"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11250"/>
          </a:xfrm>
        </p:spPr>
        <p:txBody>
          <a:bodyPr/>
          <a:lstStyle/>
          <a:p>
            <a:pPr fontAlgn="auto">
              <a:spcAft>
                <a:spcPts val="0"/>
              </a:spcAft>
              <a:defRPr/>
            </a:pPr>
            <a:r>
              <a:rPr lang="en-US" dirty="0" smtClean="0"/>
              <a:t>Data</a:t>
            </a:r>
            <a:endParaRPr lang="en-US" dirty="0"/>
          </a:p>
        </p:txBody>
      </p:sp>
      <p:graphicFrame>
        <p:nvGraphicFramePr>
          <p:cNvPr id="3" name="Table 2"/>
          <p:cNvGraphicFramePr>
            <a:graphicFrameLocks noGrp="1"/>
          </p:cNvGraphicFramePr>
          <p:nvPr/>
        </p:nvGraphicFramePr>
        <p:xfrm>
          <a:off x="1416050" y="1600200"/>
          <a:ext cx="6311900" cy="2208213"/>
        </p:xfrm>
        <a:graphic>
          <a:graphicData uri="http://schemas.openxmlformats.org/drawingml/2006/table">
            <a:tbl>
              <a:tblPr>
                <a:tableStyleId>{5C22544A-7EE6-4342-B048-85BDC9FD1C3A}</a:tableStyleId>
              </a:tblPr>
              <a:tblGrid>
                <a:gridCol w="634362"/>
                <a:gridCol w="1056212"/>
                <a:gridCol w="485287"/>
                <a:gridCol w="304494"/>
                <a:gridCol w="291806"/>
                <a:gridCol w="456741"/>
                <a:gridCol w="291806"/>
                <a:gridCol w="304494"/>
                <a:gridCol w="279119"/>
                <a:gridCol w="329868"/>
                <a:gridCol w="266432"/>
                <a:gridCol w="405992"/>
                <a:gridCol w="405992"/>
                <a:gridCol w="405992"/>
                <a:gridCol w="393304"/>
              </a:tblGrid>
              <a:tr h="190500">
                <a:tc>
                  <a:txBody>
                    <a:bodyPr/>
                    <a:lstStyle/>
                    <a:p>
                      <a:pPr algn="l" fontAlgn="ctr"/>
                      <a:endParaRPr lang="en-US" sz="1100" b="1" i="0" u="none" strike="noStrike" dirty="0">
                        <a:solidFill>
                          <a:srgbClr val="000000"/>
                        </a:solidFill>
                        <a:effectLst/>
                        <a:latin typeface="Calibri"/>
                      </a:endParaRPr>
                    </a:p>
                  </a:txBody>
                  <a:tcPr marL="9525" marR="9525" marT="9525" marB="0" anchor="ctr"/>
                </a:tc>
                <a:tc>
                  <a:txBody>
                    <a:bodyPr/>
                    <a:lstStyle/>
                    <a:p>
                      <a:pPr algn="l" fontAlgn="ctr"/>
                      <a:r>
                        <a:rPr lang="en-US" sz="1000" u="none" strike="noStrike">
                          <a:effectLst/>
                        </a:rPr>
                        <a:t>DSRIP GROUPING</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Oct</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Nov</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Dec</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Jan</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Feb</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Mar</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Apr</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May</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Jun</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Jul</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Aug</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Sep</a:t>
                      </a:r>
                      <a:endParaRPr lang="en-US" sz="1000" b="0" i="0" u="none" strike="noStrike">
                        <a:solidFill>
                          <a:srgbClr val="000000"/>
                        </a:solidFill>
                        <a:effectLst/>
                        <a:latin typeface="Calibri"/>
                      </a:endParaRPr>
                    </a:p>
                  </a:txBody>
                  <a:tcPr marL="9525" marR="9525" marT="9525" marB="0" anchor="ctr"/>
                </a:tc>
                <a:tc>
                  <a:txBody>
                    <a:bodyPr/>
                    <a:lstStyle/>
                    <a:p>
                      <a:pPr algn="ctr" fontAlgn="ctr"/>
                      <a:r>
                        <a:rPr lang="en-US" sz="1000" u="none" strike="noStrike">
                          <a:effectLst/>
                        </a:rPr>
                        <a:t>Total</a:t>
                      </a:r>
                      <a:endParaRPr lang="en-US" sz="1000" b="0" i="0" u="none" strike="noStrike">
                        <a:solidFill>
                          <a:srgbClr val="000000"/>
                        </a:solidFill>
                        <a:effectLst/>
                        <a:latin typeface="Calibri"/>
                      </a:endParaRPr>
                    </a:p>
                  </a:txBody>
                  <a:tcPr marL="9525" marR="9525" marT="9525" marB="0" anchor="ctr"/>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1" i="0" u="sng"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r>
              <a:tr h="190500">
                <a:tc>
                  <a:txBody>
                    <a:bodyPr/>
                    <a:lstStyle/>
                    <a:p>
                      <a:pPr algn="ctr" fontAlgn="ctr"/>
                      <a:r>
                        <a:rPr lang="en-US" sz="1200" b="1" u="none" strike="noStrike" dirty="0" smtClean="0">
                          <a:effectLst/>
                        </a:rPr>
                        <a:t>DY </a:t>
                      </a:r>
                      <a:r>
                        <a:rPr lang="en-US" sz="1200" b="1" u="none" strike="noStrike" dirty="0">
                          <a:effectLst/>
                        </a:rPr>
                        <a:t>2</a:t>
                      </a:r>
                      <a:endParaRPr lang="en-US" sz="1200" b="1" i="0" u="none" strike="noStrike" dirty="0">
                        <a:solidFill>
                          <a:srgbClr val="000000"/>
                        </a:solidFill>
                        <a:effectLst/>
                        <a:latin typeface="Calibri"/>
                      </a:endParaRPr>
                    </a:p>
                  </a:txBody>
                  <a:tcPr marL="9525" marR="9525" marT="9525" marB="0" anchor="ctr"/>
                </a:tc>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b"/>
                      <a:r>
                        <a:rPr lang="en-US" sz="800" u="none" strike="noStrike">
                          <a:effectLst/>
                        </a:rPr>
                        <a:t>ALL OTHERS</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7</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6</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2</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5</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17</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12</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19</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14</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23</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37</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23</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175</a:t>
                      </a:r>
                      <a:endParaRPr lang="en-US" sz="800" b="0" i="0" u="none" strike="noStrike">
                        <a:solidFill>
                          <a:srgbClr val="000000"/>
                        </a:solidFill>
                        <a:effectLst/>
                        <a:latin typeface="Calibri"/>
                      </a:endParaRPr>
                    </a:p>
                  </a:txBody>
                  <a:tcPr marL="9525" marR="9525" marT="9525" marB="0" anchor="b"/>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b"/>
                      <a:r>
                        <a:rPr lang="en-US" sz="800" u="none" strike="noStrike">
                          <a:effectLst/>
                        </a:rPr>
                        <a:t>MEDICAID</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17</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9</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3</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9</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20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48</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26</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46</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29</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34</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108</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83</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432</a:t>
                      </a:r>
                      <a:endParaRPr lang="en-US" sz="800" b="0" i="0" u="none" strike="noStrike">
                        <a:solidFill>
                          <a:srgbClr val="000000"/>
                        </a:solidFill>
                        <a:effectLst/>
                        <a:latin typeface="Calibri"/>
                      </a:endParaRPr>
                    </a:p>
                  </a:txBody>
                  <a:tcPr marL="9525" marR="9525" marT="9525" marB="0" anchor="b"/>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b"/>
                      <a:r>
                        <a:rPr lang="en-US" sz="800" u="none" strike="noStrike">
                          <a:effectLst/>
                        </a:rPr>
                        <a:t>UNINSURED</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9525" marR="9525" marT="9525" marB="0" anchor="b"/>
                </a:tc>
                <a:tc>
                  <a:txBody>
                    <a:bodyPr/>
                    <a:lstStyle/>
                    <a:p>
                      <a:pPr algn="ctr" fontAlgn="b"/>
                      <a:r>
                        <a:rPr lang="en-US" sz="800" u="none" strike="noStrike">
                          <a:effectLst/>
                        </a:rPr>
                        <a:t>1</a:t>
                      </a:r>
                      <a:endParaRPr lang="en-US" sz="800" b="0" i="0" u="none" strike="noStrike">
                        <a:solidFill>
                          <a:srgbClr val="000000"/>
                        </a:solidFill>
                        <a:effectLst/>
                        <a:latin typeface="Calibri"/>
                      </a:endParaRPr>
                    </a:p>
                  </a:txBody>
                  <a:tcPr marL="9525" marR="9525" marT="9525" marB="0" anchor="b"/>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ctr"/>
                      <a:endParaRPr lang="en-US" sz="1100" b="1" i="1" u="sng"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1" i="0" u="sng" strike="noStrike">
                        <a:solidFill>
                          <a:srgbClr val="000000"/>
                        </a:solidFill>
                        <a:effectLst/>
                        <a:latin typeface="Calibri"/>
                      </a:endParaRPr>
                    </a:p>
                  </a:txBody>
                  <a:tcPr marL="9525" marR="9525" marT="9525" marB="0" anchor="ctr"/>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a:effectLst/>
                        </a:rPr>
                        <a:t>Total Patients</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24</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19</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9</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11</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26</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65</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38</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65</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43</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57</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145</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106</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608</a:t>
                      </a:r>
                      <a:endParaRPr lang="en-US" sz="800" b="0" i="0" u="none" strike="noStrike">
                        <a:solidFill>
                          <a:srgbClr val="000000"/>
                        </a:solidFill>
                        <a:effectLst/>
                        <a:latin typeface="Calibri"/>
                      </a:endParaRPr>
                    </a:p>
                  </a:txBody>
                  <a:tcPr marL="9525" marR="9525" marT="9525" marB="0" anchor="ctr"/>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a:effectLst/>
                        </a:rPr>
                        <a:t>% Uninsured</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4%</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9525" marR="9525" marT="9525" marB="0" anchor="ctr"/>
                </a:tc>
              </a:tr>
              <a:tr h="190500">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a:effectLst/>
                        </a:rPr>
                        <a:t>% Medicaid</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71%</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47%</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33%</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82%</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77%</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74%</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68%</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71%</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67%</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60%</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74%</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78%</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71%</a:t>
                      </a:r>
                      <a:endParaRPr lang="en-US" sz="800" b="0" i="0" u="none" strike="noStrike">
                        <a:solidFill>
                          <a:srgbClr val="000000"/>
                        </a:solidFill>
                        <a:effectLst/>
                        <a:latin typeface="Calibri"/>
                      </a:endParaRPr>
                    </a:p>
                  </a:txBody>
                  <a:tcPr marL="9525" marR="9525" marT="9525" marB="0" anchor="ctr"/>
                </a:tc>
              </a:tr>
              <a:tr h="66675">
                <a:tc>
                  <a:txBody>
                    <a:bodyPr/>
                    <a:lstStyle/>
                    <a:p>
                      <a:pPr algn="l" fontAlgn="ctr"/>
                      <a:endParaRPr lang="en-US" sz="11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dirty="0">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dirty="0">
                        <a:solidFill>
                          <a:srgbClr val="000000"/>
                        </a:solidFill>
                        <a:effectLst/>
                        <a:latin typeface="Calibri"/>
                      </a:endParaRPr>
                    </a:p>
                  </a:txBody>
                  <a:tcPr marL="9525" marR="9525" marT="9525" marB="0" anchor="ctr"/>
                </a:tc>
              </a:tr>
            </a:tbl>
          </a:graphicData>
        </a:graphic>
      </p:graphicFrame>
      <p:graphicFrame>
        <p:nvGraphicFramePr>
          <p:cNvPr id="4" name="Table 3"/>
          <p:cNvGraphicFramePr>
            <a:graphicFrameLocks noGrp="1"/>
          </p:cNvGraphicFramePr>
          <p:nvPr/>
        </p:nvGraphicFramePr>
        <p:xfrm>
          <a:off x="1379538" y="4273550"/>
          <a:ext cx="6311900" cy="1997075"/>
        </p:xfrm>
        <a:graphic>
          <a:graphicData uri="http://schemas.openxmlformats.org/drawingml/2006/table">
            <a:tbl>
              <a:tblPr>
                <a:tableStyleId>{5C22544A-7EE6-4342-B048-85BDC9FD1C3A}</a:tableStyleId>
              </a:tblPr>
              <a:tblGrid>
                <a:gridCol w="634362"/>
                <a:gridCol w="1056212"/>
                <a:gridCol w="485287"/>
                <a:gridCol w="304494"/>
                <a:gridCol w="291806"/>
                <a:gridCol w="456741"/>
                <a:gridCol w="291806"/>
                <a:gridCol w="304494"/>
                <a:gridCol w="279119"/>
                <a:gridCol w="329868"/>
                <a:gridCol w="266432"/>
                <a:gridCol w="405992"/>
                <a:gridCol w="405992"/>
                <a:gridCol w="405992"/>
                <a:gridCol w="393304"/>
              </a:tblGrid>
              <a:tr h="190500">
                <a:tc>
                  <a:txBody>
                    <a:bodyPr/>
                    <a:lstStyle/>
                    <a:p>
                      <a:pPr algn="l" fontAlgn="ctr"/>
                      <a:endParaRPr lang="en-US" sz="1100" b="0" i="0" u="none" strike="noStrike" dirty="0">
                        <a:solidFill>
                          <a:srgbClr val="000000"/>
                        </a:solidFill>
                        <a:effectLst/>
                        <a:latin typeface="Calibri"/>
                      </a:endParaRPr>
                    </a:p>
                  </a:txBody>
                  <a:tcPr marL="0" marR="0" marT="0" marB="0" anchor="ctr"/>
                </a:tc>
                <a:tc>
                  <a:txBody>
                    <a:bodyPr/>
                    <a:lstStyle/>
                    <a:p>
                      <a:pPr algn="l" fontAlgn="ctr"/>
                      <a:r>
                        <a:rPr lang="en-US" sz="1000" u="none" strike="noStrike">
                          <a:effectLst/>
                        </a:rPr>
                        <a:t>DSRIP GROUPING</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Oct</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Nov</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Dec</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Jan</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Feb</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Mar</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Apr</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May</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Jun</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Jul</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Aug</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Sep</a:t>
                      </a:r>
                      <a:endParaRPr lang="en-US" sz="1000" b="0" i="0" u="none" strike="noStrike">
                        <a:solidFill>
                          <a:srgbClr val="000000"/>
                        </a:solidFill>
                        <a:effectLst/>
                        <a:latin typeface="Calibri"/>
                      </a:endParaRPr>
                    </a:p>
                  </a:txBody>
                  <a:tcPr marL="0" marR="0" marT="0" marB="0" anchor="ctr"/>
                </a:tc>
                <a:tc>
                  <a:txBody>
                    <a:bodyPr/>
                    <a:lstStyle/>
                    <a:p>
                      <a:pPr algn="ctr" fontAlgn="ctr"/>
                      <a:r>
                        <a:rPr lang="en-US" sz="1000" u="none" strike="noStrike">
                          <a:effectLst/>
                        </a:rPr>
                        <a:t>Total</a:t>
                      </a:r>
                      <a:endParaRPr lang="en-US" sz="1000" b="0" i="0" u="none" strike="noStrike">
                        <a:solidFill>
                          <a:srgbClr val="000000"/>
                        </a:solidFill>
                        <a:effectLst/>
                        <a:latin typeface="Calibri"/>
                      </a:endParaRPr>
                    </a:p>
                  </a:txBody>
                  <a:tcPr marL="0" marR="0" marT="0" marB="0" anchor="ctr"/>
                </a:tc>
              </a:tr>
              <a:tr h="190500">
                <a:tc>
                  <a:txBody>
                    <a:bodyPr/>
                    <a:lstStyle/>
                    <a:p>
                      <a:pPr algn="ctr" fontAlgn="ctr"/>
                      <a:r>
                        <a:rPr lang="en-US" sz="1200" b="1" u="none" strike="noStrike" dirty="0" smtClean="0">
                          <a:effectLst/>
                        </a:rPr>
                        <a:t>DY </a:t>
                      </a:r>
                      <a:r>
                        <a:rPr lang="en-US" sz="1200" b="1" u="none" strike="noStrike" dirty="0">
                          <a:effectLst/>
                        </a:rPr>
                        <a:t>3</a:t>
                      </a:r>
                      <a:endParaRPr lang="en-US" sz="1200" b="1" i="0" u="none" strike="noStrike" dirty="0">
                        <a:solidFill>
                          <a:srgbClr val="000000"/>
                        </a:solidFill>
                        <a:effectLst/>
                        <a:latin typeface="Calibri"/>
                      </a:endParaRPr>
                    </a:p>
                  </a:txBody>
                  <a:tcPr marL="0" marR="0" marT="0" marB="0" anchor="ctr"/>
                </a:tc>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b"/>
                      <a:r>
                        <a:rPr lang="en-US" sz="800" u="none" strike="noStrike">
                          <a:effectLst/>
                        </a:rPr>
                        <a:t>ALL OTHERS</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24</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28</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27</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48</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38</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21</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26</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26</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11</a:t>
                      </a:r>
                      <a:endParaRPr lang="en-US" sz="800" b="0" i="0" u="none" strike="noStrike">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r>
                        <a:rPr lang="en-US" sz="800" u="none" strike="noStrike">
                          <a:effectLst/>
                        </a:rPr>
                        <a:t>249</a:t>
                      </a:r>
                      <a:endParaRPr lang="en-US" sz="800" b="0" i="0" u="none" strike="noStrike">
                        <a:solidFill>
                          <a:srgbClr val="000000"/>
                        </a:solidFill>
                        <a:effectLst/>
                        <a:latin typeface="Calibri"/>
                      </a:endParaRPr>
                    </a:p>
                  </a:txBody>
                  <a:tcPr marL="0" marR="0" marT="0" marB="0" anchor="b"/>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b"/>
                      <a:r>
                        <a:rPr lang="en-US" sz="800" u="none" strike="noStrike">
                          <a:effectLst/>
                        </a:rPr>
                        <a:t>MEDICAID</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106</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124</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115</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134</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79</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54</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91</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62</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42</a:t>
                      </a:r>
                      <a:endParaRPr lang="en-US" sz="800" b="0" i="0" u="none" strike="noStrike">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r>
                        <a:rPr lang="en-US" sz="800" u="none" strike="noStrike">
                          <a:effectLst/>
                        </a:rPr>
                        <a:t>807</a:t>
                      </a:r>
                      <a:endParaRPr lang="en-US" sz="800" b="0" i="0" u="none" strike="noStrike">
                        <a:solidFill>
                          <a:srgbClr val="000000"/>
                        </a:solidFill>
                        <a:effectLst/>
                        <a:latin typeface="Calibri"/>
                      </a:endParaRPr>
                    </a:p>
                  </a:txBody>
                  <a:tcPr marL="0" marR="0" marT="0" marB="0" anchor="b"/>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b"/>
                      <a:r>
                        <a:rPr lang="en-US" sz="800" u="none" strike="noStrike">
                          <a:effectLst/>
                        </a:rPr>
                        <a:t>UNINSURED</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endParaRPr lang="en-US" sz="800" b="0" i="0" u="none" strike="noStrike" dirty="0">
                        <a:solidFill>
                          <a:srgbClr val="000000"/>
                        </a:solidFill>
                        <a:effectLst/>
                        <a:latin typeface="Calibri"/>
                      </a:endParaRPr>
                    </a:p>
                  </a:txBody>
                  <a:tcPr marL="0" marR="0" marT="0" marB="0" anchor="b"/>
                </a:tc>
                <a:tc>
                  <a:txBody>
                    <a:bodyPr/>
                    <a:lstStyle/>
                    <a:p>
                      <a:pPr algn="ctr" fontAlgn="b"/>
                      <a:r>
                        <a:rPr lang="en-US" sz="800" u="none" strike="noStrike">
                          <a:effectLst/>
                        </a:rPr>
                        <a:t>0</a:t>
                      </a:r>
                      <a:endParaRPr lang="en-US" sz="800" b="0" i="0" u="none" strike="noStrike">
                        <a:solidFill>
                          <a:srgbClr val="000000"/>
                        </a:solidFill>
                        <a:effectLst/>
                        <a:latin typeface="Calibri"/>
                      </a:endParaRPr>
                    </a:p>
                  </a:txBody>
                  <a:tcPr marL="0" marR="0" marT="0" marB="0" anchor="b"/>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ctr"/>
                      <a:endParaRPr lang="en-US" sz="1100" b="1" i="1" u="sng"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dirty="0">
                        <a:solidFill>
                          <a:srgbClr val="000000"/>
                        </a:solidFill>
                        <a:effectLst/>
                        <a:latin typeface="Calibri"/>
                      </a:endParaRPr>
                    </a:p>
                  </a:txBody>
                  <a:tcPr marL="0" marR="0" marT="0" marB="0" anchor="ctr"/>
                </a:tc>
                <a:tc>
                  <a:txBody>
                    <a:bodyPr/>
                    <a:lstStyle/>
                    <a:p>
                      <a:pPr algn="ctr" fontAlgn="ctr"/>
                      <a:endParaRPr lang="en-US" sz="1100" b="0" i="0" u="none" strike="noStrike" dirty="0">
                        <a:solidFill>
                          <a:srgbClr val="000000"/>
                        </a:solidFill>
                        <a:effectLst/>
                        <a:latin typeface="Calibri"/>
                      </a:endParaRPr>
                    </a:p>
                  </a:txBody>
                  <a:tcPr marL="0" marR="0" marT="0" marB="0" anchor="ctr"/>
                </a:tc>
                <a:tc>
                  <a:txBody>
                    <a:bodyPr/>
                    <a:lstStyle/>
                    <a:p>
                      <a:pPr algn="ctr" fontAlgn="ctr"/>
                      <a:endParaRPr lang="en-US" sz="1100" b="0" i="0" u="none" strike="noStrike" dirty="0">
                        <a:solidFill>
                          <a:srgbClr val="000000"/>
                        </a:solidFill>
                        <a:effectLst/>
                        <a:latin typeface="Calibri"/>
                      </a:endParaRPr>
                    </a:p>
                  </a:txBody>
                  <a:tcPr marL="0" marR="0" marT="0" marB="0" anchor="ctr"/>
                </a:tc>
                <a:tc>
                  <a:txBody>
                    <a:bodyPr/>
                    <a:lstStyle/>
                    <a:p>
                      <a:pPr algn="ctr" fontAlgn="ctr"/>
                      <a:endParaRPr lang="en-US" sz="1100" b="1" i="0" u="sng" strike="noStrike">
                        <a:solidFill>
                          <a:srgbClr val="000000"/>
                        </a:solidFill>
                        <a:effectLst/>
                        <a:latin typeface="Calibri"/>
                      </a:endParaRPr>
                    </a:p>
                  </a:txBody>
                  <a:tcPr marL="0" marR="0" marT="0" marB="0" anchor="ctr"/>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ctr"/>
                      <a:r>
                        <a:rPr lang="en-US" sz="800" u="none" strike="noStrike">
                          <a:effectLst/>
                        </a:rPr>
                        <a:t>Total Patients</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130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152</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142</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182</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117</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75</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117</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88</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53</a:t>
                      </a:r>
                      <a:endParaRPr lang="en-US" sz="800" b="0" i="0" u="none" strike="noStrike">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r>
                        <a:rPr lang="en-US" sz="800" u="none" strike="noStrike">
                          <a:effectLst/>
                        </a:rPr>
                        <a:t>1056</a:t>
                      </a:r>
                      <a:endParaRPr lang="en-US" sz="800" b="0" i="0" u="none" strike="noStrike">
                        <a:solidFill>
                          <a:srgbClr val="000000"/>
                        </a:solidFill>
                        <a:effectLst/>
                        <a:latin typeface="Calibri"/>
                      </a:endParaRPr>
                    </a:p>
                  </a:txBody>
                  <a:tcPr marL="0" marR="0" marT="0" marB="0" anchor="ctr"/>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ctr"/>
                      <a:r>
                        <a:rPr lang="en-US" sz="800" u="none" strike="noStrike">
                          <a:effectLst/>
                        </a:rPr>
                        <a:t>% Uninsured</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r>
                        <a:rPr lang="en-US" sz="800" u="none" strike="noStrike">
                          <a:effectLst/>
                        </a:rPr>
                        <a:t>0%</a:t>
                      </a:r>
                      <a:endParaRPr lang="en-US" sz="800" b="0" i="0" u="none" strike="noStrike">
                        <a:solidFill>
                          <a:srgbClr val="000000"/>
                        </a:solidFill>
                        <a:effectLst/>
                        <a:latin typeface="Calibri"/>
                      </a:endParaRPr>
                    </a:p>
                  </a:txBody>
                  <a:tcPr marL="0" marR="0" marT="0" marB="0" anchor="ctr"/>
                </a:tc>
              </a:tr>
              <a:tr h="190500">
                <a:tc>
                  <a:txBody>
                    <a:bodyPr/>
                    <a:lstStyle/>
                    <a:p>
                      <a:pPr algn="l" fontAlgn="ctr"/>
                      <a:endParaRPr lang="en-US" sz="1100" b="0" i="0" u="none" strike="noStrike">
                        <a:solidFill>
                          <a:srgbClr val="000000"/>
                        </a:solidFill>
                        <a:effectLst/>
                        <a:latin typeface="Calibri"/>
                      </a:endParaRPr>
                    </a:p>
                  </a:txBody>
                  <a:tcPr marL="0" marR="0" marT="0" marB="0" anchor="ctr"/>
                </a:tc>
                <a:tc>
                  <a:txBody>
                    <a:bodyPr/>
                    <a:lstStyle/>
                    <a:p>
                      <a:pPr algn="l" fontAlgn="ctr"/>
                      <a:r>
                        <a:rPr lang="en-US" sz="800" u="none" strike="noStrike">
                          <a:effectLst/>
                        </a:rPr>
                        <a:t>% Medicaid</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82%</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82%</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81%</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74%</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68%</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72%</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78%</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70%</a:t>
                      </a:r>
                      <a:endParaRPr lang="en-US" sz="800" b="0" i="0" u="none" strike="noStrike">
                        <a:solidFill>
                          <a:srgbClr val="000000"/>
                        </a:solidFill>
                        <a:effectLst/>
                        <a:latin typeface="Calibri"/>
                      </a:endParaRPr>
                    </a:p>
                  </a:txBody>
                  <a:tcPr marL="0" marR="0" marT="0" marB="0" anchor="ctr"/>
                </a:tc>
                <a:tc>
                  <a:txBody>
                    <a:bodyPr/>
                    <a:lstStyle/>
                    <a:p>
                      <a:pPr algn="ctr" fontAlgn="ctr"/>
                      <a:r>
                        <a:rPr lang="en-US" sz="800" u="none" strike="noStrike">
                          <a:effectLst/>
                        </a:rPr>
                        <a:t>79%</a:t>
                      </a:r>
                      <a:endParaRPr lang="en-US" sz="800" b="0" i="0" u="none" strike="noStrike">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endParaRPr lang="en-US" sz="800" b="0" i="0" u="none" strike="noStrike" dirty="0">
                        <a:solidFill>
                          <a:srgbClr val="000000"/>
                        </a:solidFill>
                        <a:effectLst/>
                        <a:latin typeface="Calibri"/>
                      </a:endParaRPr>
                    </a:p>
                  </a:txBody>
                  <a:tcPr marL="0" marR="0" marT="0" marB="0" anchor="ctr"/>
                </a:tc>
                <a:tc>
                  <a:txBody>
                    <a:bodyPr/>
                    <a:lstStyle/>
                    <a:p>
                      <a:pPr algn="ctr" fontAlgn="ctr"/>
                      <a:r>
                        <a:rPr lang="en-US" sz="800" u="none" strike="noStrike">
                          <a:effectLst/>
                        </a:rPr>
                        <a:t>76%</a:t>
                      </a:r>
                      <a:endParaRPr lang="en-US" sz="800" b="0" i="0" u="none" strike="noStrike">
                        <a:solidFill>
                          <a:srgbClr val="000000"/>
                        </a:solidFill>
                        <a:effectLst/>
                        <a:latin typeface="Calibri"/>
                      </a:endParaRPr>
                    </a:p>
                  </a:txBody>
                  <a:tcPr marL="0" marR="0" marT="0" marB="0" anchor="ctr"/>
                </a:tc>
              </a:tr>
              <a:tr h="152400">
                <a:tc>
                  <a:txBody>
                    <a:bodyPr/>
                    <a:lstStyle/>
                    <a:p>
                      <a:pPr algn="l" fontAlgn="b"/>
                      <a:endParaRPr lang="en-US" sz="1100" b="0" i="0" u="none" strike="noStrike">
                        <a:solidFill>
                          <a:srgbClr val="000000"/>
                        </a:solidFill>
                        <a:effectLst/>
                        <a:latin typeface="Calibri"/>
                      </a:endParaRPr>
                    </a:p>
                  </a:txBody>
                  <a:tcPr marL="0" marR="0" marT="0" marB="0" anchor="ctr"/>
                </a:tc>
                <a:tc>
                  <a:txBody>
                    <a:bodyPr/>
                    <a:lstStyle/>
                    <a:p>
                      <a:pPr algn="l" fontAlgn="ctr"/>
                      <a:endParaRPr lang="en-US" sz="1100" b="1" i="1" u="sng"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0" i="0" u="none" strike="noStrike">
                        <a:solidFill>
                          <a:srgbClr val="000000"/>
                        </a:solidFill>
                        <a:effectLst/>
                        <a:latin typeface="Calibri"/>
                      </a:endParaRPr>
                    </a:p>
                  </a:txBody>
                  <a:tcPr marL="0" marR="0" marT="0" marB="0" anchor="ctr"/>
                </a:tc>
                <a:tc>
                  <a:txBody>
                    <a:bodyPr/>
                    <a:lstStyle/>
                    <a:p>
                      <a:pPr algn="ctr" fontAlgn="ctr"/>
                      <a:endParaRPr lang="en-US" sz="1100" b="1" i="0" u="sng" strike="noStrike" dirty="0">
                        <a:solidFill>
                          <a:srgbClr val="000000"/>
                        </a:solidFill>
                        <a:effectLst/>
                        <a:latin typeface="Calibri"/>
                      </a:endParaRPr>
                    </a:p>
                  </a:txBody>
                  <a:tcPr marL="0" marR="0" marT="0" marB="0" anchor="ctr"/>
                </a:tc>
              </a:tr>
            </a:tbl>
          </a:graphicData>
        </a:graphic>
      </p:graphicFrame>
      <p:pic>
        <p:nvPicPr>
          <p:cNvPr id="25974" name="Picture 4"/>
          <p:cNvPicPr>
            <a:picLocks noChangeAspect="1" noChangeArrowheads="1"/>
          </p:cNvPicPr>
          <p:nvPr/>
        </p:nvPicPr>
        <p:blipFill>
          <a:blip r:embed="rId2"/>
          <a:srcRect/>
          <a:stretch>
            <a:fillRect/>
          </a:stretch>
        </p:blipFill>
        <p:spPr bwMode="auto">
          <a:xfrm>
            <a:off x="3521075" y="9336088"/>
            <a:ext cx="3654425" cy="581025"/>
          </a:xfrm>
          <a:prstGeom prst="rect">
            <a:avLst/>
          </a:prstGeom>
          <a:noFill/>
          <a:ln w="9525">
            <a:noFill/>
            <a:miter lim="800000"/>
            <a:headEnd/>
            <a:tailEnd/>
          </a:ln>
        </p:spPr>
      </p:pic>
      <p:sp>
        <p:nvSpPr>
          <p:cNvPr id="6" name="Right Arrow 5"/>
          <p:cNvSpPr/>
          <p:nvPr/>
        </p:nvSpPr>
        <p:spPr>
          <a:xfrm rot="8003383">
            <a:off x="7594600" y="2909888"/>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ight Arrow 6"/>
          <p:cNvSpPr/>
          <p:nvPr/>
        </p:nvSpPr>
        <p:spPr>
          <a:xfrm rot="8003383">
            <a:off x="7602538" y="5370513"/>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977" name="TextBox 7"/>
          <p:cNvSpPr txBox="1">
            <a:spLocks noChangeArrowheads="1"/>
          </p:cNvSpPr>
          <p:nvPr/>
        </p:nvSpPr>
        <p:spPr bwMode="auto">
          <a:xfrm>
            <a:off x="482600" y="1111250"/>
            <a:ext cx="8229600" cy="368300"/>
          </a:xfrm>
          <a:prstGeom prst="rect">
            <a:avLst/>
          </a:prstGeom>
          <a:noFill/>
          <a:ln w="9525">
            <a:noFill/>
            <a:miter lim="800000"/>
            <a:headEnd/>
            <a:tailEnd/>
          </a:ln>
        </p:spPr>
        <p:txBody>
          <a:bodyPr>
            <a:spAutoFit/>
          </a:bodyPr>
          <a:lstStyle/>
          <a:p>
            <a:r>
              <a:rPr lang="en-US" u="sng">
                <a:latin typeface="Palatino Linotype" pitchFamily="18" charset="0"/>
              </a:rPr>
              <a:t>Unique Patients </a:t>
            </a:r>
            <a:r>
              <a:rPr lang="en-US">
                <a:latin typeface="Palatino Linotype" pitchFamily="18" charset="0"/>
              </a:rPr>
              <a:t>who received a Well-Child Exam in the Acute Care Clinic</a:t>
            </a:r>
          </a:p>
        </p:txBody>
      </p:sp>
      <p:sp>
        <p:nvSpPr>
          <p:cNvPr id="25978" name="TextBox 8"/>
          <p:cNvSpPr txBox="1">
            <a:spLocks noChangeArrowheads="1"/>
          </p:cNvSpPr>
          <p:nvPr/>
        </p:nvSpPr>
        <p:spPr bwMode="auto">
          <a:xfrm>
            <a:off x="7848600" y="3657600"/>
            <a:ext cx="1143000" cy="923925"/>
          </a:xfrm>
          <a:prstGeom prst="rect">
            <a:avLst/>
          </a:prstGeom>
          <a:solidFill>
            <a:srgbClr val="FFFF00"/>
          </a:solidFill>
          <a:ln w="9525">
            <a:noFill/>
            <a:miter lim="800000"/>
            <a:headEnd/>
            <a:tailEnd/>
          </a:ln>
        </p:spPr>
        <p:txBody>
          <a:bodyPr>
            <a:spAutoFit/>
          </a:bodyPr>
          <a:lstStyle/>
          <a:p>
            <a:pPr algn="ctr"/>
            <a:r>
              <a:rPr lang="en-US">
                <a:latin typeface="Palatino Linotype" pitchFamily="18" charset="0"/>
              </a:rPr>
              <a:t>73% Increase</a:t>
            </a:r>
          </a:p>
          <a:p>
            <a:pPr algn="ctr"/>
            <a:r>
              <a:rPr lang="en-US">
                <a:latin typeface="Palatino Linotype" pitchFamily="18" charset="0"/>
              </a:rPr>
              <a:t>Thus Far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rgbClr val="000000"/>
                </a:solidFill>
              </a:rPr>
              <a:t>Innovations</a:t>
            </a:r>
          </a:p>
        </p:txBody>
      </p:sp>
      <p:sp>
        <p:nvSpPr>
          <p:cNvPr id="3" name="Content Placeholder 2"/>
          <p:cNvSpPr>
            <a:spLocks noGrp="1"/>
          </p:cNvSpPr>
          <p:nvPr>
            <p:ph idx="1"/>
          </p:nvPr>
        </p:nvSpPr>
        <p:spPr/>
        <p:txBody>
          <a:bodyPr rtlCol="0">
            <a:noAutofit/>
          </a:bodyPr>
          <a:lstStyle/>
          <a:p>
            <a:pPr fontAlgn="auto">
              <a:spcAft>
                <a:spcPts val="0"/>
              </a:spcAft>
              <a:buFont typeface="Wingdings" charset="2"/>
              <a:buChar char="²"/>
              <a:defRPr/>
            </a:pPr>
            <a:endParaRPr lang="en-US" sz="2800" dirty="0" smtClean="0">
              <a:solidFill>
                <a:srgbClr val="000000"/>
              </a:solidFill>
            </a:endParaRPr>
          </a:p>
          <a:p>
            <a:pPr fontAlgn="auto">
              <a:spcAft>
                <a:spcPts val="0"/>
              </a:spcAft>
              <a:buFont typeface="Wingdings" charset="2"/>
              <a:buChar char="²"/>
              <a:defRPr/>
            </a:pPr>
            <a:r>
              <a:rPr lang="en-US" sz="2800" dirty="0" smtClean="0">
                <a:solidFill>
                  <a:srgbClr val="000000"/>
                </a:solidFill>
              </a:rPr>
              <a:t>Offered more hours</a:t>
            </a:r>
          </a:p>
          <a:p>
            <a:pPr fontAlgn="auto">
              <a:spcAft>
                <a:spcPts val="0"/>
              </a:spcAft>
              <a:buFont typeface="Wingdings" charset="2"/>
              <a:buChar char="²"/>
              <a:defRPr/>
            </a:pPr>
            <a:r>
              <a:rPr lang="en-US" sz="2800" dirty="0" smtClean="0">
                <a:solidFill>
                  <a:srgbClr val="000000"/>
                </a:solidFill>
              </a:rPr>
              <a:t>Tablet Give-Away Incentives </a:t>
            </a:r>
          </a:p>
          <a:p>
            <a:pPr lvl="1" fontAlgn="auto">
              <a:spcAft>
                <a:spcPts val="0"/>
              </a:spcAft>
              <a:buFont typeface="Wingdings" charset="2"/>
              <a:buChar char="²"/>
              <a:defRPr/>
            </a:pPr>
            <a:r>
              <a:rPr lang="en-US" sz="2000" dirty="0" smtClean="0">
                <a:solidFill>
                  <a:srgbClr val="000000"/>
                </a:solidFill>
              </a:rPr>
              <a:t>Health Care Info loaded </a:t>
            </a:r>
          </a:p>
          <a:p>
            <a:pPr lvl="1" fontAlgn="auto">
              <a:spcAft>
                <a:spcPts val="0"/>
              </a:spcAft>
              <a:buFont typeface="Wingdings" charset="2"/>
              <a:buChar char="²"/>
              <a:defRPr/>
            </a:pPr>
            <a:r>
              <a:rPr lang="en-US" sz="2000" dirty="0" smtClean="0">
                <a:solidFill>
                  <a:srgbClr val="000000"/>
                </a:solidFill>
              </a:rPr>
              <a:t>Once a month</a:t>
            </a:r>
          </a:p>
          <a:p>
            <a:pPr fontAlgn="auto">
              <a:spcAft>
                <a:spcPts val="0"/>
              </a:spcAft>
              <a:buFont typeface="Wingdings" charset="2"/>
              <a:buChar char="²"/>
              <a:defRPr/>
            </a:pPr>
            <a:r>
              <a:rPr lang="en-US" sz="2800" dirty="0" smtClean="0">
                <a:solidFill>
                  <a:srgbClr val="000000"/>
                </a:solidFill>
              </a:rPr>
              <a:t>Extra staff assigned </a:t>
            </a:r>
          </a:p>
          <a:p>
            <a:pPr fontAlgn="auto">
              <a:spcAft>
                <a:spcPts val="0"/>
              </a:spcAft>
              <a:buFont typeface="Wingdings" charset="2"/>
              <a:buChar char="²"/>
              <a:defRPr/>
            </a:pPr>
            <a:endParaRPr lang="en-US" sz="2800" dirty="0" smtClean="0">
              <a:solidFill>
                <a:srgbClr val="000000"/>
              </a:solidFill>
            </a:endParaRPr>
          </a:p>
          <a:p>
            <a:pPr marL="457200" lvl="1" indent="0" fontAlgn="auto">
              <a:spcAft>
                <a:spcPts val="0"/>
              </a:spcAft>
              <a:buFont typeface="Courier New" pitchFamily="49" charset="0"/>
              <a:buNone/>
              <a:defRPr/>
            </a:pPr>
            <a:endParaRPr lang="en-US" sz="2000" dirty="0" smtClean="0">
              <a:solidFill>
                <a:srgbClr val="000000"/>
              </a:solidFill>
            </a:endParaRPr>
          </a:p>
        </p:txBody>
      </p:sp>
      <p:pic>
        <p:nvPicPr>
          <p:cNvPr id="26627" name="Picture 2"/>
          <p:cNvPicPr>
            <a:picLocks noChangeAspect="1" noChangeArrowheads="1"/>
          </p:cNvPicPr>
          <p:nvPr/>
        </p:nvPicPr>
        <p:blipFill>
          <a:blip r:embed="rId2"/>
          <a:srcRect/>
          <a:stretch>
            <a:fillRect/>
          </a:stretch>
        </p:blipFill>
        <p:spPr bwMode="auto">
          <a:xfrm>
            <a:off x="2438400" y="5029200"/>
            <a:ext cx="4402138"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rgbClr val="000000"/>
                </a:solidFill>
              </a:rPr>
              <a:t>Quality Improvements</a:t>
            </a:r>
          </a:p>
        </p:txBody>
      </p:sp>
      <p:sp>
        <p:nvSpPr>
          <p:cNvPr id="3" name="Content Placeholder 2"/>
          <p:cNvSpPr>
            <a:spLocks noGrp="1"/>
          </p:cNvSpPr>
          <p:nvPr>
            <p:ph idx="1"/>
          </p:nvPr>
        </p:nvSpPr>
        <p:spPr/>
        <p:txBody>
          <a:bodyPr rtlCol="0">
            <a:noAutofit/>
          </a:bodyPr>
          <a:lstStyle/>
          <a:p>
            <a:pPr fontAlgn="auto">
              <a:spcAft>
                <a:spcPts val="0"/>
              </a:spcAft>
              <a:buFont typeface="Wingdings" charset="2"/>
              <a:buChar char="²"/>
              <a:defRPr/>
            </a:pPr>
            <a:endParaRPr lang="en-US" sz="2800" dirty="0" smtClean="0">
              <a:solidFill>
                <a:srgbClr val="000000"/>
              </a:solidFill>
            </a:endParaRPr>
          </a:p>
          <a:p>
            <a:pPr fontAlgn="auto">
              <a:spcAft>
                <a:spcPts val="0"/>
              </a:spcAft>
              <a:buFont typeface="Wingdings" charset="2"/>
              <a:buChar char="²"/>
              <a:defRPr/>
            </a:pPr>
            <a:r>
              <a:rPr lang="en-US" sz="2800" dirty="0" smtClean="0">
                <a:solidFill>
                  <a:srgbClr val="000000"/>
                </a:solidFill>
              </a:rPr>
              <a:t>Improvements to processes through Value Stream Mapping (VSM) and Rapid Cycle Improvements, PDSA’s</a:t>
            </a:r>
            <a:endParaRPr lang="en-US" dirty="0" smtClean="0">
              <a:solidFill>
                <a:srgbClr val="000000"/>
              </a:solidFill>
            </a:endParaRPr>
          </a:p>
          <a:p>
            <a:pPr lvl="1" fontAlgn="auto">
              <a:spcAft>
                <a:spcPts val="0"/>
              </a:spcAft>
              <a:buFont typeface="Wingdings" charset="2"/>
              <a:buChar char="²"/>
              <a:defRPr/>
            </a:pPr>
            <a:endParaRPr lang="en-US" dirty="0" smtClean="0">
              <a:solidFill>
                <a:srgbClr val="000000"/>
              </a:solidFill>
            </a:endParaRPr>
          </a:p>
          <a:p>
            <a:pPr fontAlgn="auto">
              <a:spcAft>
                <a:spcPts val="0"/>
              </a:spcAft>
              <a:buFont typeface="Wingdings" charset="2"/>
              <a:buChar char="²"/>
              <a:defRPr/>
            </a:pPr>
            <a:endParaRPr lang="en-US" dirty="0" smtClean="0">
              <a:solidFill>
                <a:srgbClr val="000000"/>
              </a:solidFill>
            </a:endParaRPr>
          </a:p>
          <a:p>
            <a:pPr marL="457200" lvl="1" indent="0" fontAlgn="auto">
              <a:spcAft>
                <a:spcPts val="0"/>
              </a:spcAft>
              <a:buFont typeface="Courier New" pitchFamily="49" charset="0"/>
              <a:buNone/>
              <a:defRPr/>
            </a:pPr>
            <a:endParaRPr lang="en-US" dirty="0" smtClean="0">
              <a:solidFill>
                <a:srgbClr val="000000"/>
              </a:solidFill>
            </a:endParaRPr>
          </a:p>
          <a:p>
            <a:pPr lvl="1" fontAlgn="auto">
              <a:spcAft>
                <a:spcPts val="0"/>
              </a:spcAft>
              <a:buFont typeface="Wingdings" charset="2"/>
              <a:buChar char="²"/>
              <a:defRPr/>
            </a:pPr>
            <a:endParaRPr lang="en-US" dirty="0" smtClean="0">
              <a:solidFill>
                <a:srgbClr val="000000"/>
              </a:solidFill>
            </a:endParaRPr>
          </a:p>
          <a:p>
            <a:pPr lvl="1" fontAlgn="auto">
              <a:spcAft>
                <a:spcPts val="0"/>
              </a:spcAft>
              <a:buFont typeface="Wingdings" charset="2"/>
              <a:buChar char="²"/>
              <a:defRPr/>
            </a:pPr>
            <a:endParaRPr lang="en-US" dirty="0" smtClean="0">
              <a:solidFill>
                <a:srgbClr val="000000"/>
              </a:solidFill>
            </a:endParaRPr>
          </a:p>
          <a:p>
            <a:pPr fontAlgn="auto">
              <a:spcAft>
                <a:spcPts val="0"/>
              </a:spcAft>
              <a:buFont typeface="Wingdings" charset="2"/>
              <a:buChar char="²"/>
              <a:defRPr/>
            </a:pPr>
            <a:endParaRPr lang="en-US" dirty="0" smtClean="0">
              <a:solidFill>
                <a:srgbClr val="000000"/>
              </a:solidFill>
            </a:endParaRPr>
          </a:p>
        </p:txBody>
      </p:sp>
      <p:pic>
        <p:nvPicPr>
          <p:cNvPr id="27651" name="Picture 2"/>
          <p:cNvPicPr>
            <a:picLocks noChangeAspect="1" noChangeArrowheads="1"/>
          </p:cNvPicPr>
          <p:nvPr/>
        </p:nvPicPr>
        <p:blipFill>
          <a:blip r:embed="rId2"/>
          <a:srcRect/>
          <a:stretch>
            <a:fillRect/>
          </a:stretch>
        </p:blipFill>
        <p:spPr bwMode="auto">
          <a:xfrm>
            <a:off x="2438400" y="5214938"/>
            <a:ext cx="4402138"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1"/>
                </a:solidFill>
              </a:rPr>
              <a:t>Next Presentation</a:t>
            </a:r>
            <a:endParaRPr lang="en-US" dirty="0">
              <a:solidFill>
                <a:schemeClr val="tx1"/>
              </a:solidFill>
            </a:endParaRPr>
          </a:p>
        </p:txBody>
      </p:sp>
      <p:sp>
        <p:nvSpPr>
          <p:cNvPr id="28674" name="Content Placeholder 2"/>
          <p:cNvSpPr>
            <a:spLocks noGrp="1"/>
          </p:cNvSpPr>
          <p:nvPr>
            <p:ph idx="1"/>
          </p:nvPr>
        </p:nvSpPr>
        <p:spPr/>
        <p:txBody>
          <a:bodyPr/>
          <a:lstStyle/>
          <a:p>
            <a:pPr>
              <a:buFont typeface="Wingdings" pitchFamily="2" charset="2"/>
              <a:buChar char="²"/>
            </a:pPr>
            <a:endParaRPr lang="en-US" smtClean="0">
              <a:solidFill>
                <a:srgbClr val="000000"/>
              </a:solidFill>
            </a:endParaRPr>
          </a:p>
          <a:p>
            <a:pPr>
              <a:buFont typeface="Wingdings" pitchFamily="2" charset="2"/>
              <a:buChar char="²"/>
            </a:pPr>
            <a:r>
              <a:rPr lang="en-US" smtClean="0">
                <a:solidFill>
                  <a:srgbClr val="000000"/>
                </a:solidFill>
              </a:rPr>
              <a:t>Discuss Category-3 outcomes (data)</a:t>
            </a:r>
          </a:p>
          <a:p>
            <a:pPr>
              <a:buFont typeface="Wingdings" pitchFamily="2" charset="2"/>
              <a:buChar char="²"/>
            </a:pPr>
            <a:r>
              <a:rPr lang="en-US" smtClean="0">
                <a:solidFill>
                  <a:srgbClr val="000000"/>
                </a:solidFill>
              </a:rPr>
              <a:t>Description of the process</a:t>
            </a:r>
          </a:p>
          <a:p>
            <a:pPr>
              <a:buFont typeface="Wingdings" pitchFamily="2" charset="2"/>
              <a:buChar char="²"/>
            </a:pPr>
            <a:r>
              <a:rPr lang="en-US" smtClean="0">
                <a:solidFill>
                  <a:srgbClr val="000000"/>
                </a:solidFill>
              </a:rPr>
              <a:t>Milestone Continued Progress</a:t>
            </a:r>
          </a:p>
          <a:p>
            <a:pPr>
              <a:buFont typeface="Wingdings" pitchFamily="2" charset="2"/>
              <a:buChar char="²"/>
            </a:pPr>
            <a:r>
              <a:rPr lang="en-US" smtClean="0">
                <a:solidFill>
                  <a:srgbClr val="000000"/>
                </a:solidFill>
              </a:rPr>
              <a:t>Risk Areas Mitigated</a:t>
            </a:r>
          </a:p>
          <a:p>
            <a:pPr>
              <a:buFont typeface="Wingdings" pitchFamily="2" charset="2"/>
              <a:buChar char="²"/>
            </a:pPr>
            <a:r>
              <a:rPr lang="en-US" smtClean="0">
                <a:solidFill>
                  <a:srgbClr val="000000"/>
                </a:solidFill>
              </a:rPr>
              <a:t>Continuous Quality improvements</a:t>
            </a:r>
          </a:p>
        </p:txBody>
      </p:sp>
      <p:pic>
        <p:nvPicPr>
          <p:cNvPr id="28675" name="Picture 2"/>
          <p:cNvPicPr>
            <a:picLocks noChangeAspect="1" noChangeArrowheads="1"/>
          </p:cNvPicPr>
          <p:nvPr/>
        </p:nvPicPr>
        <p:blipFill>
          <a:blip r:embed="rId2"/>
          <a:srcRect/>
          <a:stretch>
            <a:fillRect/>
          </a:stretch>
        </p:blipFill>
        <p:spPr bwMode="auto">
          <a:xfrm>
            <a:off x="2514600" y="5237163"/>
            <a:ext cx="4402138"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2"/>
          <p:cNvPicPr>
            <a:picLocks noChangeAspect="1"/>
          </p:cNvPicPr>
          <p:nvPr/>
        </p:nvPicPr>
        <p:blipFill>
          <a:blip r:embed="rId2"/>
          <a:srcRect/>
          <a:stretch>
            <a:fillRect/>
          </a:stretch>
        </p:blipFill>
        <p:spPr bwMode="auto">
          <a:xfrm>
            <a:off x="2295525" y="2590800"/>
            <a:ext cx="4745038" cy="1123950"/>
          </a:xfrm>
          <a:prstGeom prst="rect">
            <a:avLst/>
          </a:prstGeom>
          <a:noFill/>
          <a:ln w="9525">
            <a:noFill/>
            <a:miter lim="800000"/>
            <a:headEnd/>
            <a:tailEnd/>
          </a:ln>
        </p:spPr>
      </p:pic>
      <p:sp>
        <p:nvSpPr>
          <p:cNvPr id="4" name="Rectangle 3"/>
          <p:cNvSpPr/>
          <p:nvPr/>
        </p:nvSpPr>
        <p:spPr>
          <a:xfrm>
            <a:off x="2168121" y="1143000"/>
            <a:ext cx="4759636" cy="923330"/>
          </a:xfrm>
          <a:prstGeom prst="rect">
            <a:avLst/>
          </a:prstGeom>
          <a:noFill/>
        </p:spPr>
        <p:txBody>
          <a:bodyPr wrap="none">
            <a:spAutoFit/>
          </a:bodyPr>
          <a:lstStyle/>
          <a:p>
            <a:pPr algn="ctr" fontAlgn="auto">
              <a:spcBef>
                <a:spcPts val="0"/>
              </a:spcBef>
              <a:spcAft>
                <a:spcPts val="0"/>
              </a:spcAft>
              <a:defRPr/>
            </a:pP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Questions?</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
        <p:nvSpPr>
          <p:cNvPr id="6" name="Rectangle 5"/>
          <p:cNvSpPr/>
          <p:nvPr/>
        </p:nvSpPr>
        <p:spPr>
          <a:xfrm>
            <a:off x="2165744" y="4038600"/>
            <a:ext cx="4836581" cy="923330"/>
          </a:xfrm>
          <a:prstGeom prst="rect">
            <a:avLst/>
          </a:prstGeom>
          <a:noFill/>
        </p:spPr>
        <p:txBody>
          <a:bodyPr wrap="none">
            <a:spAutoFit/>
          </a:bodyPr>
          <a:lstStyle/>
          <a:p>
            <a:pPr algn="ctr" fontAlgn="auto">
              <a:spcBef>
                <a:spcPts val="0"/>
              </a:spcBef>
              <a:spcAft>
                <a:spcPts val="0"/>
              </a:spcAft>
              <a:defRPr/>
            </a:pP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Comments?</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rgbClr val="000000"/>
                </a:solidFill>
              </a:rPr>
              <a:t>Introduction</a:t>
            </a:r>
            <a:endParaRPr lang="en-US" dirty="0">
              <a:solidFill>
                <a:srgbClr val="000000"/>
              </a:solidFill>
            </a:endParaRPr>
          </a:p>
        </p:txBody>
      </p:sp>
      <p:sp>
        <p:nvSpPr>
          <p:cNvPr id="14338" name="Content Placeholder 2"/>
          <p:cNvSpPr>
            <a:spLocks noGrp="1"/>
          </p:cNvSpPr>
          <p:nvPr>
            <p:ph idx="1"/>
          </p:nvPr>
        </p:nvSpPr>
        <p:spPr/>
        <p:txBody>
          <a:bodyPr/>
          <a:lstStyle/>
          <a:p>
            <a:pPr>
              <a:buFont typeface="Wingdings" pitchFamily="2" charset="2"/>
              <a:buChar char="²"/>
            </a:pPr>
            <a:r>
              <a:rPr lang="en-US" smtClean="0">
                <a:solidFill>
                  <a:srgbClr val="000000"/>
                </a:solidFill>
              </a:rPr>
              <a:t>Completion of nationally recommended preventive pediatric health care (Periodicity) examinations in our population is challenging at all age ranges, and particularly after the 12 month visit. </a:t>
            </a:r>
          </a:p>
          <a:p>
            <a:pPr>
              <a:buFont typeface="Wingdings" pitchFamily="2" charset="2"/>
              <a:buChar char="²"/>
            </a:pPr>
            <a:endParaRPr lang="en-US" smtClean="0">
              <a:solidFill>
                <a:srgbClr val="000000"/>
              </a:solidFill>
            </a:endParaRPr>
          </a:p>
          <a:p>
            <a:pPr>
              <a:buFont typeface="Wingdings" pitchFamily="2" charset="2"/>
              <a:buChar char="²"/>
            </a:pPr>
            <a:r>
              <a:rPr lang="en-US" smtClean="0">
                <a:solidFill>
                  <a:srgbClr val="000000"/>
                </a:solidFill>
              </a:rPr>
              <a:t>A number of reasons may contribute to this</a:t>
            </a:r>
          </a:p>
          <a:p>
            <a:pPr lvl="1">
              <a:buFont typeface="Wingdings" pitchFamily="2" charset="2"/>
              <a:buChar char="²"/>
            </a:pPr>
            <a:r>
              <a:rPr lang="en-US" smtClean="0">
                <a:solidFill>
                  <a:srgbClr val="000000"/>
                </a:solidFill>
              </a:rPr>
              <a:t>Parental perceptions that “everything is all right”</a:t>
            </a:r>
          </a:p>
          <a:p>
            <a:pPr lvl="1">
              <a:buFont typeface="Wingdings" pitchFamily="2" charset="2"/>
              <a:buChar char="²"/>
            </a:pPr>
            <a:r>
              <a:rPr lang="en-US" smtClean="0">
                <a:solidFill>
                  <a:srgbClr val="000000"/>
                </a:solidFill>
              </a:rPr>
              <a:t>Transportation challenges</a:t>
            </a:r>
          </a:p>
          <a:p>
            <a:pPr lvl="1">
              <a:buFont typeface="Wingdings" pitchFamily="2" charset="2"/>
              <a:buChar char="²"/>
            </a:pPr>
            <a:r>
              <a:rPr lang="en-US" smtClean="0">
                <a:solidFill>
                  <a:srgbClr val="000000"/>
                </a:solidFill>
              </a:rPr>
              <a:t>The need to take off work and remove the child from school or day care</a:t>
            </a:r>
          </a:p>
          <a:p>
            <a:pPr lvl="1">
              <a:buFont typeface="Wingdings" pitchFamily="2" charset="2"/>
              <a:buChar char="²"/>
            </a:pPr>
            <a:r>
              <a:rPr lang="en-US" smtClean="0">
                <a:solidFill>
                  <a:srgbClr val="000000"/>
                </a:solidFill>
              </a:rPr>
              <a:t>Parental perceptions that the health maintenance examinations of older children are not important and not worth the time </a:t>
            </a:r>
          </a:p>
        </p:txBody>
      </p:sp>
      <p:pic>
        <p:nvPicPr>
          <p:cNvPr id="4" name="Picture 3"/>
          <p:cNvPicPr>
            <a:picLocks noChangeAspect="1"/>
          </p:cNvPicPr>
          <p:nvPr/>
        </p:nvPicPr>
        <p:blipFill>
          <a:blip r:embed="rId2"/>
          <a:stretch>
            <a:fillRect/>
          </a:stretch>
        </p:blipFill>
        <p:spPr>
          <a:xfrm>
            <a:off x="2819400" y="56388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rgbClr val="000000"/>
                </a:solidFill>
              </a:rPr>
              <a:t>Introduction</a:t>
            </a:r>
            <a:endParaRPr lang="en-US" dirty="0">
              <a:solidFill>
                <a:srgbClr val="000000"/>
              </a:solidFill>
            </a:endParaRPr>
          </a:p>
        </p:txBody>
      </p:sp>
      <p:sp>
        <p:nvSpPr>
          <p:cNvPr id="15362" name="Content Placeholder 2"/>
          <p:cNvSpPr>
            <a:spLocks noGrp="1"/>
          </p:cNvSpPr>
          <p:nvPr>
            <p:ph idx="1"/>
          </p:nvPr>
        </p:nvSpPr>
        <p:spPr/>
        <p:txBody>
          <a:bodyPr/>
          <a:lstStyle/>
          <a:p>
            <a:pPr>
              <a:buFont typeface="Wingdings" pitchFamily="2" charset="2"/>
              <a:buChar char="²"/>
            </a:pPr>
            <a:r>
              <a:rPr lang="en-US" smtClean="0">
                <a:solidFill>
                  <a:srgbClr val="000000"/>
                </a:solidFill>
              </a:rPr>
              <a:t>The populations we most commonly serve, Hispanics with low household educational and higher levels of poverty, at are particular risk of not receiving health maintenance exams</a:t>
            </a:r>
          </a:p>
          <a:p>
            <a:pPr>
              <a:buFont typeface="Wingdings" pitchFamily="2" charset="2"/>
              <a:buChar char="²"/>
            </a:pPr>
            <a:endParaRPr lang="en-US" smtClean="0">
              <a:solidFill>
                <a:srgbClr val="000000"/>
              </a:solidFill>
            </a:endParaRPr>
          </a:p>
          <a:p>
            <a:pPr>
              <a:buFont typeface="Wingdings" pitchFamily="2" charset="2"/>
              <a:buChar char="²"/>
            </a:pPr>
            <a:r>
              <a:rPr lang="en-US" smtClean="0">
                <a:solidFill>
                  <a:srgbClr val="000000"/>
                </a:solidFill>
              </a:rPr>
              <a:t>Eighty-nine percent of the patients we treat in our after-hours acute care walk in clinic are uninsured, or have Medicaid or CHIP</a:t>
            </a:r>
          </a:p>
          <a:p>
            <a:pPr>
              <a:buFont typeface="Wingdings" pitchFamily="2" charset="2"/>
              <a:buChar char="²"/>
            </a:pPr>
            <a:endParaRPr lang="en-US" smtClean="0">
              <a:solidFill>
                <a:srgbClr val="000000"/>
              </a:solidFill>
            </a:endParaRPr>
          </a:p>
        </p:txBody>
      </p:sp>
      <p:pic>
        <p:nvPicPr>
          <p:cNvPr id="4" name="Picture 3"/>
          <p:cNvPicPr>
            <a:picLocks noChangeAspect="1"/>
          </p:cNvPicPr>
          <p:nvPr/>
        </p:nvPicPr>
        <p:blipFill>
          <a:blip r:embed="rId2"/>
          <a:stretch>
            <a:fillRect/>
          </a:stretch>
        </p:blipFill>
        <p:spPr>
          <a:xfrm>
            <a:off x="2743200" y="55626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a:solidFill>
                  <a:srgbClr val="000000"/>
                </a:solidFill>
              </a:rPr>
              <a:t>Description of the </a:t>
            </a:r>
            <a:r>
              <a:rPr lang="en-US" dirty="0" smtClean="0">
                <a:solidFill>
                  <a:srgbClr val="000000"/>
                </a:solidFill>
              </a:rPr>
              <a:t>Project</a:t>
            </a:r>
            <a:endParaRPr lang="en-US" dirty="0"/>
          </a:p>
        </p:txBody>
      </p:sp>
      <p:sp>
        <p:nvSpPr>
          <p:cNvPr id="16386" name="Content Placeholder 2"/>
          <p:cNvSpPr>
            <a:spLocks noGrp="1"/>
          </p:cNvSpPr>
          <p:nvPr>
            <p:ph idx="1"/>
          </p:nvPr>
        </p:nvSpPr>
        <p:spPr>
          <a:xfrm>
            <a:off x="457200" y="1828800"/>
            <a:ext cx="8229600" cy="4525963"/>
          </a:xfrm>
        </p:spPr>
        <p:txBody>
          <a:bodyPr/>
          <a:lstStyle/>
          <a:p>
            <a:pPr>
              <a:buFont typeface="Wingdings" pitchFamily="2" charset="2"/>
              <a:buChar char="²"/>
            </a:pPr>
            <a:r>
              <a:rPr lang="en-US" smtClean="0">
                <a:solidFill>
                  <a:srgbClr val="000000"/>
                </a:solidFill>
              </a:rPr>
              <a:t>Utilize a “just in time” delivery model to offer periodic health exams visit to all eligible children in the family of an index patient who presents to the walk-in clinic.</a:t>
            </a:r>
          </a:p>
          <a:p>
            <a:pPr>
              <a:buFont typeface="Wingdings" pitchFamily="2" charset="2"/>
              <a:buChar char="²"/>
            </a:pPr>
            <a:endParaRPr lang="en-US" smtClean="0">
              <a:solidFill>
                <a:srgbClr val="000000"/>
              </a:solidFill>
            </a:endParaRPr>
          </a:p>
          <a:p>
            <a:pPr>
              <a:buFont typeface="Wingdings" pitchFamily="2" charset="2"/>
              <a:buChar char="²"/>
            </a:pPr>
            <a:r>
              <a:rPr lang="en-US" smtClean="0">
                <a:solidFill>
                  <a:srgbClr val="000000"/>
                </a:solidFill>
              </a:rPr>
              <a:t>We do not intend to disrupt the traditional provider – patient relationship </a:t>
            </a:r>
            <a:r>
              <a:rPr lang="en-US" u="sng" smtClean="0">
                <a:solidFill>
                  <a:srgbClr val="000000"/>
                </a:solidFill>
              </a:rPr>
              <a:t>where one exists</a:t>
            </a:r>
            <a:r>
              <a:rPr lang="en-US" smtClean="0">
                <a:solidFill>
                  <a:srgbClr val="000000"/>
                </a:solidFill>
              </a:rPr>
              <a:t> (and the parent is regularly accessing preventative care.)</a:t>
            </a:r>
          </a:p>
          <a:p>
            <a:endParaRPr lang="en-US" smtClean="0">
              <a:solidFill>
                <a:srgbClr val="000000"/>
              </a:solidFill>
            </a:endParaRPr>
          </a:p>
        </p:txBody>
      </p:sp>
      <p:pic>
        <p:nvPicPr>
          <p:cNvPr id="4" name="Picture 3"/>
          <p:cNvPicPr>
            <a:picLocks noChangeAspect="1"/>
          </p:cNvPicPr>
          <p:nvPr/>
        </p:nvPicPr>
        <p:blipFill>
          <a:blip r:embed="rId2"/>
          <a:stretch>
            <a:fillRect/>
          </a:stretch>
        </p:blipFill>
        <p:spPr>
          <a:xfrm>
            <a:off x="2819400" y="55626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a:solidFill>
                  <a:srgbClr val="000000"/>
                </a:solidFill>
              </a:rPr>
              <a:t>Description of the Project</a:t>
            </a:r>
            <a:endParaRPr lang="en-US" dirty="0"/>
          </a:p>
        </p:txBody>
      </p:sp>
      <p:sp>
        <p:nvSpPr>
          <p:cNvPr id="17410" name="Content Placeholder 2"/>
          <p:cNvSpPr>
            <a:spLocks noGrp="1"/>
          </p:cNvSpPr>
          <p:nvPr>
            <p:ph idx="1"/>
          </p:nvPr>
        </p:nvSpPr>
        <p:spPr>
          <a:xfrm>
            <a:off x="457200" y="1752600"/>
            <a:ext cx="8229600" cy="4525963"/>
          </a:xfrm>
        </p:spPr>
        <p:txBody>
          <a:bodyPr/>
          <a:lstStyle/>
          <a:p>
            <a:pPr>
              <a:buFont typeface="Wingdings" pitchFamily="2" charset="2"/>
              <a:buChar char="²"/>
            </a:pPr>
            <a:r>
              <a:rPr lang="en-US" smtClean="0">
                <a:solidFill>
                  <a:schemeClr val="tx1"/>
                </a:solidFill>
              </a:rPr>
              <a:t>Rather we are identifying children who have fallen off the recommended pathway, are not receiving services they are eligible for, and use the acute care visit as opportunity to both provide the screening examination and try to reestablish the patient with a Primary Care Provider for subsequent exams.</a:t>
            </a:r>
          </a:p>
          <a:p>
            <a:pPr>
              <a:buFont typeface="Wingdings" pitchFamily="2" charset="2"/>
              <a:buChar char="²"/>
            </a:pPr>
            <a:r>
              <a:rPr lang="en-US" smtClean="0">
                <a:solidFill>
                  <a:schemeClr val="tx1"/>
                </a:solidFill>
              </a:rPr>
              <a:t>Re-establishing such a relationship may result in the child receiving future recommended periodicity exams and also reduced use of acute care services in the future. </a:t>
            </a:r>
          </a:p>
          <a:p>
            <a:pPr>
              <a:buFont typeface="Wingdings" pitchFamily="2" charset="2"/>
              <a:buChar char="²"/>
            </a:pPr>
            <a:endParaRPr lang="en-US" smtClean="0">
              <a:solidFill>
                <a:schemeClr val="tx1"/>
              </a:solidFill>
            </a:endParaRPr>
          </a:p>
        </p:txBody>
      </p:sp>
      <p:pic>
        <p:nvPicPr>
          <p:cNvPr id="4" name="Picture 3"/>
          <p:cNvPicPr>
            <a:picLocks noChangeAspect="1"/>
          </p:cNvPicPr>
          <p:nvPr/>
        </p:nvPicPr>
        <p:blipFill>
          <a:blip r:embed="rId2"/>
          <a:stretch>
            <a:fillRect/>
          </a:stretch>
        </p:blipFill>
        <p:spPr>
          <a:xfrm>
            <a:off x="2819400" y="56388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solidFill>
                  <a:srgbClr val="000000"/>
                </a:solidFill>
              </a:rPr>
              <a:t>Description of the Project</a:t>
            </a:r>
            <a:endParaRPr lang="en-US" dirty="0">
              <a:solidFill>
                <a:srgbClr val="000000"/>
              </a:solidFill>
            </a:endParaRPr>
          </a:p>
        </p:txBody>
      </p:sp>
      <p:sp>
        <p:nvSpPr>
          <p:cNvPr id="18434" name="Content Placeholder 2"/>
          <p:cNvSpPr>
            <a:spLocks noGrp="1"/>
          </p:cNvSpPr>
          <p:nvPr>
            <p:ph idx="1"/>
          </p:nvPr>
        </p:nvSpPr>
        <p:spPr/>
        <p:txBody>
          <a:bodyPr/>
          <a:lstStyle/>
          <a:p>
            <a:pPr>
              <a:buFont typeface="Wingdings" pitchFamily="2" charset="2"/>
              <a:buChar char="²"/>
            </a:pPr>
            <a:r>
              <a:rPr lang="en-US" smtClean="0">
                <a:solidFill>
                  <a:srgbClr val="000000"/>
                </a:solidFill>
              </a:rPr>
              <a:t>Goal: To increase the number of children who receive appropriate health periodicity exams as defined by the American Academy of Pediatrics Bright Futures Recommendations and are current in their immunization status. </a:t>
            </a:r>
          </a:p>
          <a:p>
            <a:pPr>
              <a:buFont typeface="Wingdings" pitchFamily="2" charset="2"/>
              <a:buChar char="²"/>
            </a:pPr>
            <a:r>
              <a:rPr lang="en-US" smtClean="0">
                <a:solidFill>
                  <a:srgbClr val="000000"/>
                </a:solidFill>
              </a:rPr>
              <a:t>Expansion of pediatric primary care by providing health periodicity exams in conjunction with a visit to an acute care walk in clinic to eligible patients and their siblings</a:t>
            </a:r>
          </a:p>
          <a:p>
            <a:pPr>
              <a:buFont typeface="Wingdings" pitchFamily="2" charset="2"/>
              <a:buChar char="²"/>
            </a:pPr>
            <a:endParaRPr lang="en-US" smtClean="0">
              <a:solidFill>
                <a:srgbClr val="000000"/>
              </a:solidFill>
            </a:endParaRPr>
          </a:p>
        </p:txBody>
      </p:sp>
      <p:pic>
        <p:nvPicPr>
          <p:cNvPr id="4" name="Picture 3"/>
          <p:cNvPicPr>
            <a:picLocks noChangeAspect="1"/>
          </p:cNvPicPr>
          <p:nvPr/>
        </p:nvPicPr>
        <p:blipFill>
          <a:blip r:embed="rId2"/>
          <a:stretch>
            <a:fillRect/>
          </a:stretch>
        </p:blipFill>
        <p:spPr>
          <a:xfrm>
            <a:off x="2895600" y="55626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solidFill>
                  <a:srgbClr val="000000"/>
                </a:solidFill>
              </a:rPr>
              <a:t>Description of the Project</a:t>
            </a:r>
            <a:endParaRPr lang="en-US" dirty="0">
              <a:solidFill>
                <a:srgbClr val="000000"/>
              </a:solidFill>
            </a:endParaRPr>
          </a:p>
        </p:txBody>
      </p:sp>
      <p:sp>
        <p:nvSpPr>
          <p:cNvPr id="19458" name="Content Placeholder 2"/>
          <p:cNvSpPr>
            <a:spLocks noGrp="1"/>
          </p:cNvSpPr>
          <p:nvPr>
            <p:ph idx="1"/>
          </p:nvPr>
        </p:nvSpPr>
        <p:spPr/>
        <p:txBody>
          <a:bodyPr/>
          <a:lstStyle/>
          <a:p>
            <a:pPr>
              <a:buFont typeface="Wingdings" pitchFamily="2" charset="2"/>
              <a:buChar char="²"/>
            </a:pPr>
            <a:r>
              <a:rPr lang="en-US" b="1" i="1" smtClean="0">
                <a:solidFill>
                  <a:srgbClr val="000000"/>
                </a:solidFill>
              </a:rPr>
              <a:t>Departments Involved</a:t>
            </a:r>
            <a:r>
              <a:rPr lang="en-US" i="1" smtClean="0">
                <a:solidFill>
                  <a:srgbClr val="000000"/>
                </a:solidFill>
              </a:rPr>
              <a:t>: PLFSOM Department of Pediatrics, Ambulatory Division</a:t>
            </a:r>
          </a:p>
          <a:p>
            <a:pPr>
              <a:buFont typeface="Wingdings" pitchFamily="2" charset="2"/>
              <a:buChar char="ü"/>
            </a:pPr>
            <a:endParaRPr lang="en-US" i="1" smtClean="0">
              <a:solidFill>
                <a:srgbClr val="000000"/>
              </a:solidFill>
            </a:endParaRPr>
          </a:p>
        </p:txBody>
      </p:sp>
      <p:pic>
        <p:nvPicPr>
          <p:cNvPr id="4" name="Picture 3"/>
          <p:cNvPicPr>
            <a:picLocks noChangeAspect="1"/>
          </p:cNvPicPr>
          <p:nvPr/>
        </p:nvPicPr>
        <p:blipFill>
          <a:blip r:embed="rId2"/>
          <a:stretch>
            <a:fillRect/>
          </a:stretch>
        </p:blipFill>
        <p:spPr>
          <a:xfrm>
            <a:off x="2819400" y="56388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solidFill>
                  <a:srgbClr val="000000"/>
                </a:solidFill>
              </a:rPr>
              <a:t>Description of the Project</a:t>
            </a:r>
            <a:endParaRPr lang="en-US" dirty="0">
              <a:solidFill>
                <a:srgbClr val="000000"/>
              </a:solidFill>
            </a:endParaRPr>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sz="2800" b="1" i="1" dirty="0" smtClean="0">
                <a:solidFill>
                  <a:srgbClr val="000000"/>
                </a:solidFill>
              </a:rPr>
              <a:t>DY3 Milestones</a:t>
            </a:r>
          </a:p>
          <a:p>
            <a:pPr fontAlgn="auto">
              <a:spcAft>
                <a:spcPts val="0"/>
              </a:spcAft>
              <a:buFont typeface="Wingdings" charset="2"/>
              <a:buChar char="²"/>
              <a:defRPr/>
            </a:pPr>
            <a:r>
              <a:rPr lang="en-US" dirty="0" smtClean="0">
                <a:solidFill>
                  <a:srgbClr val="000000"/>
                </a:solidFill>
              </a:rPr>
              <a:t>Milestone: Increase </a:t>
            </a:r>
            <a:r>
              <a:rPr lang="en-US" dirty="0">
                <a:solidFill>
                  <a:srgbClr val="000000"/>
                </a:solidFill>
              </a:rPr>
              <a:t>access to primary care capacity. </a:t>
            </a:r>
          </a:p>
          <a:p>
            <a:pPr lvl="1" fontAlgn="auto">
              <a:spcAft>
                <a:spcPts val="0"/>
              </a:spcAft>
              <a:buFont typeface="Wingdings" charset="2"/>
              <a:buChar char="²"/>
              <a:defRPr/>
            </a:pPr>
            <a:r>
              <a:rPr lang="en-US" dirty="0" smtClean="0">
                <a:solidFill>
                  <a:srgbClr val="000000"/>
                </a:solidFill>
              </a:rPr>
              <a:t>Metric: Documentation </a:t>
            </a:r>
            <a:r>
              <a:rPr lang="en-US" dirty="0">
                <a:solidFill>
                  <a:srgbClr val="000000"/>
                </a:solidFill>
              </a:rPr>
              <a:t>of increased number of unique patients. </a:t>
            </a:r>
          </a:p>
          <a:p>
            <a:pPr lvl="1" fontAlgn="auto">
              <a:spcAft>
                <a:spcPts val="0"/>
              </a:spcAft>
              <a:buFont typeface="Wingdings" charset="2"/>
              <a:buChar char="²"/>
              <a:defRPr/>
            </a:pPr>
            <a:r>
              <a:rPr lang="en-US" dirty="0">
                <a:solidFill>
                  <a:srgbClr val="000000"/>
                </a:solidFill>
              </a:rPr>
              <a:t>Goal: We will increase the number of unique patients who receive a Health Maintenance Exam in the walk in-clinic to 400 </a:t>
            </a:r>
          </a:p>
          <a:p>
            <a:pPr lvl="1" fontAlgn="auto">
              <a:spcAft>
                <a:spcPts val="0"/>
              </a:spcAft>
              <a:buFont typeface="Wingdings" charset="2"/>
              <a:buChar char="²"/>
              <a:defRPr/>
            </a:pPr>
            <a:r>
              <a:rPr lang="en-US" dirty="0">
                <a:solidFill>
                  <a:srgbClr val="000000"/>
                </a:solidFill>
              </a:rPr>
              <a:t>Data Source: EMR, Electronic Scheduling 	</a:t>
            </a:r>
            <a:endParaRPr lang="en-US" b="1" i="1" dirty="0" smtClean="0">
              <a:solidFill>
                <a:srgbClr val="000000"/>
              </a:solidFill>
            </a:endParaRPr>
          </a:p>
          <a:p>
            <a:pPr fontAlgn="auto">
              <a:spcAft>
                <a:spcPts val="0"/>
              </a:spcAft>
              <a:buFont typeface="Wingdings" charset="2"/>
              <a:buChar char="²"/>
              <a:defRPr/>
            </a:pPr>
            <a:r>
              <a:rPr lang="en-US" dirty="0" smtClean="0">
                <a:solidFill>
                  <a:srgbClr val="000000"/>
                </a:solidFill>
              </a:rPr>
              <a:t>Quality improvement milestones</a:t>
            </a:r>
          </a:p>
          <a:p>
            <a:pPr lvl="1" fontAlgn="auto">
              <a:spcAft>
                <a:spcPts val="0"/>
              </a:spcAft>
              <a:buFont typeface="Wingdings" charset="2"/>
              <a:buChar char="²"/>
              <a:defRPr/>
            </a:pPr>
            <a:r>
              <a:rPr lang="en-US" dirty="0" smtClean="0">
                <a:solidFill>
                  <a:srgbClr val="000000"/>
                </a:solidFill>
              </a:rPr>
              <a:t>Metric: </a:t>
            </a:r>
            <a:r>
              <a:rPr lang="en-US" dirty="0">
                <a:solidFill>
                  <a:srgbClr val="000000"/>
                </a:solidFill>
              </a:rPr>
              <a:t>Participate in semiannual </a:t>
            </a:r>
            <a:r>
              <a:rPr lang="en-US" dirty="0" smtClean="0">
                <a:solidFill>
                  <a:srgbClr val="000000"/>
                </a:solidFill>
              </a:rPr>
              <a:t>face-to-face </a:t>
            </a:r>
            <a:r>
              <a:rPr lang="en-US" dirty="0">
                <a:solidFill>
                  <a:srgbClr val="000000"/>
                </a:solidFill>
              </a:rPr>
              <a:t>meetings or seminars organized </a:t>
            </a:r>
            <a:r>
              <a:rPr lang="en-US" dirty="0" smtClean="0">
                <a:solidFill>
                  <a:srgbClr val="000000"/>
                </a:solidFill>
              </a:rPr>
              <a:t>by </a:t>
            </a:r>
            <a:r>
              <a:rPr lang="en-US" dirty="0">
                <a:solidFill>
                  <a:srgbClr val="000000"/>
                </a:solidFill>
              </a:rPr>
              <a:t>the RHP </a:t>
            </a:r>
          </a:p>
          <a:p>
            <a:pPr lvl="1" fontAlgn="auto">
              <a:spcAft>
                <a:spcPts val="0"/>
              </a:spcAft>
              <a:buFont typeface="Wingdings" charset="2"/>
              <a:buChar char="²"/>
              <a:defRPr/>
            </a:pPr>
            <a:r>
              <a:rPr lang="en-US" dirty="0">
                <a:solidFill>
                  <a:srgbClr val="000000"/>
                </a:solidFill>
              </a:rPr>
              <a:t>Data Source: attendance records, copies of presentations made. 	</a:t>
            </a:r>
          </a:p>
        </p:txBody>
      </p:sp>
      <p:pic>
        <p:nvPicPr>
          <p:cNvPr id="4" name="Picture 3"/>
          <p:cNvPicPr>
            <a:picLocks noChangeAspect="1"/>
          </p:cNvPicPr>
          <p:nvPr/>
        </p:nvPicPr>
        <p:blipFill>
          <a:blip r:embed="rId2"/>
          <a:stretch>
            <a:fillRect/>
          </a:stretch>
        </p:blipFill>
        <p:spPr>
          <a:xfrm>
            <a:off x="2819400" y="56388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solidFill>
                  <a:srgbClr val="000000"/>
                </a:solidFill>
              </a:rPr>
              <a:t>Description of the Project</a:t>
            </a:r>
            <a:endParaRPr lang="en-US" dirty="0">
              <a:solidFill>
                <a:srgbClr val="000000"/>
              </a:solidFill>
            </a:endParaRPr>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sz="2800" b="1" i="1" dirty="0" smtClean="0">
                <a:solidFill>
                  <a:srgbClr val="000000"/>
                </a:solidFill>
              </a:rPr>
              <a:t>DY4 Milestones</a:t>
            </a:r>
          </a:p>
          <a:p>
            <a:pPr fontAlgn="auto">
              <a:spcAft>
                <a:spcPts val="0"/>
              </a:spcAft>
              <a:buFont typeface="Wingdings" charset="2"/>
              <a:buChar char="²"/>
              <a:defRPr/>
            </a:pPr>
            <a:r>
              <a:rPr lang="en-US" dirty="0" smtClean="0">
                <a:solidFill>
                  <a:srgbClr val="000000"/>
                </a:solidFill>
              </a:rPr>
              <a:t>Milestone: Increase </a:t>
            </a:r>
            <a:r>
              <a:rPr lang="en-US" dirty="0">
                <a:solidFill>
                  <a:srgbClr val="000000"/>
                </a:solidFill>
              </a:rPr>
              <a:t>access to primary care capacity. </a:t>
            </a:r>
          </a:p>
          <a:p>
            <a:pPr lvl="1" fontAlgn="auto">
              <a:spcAft>
                <a:spcPts val="0"/>
              </a:spcAft>
              <a:buFont typeface="Wingdings" charset="2"/>
              <a:buChar char="²"/>
              <a:defRPr/>
            </a:pPr>
            <a:r>
              <a:rPr lang="en-US" dirty="0" smtClean="0">
                <a:solidFill>
                  <a:srgbClr val="000000"/>
                </a:solidFill>
              </a:rPr>
              <a:t>Metric: Documentation </a:t>
            </a:r>
            <a:r>
              <a:rPr lang="en-US" dirty="0">
                <a:solidFill>
                  <a:srgbClr val="000000"/>
                </a:solidFill>
              </a:rPr>
              <a:t>of increased number of unique patients. </a:t>
            </a:r>
          </a:p>
          <a:p>
            <a:pPr lvl="1" fontAlgn="auto">
              <a:spcAft>
                <a:spcPts val="0"/>
              </a:spcAft>
              <a:buFont typeface="Wingdings" charset="2"/>
              <a:buChar char="²"/>
              <a:defRPr/>
            </a:pPr>
            <a:r>
              <a:rPr lang="en-US" dirty="0">
                <a:solidFill>
                  <a:srgbClr val="000000"/>
                </a:solidFill>
              </a:rPr>
              <a:t>Goal: We will increase the number of unique patients who receive a Health Maintenance Exam in the walk in-clinic to </a:t>
            </a:r>
            <a:r>
              <a:rPr lang="en-US" dirty="0" smtClean="0">
                <a:solidFill>
                  <a:srgbClr val="000000"/>
                </a:solidFill>
              </a:rPr>
              <a:t>600 </a:t>
            </a:r>
            <a:endParaRPr lang="en-US" dirty="0">
              <a:solidFill>
                <a:srgbClr val="000000"/>
              </a:solidFill>
            </a:endParaRPr>
          </a:p>
          <a:p>
            <a:pPr lvl="1" fontAlgn="auto">
              <a:spcAft>
                <a:spcPts val="0"/>
              </a:spcAft>
              <a:buFont typeface="Wingdings" charset="2"/>
              <a:buChar char="²"/>
              <a:defRPr/>
            </a:pPr>
            <a:r>
              <a:rPr lang="en-US" dirty="0">
                <a:solidFill>
                  <a:srgbClr val="000000"/>
                </a:solidFill>
              </a:rPr>
              <a:t>Data Source: EMR, Electronic Scheduling 	</a:t>
            </a:r>
            <a:endParaRPr lang="en-US" b="1" i="1" dirty="0" smtClean="0">
              <a:solidFill>
                <a:srgbClr val="000000"/>
              </a:solidFill>
            </a:endParaRPr>
          </a:p>
          <a:p>
            <a:pPr fontAlgn="auto">
              <a:spcAft>
                <a:spcPts val="0"/>
              </a:spcAft>
              <a:buFont typeface="Wingdings" charset="2"/>
              <a:buChar char="²"/>
              <a:defRPr/>
            </a:pPr>
            <a:r>
              <a:rPr lang="en-US" dirty="0" smtClean="0">
                <a:solidFill>
                  <a:srgbClr val="000000"/>
                </a:solidFill>
              </a:rPr>
              <a:t>Quality improvement milestones</a:t>
            </a:r>
          </a:p>
          <a:p>
            <a:pPr lvl="1" fontAlgn="auto">
              <a:spcAft>
                <a:spcPts val="0"/>
              </a:spcAft>
              <a:buFont typeface="Wingdings" charset="2"/>
              <a:buChar char="²"/>
              <a:defRPr/>
            </a:pPr>
            <a:r>
              <a:rPr lang="en-US" dirty="0" smtClean="0">
                <a:solidFill>
                  <a:srgbClr val="000000"/>
                </a:solidFill>
              </a:rPr>
              <a:t>Metric: </a:t>
            </a:r>
            <a:r>
              <a:rPr lang="en-US" dirty="0">
                <a:solidFill>
                  <a:srgbClr val="000000"/>
                </a:solidFill>
              </a:rPr>
              <a:t>Participate in semiannual </a:t>
            </a:r>
            <a:r>
              <a:rPr lang="en-US" dirty="0" smtClean="0">
                <a:solidFill>
                  <a:srgbClr val="000000"/>
                </a:solidFill>
              </a:rPr>
              <a:t>face-to-face </a:t>
            </a:r>
            <a:r>
              <a:rPr lang="en-US" dirty="0">
                <a:solidFill>
                  <a:srgbClr val="000000"/>
                </a:solidFill>
              </a:rPr>
              <a:t>meetings or seminars organized </a:t>
            </a:r>
            <a:r>
              <a:rPr lang="en-US" dirty="0" smtClean="0">
                <a:solidFill>
                  <a:srgbClr val="000000"/>
                </a:solidFill>
              </a:rPr>
              <a:t>by </a:t>
            </a:r>
            <a:r>
              <a:rPr lang="en-US" dirty="0">
                <a:solidFill>
                  <a:srgbClr val="000000"/>
                </a:solidFill>
              </a:rPr>
              <a:t>the RHP </a:t>
            </a:r>
          </a:p>
          <a:p>
            <a:pPr lvl="1" fontAlgn="auto">
              <a:spcAft>
                <a:spcPts val="0"/>
              </a:spcAft>
              <a:buFont typeface="Wingdings" charset="2"/>
              <a:buChar char="²"/>
              <a:defRPr/>
            </a:pPr>
            <a:r>
              <a:rPr lang="en-US" dirty="0">
                <a:solidFill>
                  <a:srgbClr val="000000"/>
                </a:solidFill>
              </a:rPr>
              <a:t>Data Source: attendance records, copies of presentations made. 	</a:t>
            </a:r>
          </a:p>
        </p:txBody>
      </p:sp>
      <p:pic>
        <p:nvPicPr>
          <p:cNvPr id="4" name="Picture 3"/>
          <p:cNvPicPr>
            <a:picLocks noChangeAspect="1"/>
          </p:cNvPicPr>
          <p:nvPr/>
        </p:nvPicPr>
        <p:blipFill>
          <a:blip r:embed="rId2"/>
          <a:stretch>
            <a:fillRect/>
          </a:stretch>
        </p:blipFill>
        <p:spPr>
          <a:xfrm>
            <a:off x="2819400" y="5638800"/>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1457</TotalTime>
  <Words>892</Words>
  <Application>Microsoft Office PowerPoint</Application>
  <PresentationFormat>On-screen Show (4:3)</PresentationFormat>
  <Paragraphs>271</Paragraphs>
  <Slides>17</Slides>
  <Notes>0</Notes>
  <HiddenSlides>0</HiddenSlides>
  <MMClips>0</MMClips>
  <ScaleCrop>false</ScaleCrop>
  <HeadingPairs>
    <vt:vector size="6" baseType="variant">
      <vt:variant>
        <vt:lpstr>Fonts Used</vt:lpstr>
      </vt:variant>
      <vt:variant>
        <vt:i4>6</vt:i4>
      </vt:variant>
      <vt:variant>
        <vt:lpstr>Design Template</vt:lpstr>
      </vt:variant>
      <vt:variant>
        <vt:i4>2</vt:i4>
      </vt:variant>
      <vt:variant>
        <vt:lpstr>Slide Titles</vt:lpstr>
      </vt:variant>
      <vt:variant>
        <vt:i4>17</vt:i4>
      </vt:variant>
    </vt:vector>
  </HeadingPairs>
  <TitlesOfParts>
    <vt:vector size="25" baseType="lpstr">
      <vt:lpstr>Palatino Linotype</vt:lpstr>
      <vt:lpstr>Arial</vt:lpstr>
      <vt:lpstr>Century Gothic</vt:lpstr>
      <vt:lpstr>Courier New</vt:lpstr>
      <vt:lpstr>Calibri</vt:lpstr>
      <vt:lpstr>Wingdings</vt:lpstr>
      <vt:lpstr>Executive</vt:lpstr>
      <vt:lpstr>Executive</vt:lpstr>
      <vt:lpstr>  Increasing Utilization of Well Child Exams</vt:lpstr>
      <vt:lpstr>Introduction</vt:lpstr>
      <vt:lpstr>Introduction</vt:lpstr>
      <vt:lpstr>Description of the Project</vt:lpstr>
      <vt:lpstr>Description of the Project</vt:lpstr>
      <vt:lpstr>Description of the Project</vt:lpstr>
      <vt:lpstr>Description of the Project</vt:lpstr>
      <vt:lpstr>Description of the Project</vt:lpstr>
      <vt:lpstr>Description of the Project</vt:lpstr>
      <vt:lpstr>Description of the Project</vt:lpstr>
      <vt:lpstr>Benefits to the Community</vt:lpstr>
      <vt:lpstr>Progress </vt:lpstr>
      <vt:lpstr>Data</vt:lpstr>
      <vt:lpstr>Innovations</vt:lpstr>
      <vt:lpstr>Quality Improvements</vt:lpstr>
      <vt:lpstr>Next Presentation</vt:lpstr>
      <vt:lpstr>Slide 17</vt:lpstr>
    </vt:vector>
  </TitlesOfParts>
  <Company>Texas Tech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Perez, Oscar A</dc:creator>
  <cp:lastModifiedBy>Thomason</cp:lastModifiedBy>
  <cp:revision>81</cp:revision>
  <dcterms:created xsi:type="dcterms:W3CDTF">2013-04-18T15:27:55Z</dcterms:created>
  <dcterms:modified xsi:type="dcterms:W3CDTF">2014-07-30T17:05:06Z</dcterms:modified>
</cp:coreProperties>
</file>