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5" r:id="rId4"/>
    <p:sldId id="266" r:id="rId5"/>
    <p:sldId id="269" r:id="rId6"/>
    <p:sldId id="270" r:id="rId7"/>
    <p:sldId id="271" r:id="rId8"/>
    <p:sldId id="264" r:id="rId9"/>
    <p:sldId id="259" r:id="rId10"/>
    <p:sldId id="272" r:id="rId11"/>
    <p:sldId id="260" r:id="rId12"/>
    <p:sldId id="263" r:id="rId13"/>
    <p:sldId id="262" r:id="rId14"/>
  </p:sldIdLst>
  <p:sldSz cx="9144000" cy="6858000" type="screen4x3"/>
  <p:notesSz cx="7077075" cy="9363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31" autoAdjust="0"/>
    <p:restoredTop sz="86364" autoAdjust="0"/>
  </p:normalViewPr>
  <p:slideViewPr>
    <p:cSldViewPr>
      <p:cViewPr varScale="1">
        <p:scale>
          <a:sx n="62" d="100"/>
          <a:sy n="62" d="100"/>
        </p:scale>
        <p:origin x="-33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/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5AE512-4108-4A08-8D75-B9606155F553}" type="datetimeFigureOut">
              <a:rPr lang="en-US"/>
              <a:pPr>
                <a:defRPr/>
              </a:pPr>
              <a:t>7/30/2014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E002CE-6D0F-4DA7-94E5-43FE41AD36E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587350-3AAF-4FE8-A33B-18D6ABB9F25E}" type="datetimeFigureOut">
              <a:rPr lang="en-US"/>
              <a:pPr>
                <a:defRPr/>
              </a:pPr>
              <a:t>7/30/2014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4E76D1-984B-44E8-AA4D-ACD9D71D630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C2AB67-F923-4951-ADFF-7212A825EA2B}" type="datetimeFigureOut">
              <a:rPr lang="en-US"/>
              <a:pPr>
                <a:defRPr/>
              </a:pPr>
              <a:t>7/30/2014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8E03F8-ABFB-4ED1-9CC4-827FA74D1A0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90BA66-65AD-4C5B-AE2E-A18D4C8F9606}" type="datetimeFigureOut">
              <a:rPr lang="en-US"/>
              <a:pPr>
                <a:defRPr/>
              </a:pPr>
              <a:t>7/30/2014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41AC31-84E6-433D-9E97-14A3DD695E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6"/>
          <p:cNvSpPr/>
          <p:nvPr/>
        </p:nvSpPr>
        <p:spPr>
          <a:xfrm>
            <a:off x="4495800" y="3924300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val 7"/>
          <p:cNvSpPr/>
          <p:nvPr/>
        </p:nvSpPr>
        <p:spPr>
          <a:xfrm>
            <a:off x="4695825" y="3924300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8"/>
          <p:cNvSpPr/>
          <p:nvPr/>
        </p:nvSpPr>
        <p:spPr>
          <a:xfrm>
            <a:off x="4297363" y="3924300"/>
            <a:ext cx="84137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BD61DC-52B4-4923-8952-F7A08E5B77A7}" type="datetimeFigureOut">
              <a:rPr lang="en-US"/>
              <a:pPr>
                <a:defRPr/>
              </a:pPr>
              <a:t>7/30/2014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CE747-D9BA-469E-A5CC-68FB731EBB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B43A4-FB4E-45A1-A610-57602B45915B}" type="datetimeFigureOut">
              <a:rPr lang="en-US"/>
              <a:pPr>
                <a:defRPr/>
              </a:pPr>
              <a:t>7/30/2014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88E19-31FD-4889-BCAF-45FE045842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FDCD0-A496-419A-8768-08A6F506BEBC}" type="datetimeFigureOut">
              <a:rPr lang="en-US"/>
              <a:pPr>
                <a:defRPr/>
              </a:pPr>
              <a:t>7/30/2014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E4FAD-9D72-42B1-972E-C0DBCADE91E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3D0811-6A6D-4CE3-9D28-C54BD2C1EB3A}" type="datetimeFigureOut">
              <a:rPr lang="en-US"/>
              <a:pPr>
                <a:defRPr/>
              </a:pPr>
              <a:t>7/30/2014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4DD3C5-A9AE-497C-BE1D-A2520391BE7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F7ECA0-130F-47F2-B96B-3F526EFAFA8A}" type="datetimeFigureOut">
              <a:rPr lang="en-US"/>
              <a:pPr>
                <a:defRPr/>
              </a:pPr>
              <a:t>7/30/2014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0846B-A310-45FF-92AE-FC1C317BD28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705227-9AA4-463D-BFE5-D79FC9B7BE1E}" type="datetimeFigureOut">
              <a:rPr lang="en-US"/>
              <a:pPr>
                <a:defRPr/>
              </a:pPr>
              <a:t>7/30/2014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EA01D4-299E-4572-A522-D5AF946076B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D2CABB-995F-4105-A8C0-9E13C66DD807}" type="datetimeFigureOut">
              <a:rPr lang="en-US"/>
              <a:pPr>
                <a:defRPr/>
              </a:pPr>
              <a:t>7/30/2014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A31F8-CD84-44C0-BB67-867B5B0344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fld id="{55D1D74C-83CE-4F6A-8AA0-E04BD4829B63}" type="datetimeFigureOut">
              <a:rPr lang="en-US"/>
              <a:pPr>
                <a:defRPr/>
              </a:pPr>
              <a:t>7/30/2014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fld id="{87BC497F-5A55-4AEB-9332-B9EA1FACF9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8200" y="6499225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69913" y="6499225"/>
            <a:ext cx="84137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6" r:id="rId2"/>
    <p:sldLayoutId id="2147483708" r:id="rId3"/>
    <p:sldLayoutId id="2147483705" r:id="rId4"/>
    <p:sldLayoutId id="2147483704" r:id="rId5"/>
    <p:sldLayoutId id="2147483703" r:id="rId6"/>
    <p:sldLayoutId id="2147483702" r:id="rId7"/>
    <p:sldLayoutId id="2147483701" r:id="rId8"/>
    <p:sldLayoutId id="2147483700" r:id="rId9"/>
    <p:sldLayoutId id="2147483699" r:id="rId10"/>
    <p:sldLayoutId id="2147483698" r:id="rId11"/>
  </p:sldLayoutIdLst>
  <p:txStyles>
    <p:titleStyle>
      <a:lvl1pPr algn="ctr" rtl="0" fontAlgn="base">
        <a:lnSpc>
          <a:spcPts val="5800"/>
        </a:lnSpc>
        <a:spcBef>
          <a:spcPct val="0"/>
        </a:spcBef>
        <a:spcAft>
          <a:spcPct val="0"/>
        </a:spcAft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  <a:lvl2pPr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2pPr>
      <a:lvl3pPr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3pPr>
      <a:lvl4pPr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4pPr>
      <a:lvl5pPr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5pPr>
      <a:lvl6pPr marL="4572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6pPr>
      <a:lvl7pPr marL="9144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7pPr>
      <a:lvl8pPr marL="13716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8pPr>
      <a:lvl9pPr marL="18288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7F7F7F"/>
          </a:solidFill>
          <a:latin typeface="+mj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Courier New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7F7F7F"/>
          </a:solidFill>
          <a:latin typeface="+mj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Courier New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7F7F7F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0" y="2743200"/>
            <a:ext cx="7543800" cy="259397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6000" b="1" dirty="0" smtClean="0">
                <a:effectLst/>
              </a:rPr>
              <a:t/>
            </a:r>
            <a:br>
              <a:rPr lang="en-US" sz="6000" b="1" dirty="0" smtClean="0">
                <a:effectLst/>
              </a:rPr>
            </a:br>
            <a:r>
              <a:rPr lang="en-US" sz="6000" b="1" dirty="0">
                <a:effectLst/>
              </a:rPr>
              <a:t/>
            </a:r>
            <a:br>
              <a:rPr lang="en-US" sz="6000" b="1" dirty="0">
                <a:effectLst/>
              </a:rPr>
            </a:br>
            <a:r>
              <a:rPr lang="en-US" sz="6000" b="1" dirty="0" smtClean="0">
                <a:effectLst/>
              </a:rPr>
              <a:t>Expanding Pediatric Diabetes and Endocrinology Care</a:t>
            </a:r>
            <a:r>
              <a:rPr lang="en-US" sz="6000" dirty="0">
                <a:effectLst/>
              </a:rPr>
              <a:t/>
            </a:r>
            <a:br>
              <a:rPr lang="en-US" sz="6000" dirty="0">
                <a:effectLst/>
              </a:rPr>
            </a:br>
            <a:endParaRPr lang="en-US" sz="60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7543800" cy="1752600"/>
          </a:xfrm>
        </p:spPr>
        <p:txBody>
          <a:bodyPr rtlCol="0">
            <a:normAutofit fontScale="85000" lnSpcReduction="20000"/>
          </a:bodyPr>
          <a:lstStyle/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Brad Fuhrman, MD</a:t>
            </a:r>
            <a:endParaRPr lang="en-US" dirty="0"/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Region 15 RHP Meeting</a:t>
            </a:r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El Paso First </a:t>
            </a:r>
            <a:r>
              <a:rPr lang="en-US" dirty="0" err="1" smtClean="0"/>
              <a:t>Healthplan</a:t>
            </a:r>
            <a:r>
              <a:rPr lang="en-US" dirty="0"/>
              <a:t>, 1145 Westmoreland Drive  </a:t>
            </a:r>
            <a:endParaRPr lang="en-US" dirty="0" smtClean="0"/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July 30, 2014</a:t>
            </a:r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1:00pm</a:t>
            </a:r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1981200" y="304800"/>
            <a:ext cx="5340016" cy="1447800"/>
          </a:xfrm>
          <a:prstGeom prst="rect">
            <a:avLst/>
          </a:prstGeom>
          <a:ln>
            <a:noFill/>
          </a:ln>
          <a:effectLst>
            <a:softEdge rad="63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Data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157288" y="1376363"/>
          <a:ext cx="7286625" cy="25638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1487"/>
                <a:gridCol w="1156877"/>
                <a:gridCol w="432368"/>
                <a:gridCol w="432368"/>
                <a:gridCol w="432368"/>
                <a:gridCol w="432368"/>
                <a:gridCol w="432368"/>
                <a:gridCol w="432368"/>
                <a:gridCol w="432368"/>
                <a:gridCol w="432368"/>
                <a:gridCol w="432368"/>
                <a:gridCol w="432368"/>
                <a:gridCol w="432368"/>
                <a:gridCol w="432368"/>
                <a:gridCol w="560910"/>
              </a:tblGrid>
              <a:tr h="175347"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DSRIP GROUPING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Oct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Nov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Dec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Jan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Feb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Mar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Apr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May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Jun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Jul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Aug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Sep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Total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</a:tr>
              <a:tr h="175347"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7" marR="8767" marT="8767" marB="0" anchor="ctr"/>
                </a:tc>
              </a:tr>
              <a:tr h="17534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DY2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7" marR="8767" marT="8767" marB="0" anchor="ctr"/>
                </a:tc>
              </a:tr>
              <a:tr h="175347"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UNINSURED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</a:tr>
              <a:tr h="175347"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MEDICAID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55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493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</a:tr>
              <a:tr h="175347"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ALL OTHERS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61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504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</a:tr>
              <a:tr h="298089"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sng" strike="noStrike">
                          <a:effectLst/>
                        </a:rPr>
                        <a:t> </a:t>
                      </a:r>
                      <a:endParaRPr lang="en-US" sz="1200" b="0" i="1" u="sng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</a:tr>
              <a:tr h="175347"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Total Encounters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102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93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85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89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62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106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95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102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85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1026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>
                    <a:solidFill>
                      <a:srgbClr val="FFFF00"/>
                    </a:solidFill>
                  </a:tcPr>
                </a:tc>
              </a:tr>
              <a:tr h="175347"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% Uninsured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3%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</a:tr>
              <a:tr h="175347"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% Medicaid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49%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48%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62%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48%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</a:tr>
              <a:tr h="175347"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767" marR="8767" marT="8767" marB="0" anchor="ctr"/>
                </a:tc>
              </a:tr>
            </a:tbl>
          </a:graphicData>
        </a:graphic>
      </p:graphicFrame>
      <p:sp>
        <p:nvSpPr>
          <p:cNvPr id="22724" name="TextBox 3"/>
          <p:cNvSpPr txBox="1">
            <a:spLocks noChangeArrowheads="1"/>
          </p:cNvSpPr>
          <p:nvPr/>
        </p:nvSpPr>
        <p:spPr bwMode="auto">
          <a:xfrm>
            <a:off x="304800" y="914400"/>
            <a:ext cx="8991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Palatino Linotype" pitchFamily="18" charset="0"/>
              </a:rPr>
              <a:t>Pediatric Patient Encounters in Endocrinology Clinic -- Baseline</a:t>
            </a:r>
          </a:p>
        </p:txBody>
      </p:sp>
      <p:sp>
        <p:nvSpPr>
          <p:cNvPr id="6" name="Down Arrow 5"/>
          <p:cNvSpPr/>
          <p:nvPr/>
        </p:nvSpPr>
        <p:spPr>
          <a:xfrm rot="2229501">
            <a:off x="8405813" y="2713038"/>
            <a:ext cx="304800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143000" y="4038600"/>
          <a:ext cx="6019800" cy="2438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0650"/>
                <a:gridCol w="1171324"/>
                <a:gridCol w="437768"/>
                <a:gridCol w="437768"/>
                <a:gridCol w="437768"/>
                <a:gridCol w="437768"/>
                <a:gridCol w="437768"/>
                <a:gridCol w="437768"/>
                <a:gridCol w="437768"/>
                <a:gridCol w="437768"/>
                <a:gridCol w="437768"/>
                <a:gridCol w="567915"/>
              </a:tblGrid>
              <a:tr h="377778"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DSRIP GROUPING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Oct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Nov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Dec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Jan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Feb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Mar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Apr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May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Jun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Total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</a:tr>
              <a:tr h="193626"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09" marR="9409" marT="9409" marB="0" anchor="ctr"/>
                </a:tc>
              </a:tr>
              <a:tr h="19362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DY3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09" marR="9409" marT="9409" marB="0" anchor="ctr"/>
                </a:tc>
              </a:tr>
              <a:tr h="193626"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UNINSURED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</a:tr>
              <a:tr h="193626"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MEDICAID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70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81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92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508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</a:tr>
              <a:tr h="193626"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ALL OTHERS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60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62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86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90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103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575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</a:tr>
              <a:tr h="322126"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sng" strike="noStrike" dirty="0">
                          <a:effectLst/>
                        </a:rPr>
                        <a:t> </a:t>
                      </a:r>
                      <a:endParaRPr lang="en-US" sz="1200" b="0" i="1" u="sng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</a:tr>
              <a:tr h="193626"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Total Encounters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101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70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71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107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110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157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171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195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1097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>
                    <a:solidFill>
                      <a:srgbClr val="FFFF00"/>
                    </a:solidFill>
                  </a:tcPr>
                </a:tc>
              </a:tr>
              <a:tr h="193626"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% Uninsured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1%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0%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1%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</a:tr>
              <a:tr h="193626"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% Medicaid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46%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52%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44%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43%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45%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47%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46%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</a:tr>
              <a:tr h="189486"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09" marR="9409" marT="9409" marB="0" anchor="ctr"/>
                </a:tc>
              </a:tr>
            </a:tbl>
          </a:graphicData>
        </a:graphic>
      </p:graphicFrame>
      <p:sp>
        <p:nvSpPr>
          <p:cNvPr id="8" name="Down Arrow 7"/>
          <p:cNvSpPr/>
          <p:nvPr/>
        </p:nvSpPr>
        <p:spPr>
          <a:xfrm rot="2229501">
            <a:off x="7119938" y="5373688"/>
            <a:ext cx="287337" cy="4603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885" name="TextBox 8"/>
          <p:cNvSpPr txBox="1">
            <a:spLocks noChangeArrowheads="1"/>
          </p:cNvSpPr>
          <p:nvPr/>
        </p:nvSpPr>
        <p:spPr bwMode="auto">
          <a:xfrm>
            <a:off x="7518400" y="4114800"/>
            <a:ext cx="1081088" cy="92392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latin typeface="Palatino Linotype" pitchFamily="18" charset="0"/>
              </a:rPr>
              <a:t>7% Increase Thus Far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Innovations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3048000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US" sz="3200" b="1" smtClean="0"/>
              <a:t>I-Pad administration of Peds QOL Assessment</a:t>
            </a:r>
          </a:p>
          <a:p>
            <a:pPr>
              <a:buFont typeface="Wingdings" pitchFamily="2" charset="2"/>
              <a:buChar char="ü"/>
            </a:pPr>
            <a:r>
              <a:rPr lang="en-US" sz="3200" b="1" smtClean="0"/>
              <a:t>In-house HBA1c’s</a:t>
            </a:r>
          </a:p>
        </p:txBody>
      </p:sp>
      <p:pic>
        <p:nvPicPr>
          <p:cNvPr id="2355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5029200"/>
            <a:ext cx="4402138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Quality Improvements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smtClean="0"/>
          </a:p>
          <a:p>
            <a:pPr>
              <a:buFont typeface="Wingdings" pitchFamily="2" charset="2"/>
              <a:buChar char="ü"/>
            </a:pPr>
            <a:r>
              <a:rPr lang="en-US" sz="2800" smtClean="0"/>
              <a:t>Improvements to clinic processes through Value Stream Mapping and Rapid Cycle Improvements PDSA’s</a:t>
            </a:r>
            <a:r>
              <a:rPr lang="en-US" smtClean="0"/>
              <a:t>:</a:t>
            </a:r>
          </a:p>
        </p:txBody>
      </p:sp>
      <p:pic>
        <p:nvPicPr>
          <p:cNvPr id="2457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5029200"/>
            <a:ext cx="4402138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95525" y="2590800"/>
            <a:ext cx="4745038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2168121" y="1143000"/>
            <a:ext cx="475963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Questions?</a:t>
            </a:r>
            <a:endParaRPr lang="en-US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65744" y="4038600"/>
            <a:ext cx="4836581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Comments?</a:t>
            </a:r>
            <a:endParaRPr lang="en-US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Description of the Project</a:t>
            </a:r>
            <a:endParaRPr lang="en-US" dirty="0"/>
          </a:p>
        </p:txBody>
      </p:sp>
      <p:sp>
        <p:nvSpPr>
          <p:cNvPr id="14338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229600" cy="47244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2800" b="1" i="1" smtClean="0"/>
              <a:t>The Department of Pediatrics is the primary provider of Diabetes and Endocrinology care to infants and children in El Paso.</a:t>
            </a:r>
          </a:p>
          <a:p>
            <a:pPr>
              <a:buFont typeface="Wingdings" pitchFamily="2" charset="2"/>
              <a:buChar char="Ø"/>
            </a:pPr>
            <a:r>
              <a:rPr lang="en-US" sz="2800" b="1" i="1" smtClean="0"/>
              <a:t>We have, for many years, had a single Endocrinologist to service the entire region.</a:t>
            </a:r>
          </a:p>
          <a:p>
            <a:pPr>
              <a:buFont typeface="Wingdings" pitchFamily="2" charset="2"/>
              <a:buChar char="Ø"/>
            </a:pPr>
            <a:r>
              <a:rPr lang="en-US" sz="2800" b="1" i="1" smtClean="0"/>
              <a:t>Appointment wait times range from 6 to 12 months.</a:t>
            </a:r>
          </a:p>
          <a:p>
            <a:pPr>
              <a:buFont typeface="Wingdings" pitchFamily="2" charset="2"/>
              <a:buChar char="Ø"/>
            </a:pPr>
            <a:r>
              <a:rPr lang="en-US" sz="2800" b="1" i="1" smtClean="0"/>
              <a:t>Large numbers of children leave the region to find care.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5800" y="5716588"/>
            <a:ext cx="3810000" cy="10255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Description of the Project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1000" y="5724525"/>
            <a:ext cx="3810000" cy="10255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81000" y="1524000"/>
            <a:ext cx="8229600" cy="4525963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600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 The </a:t>
            </a:r>
            <a:r>
              <a:rPr lang="en-US" sz="3600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primary goal of this project is to expand the availability of endocrine care by hiring additional pediatric endocrinologists, dieticians, diabetes educators and diabetes nurses to work as a team to improve access to care.</a:t>
            </a:r>
            <a:endParaRPr lang="en-US" sz="3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3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Description of the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3963"/>
            <a:ext cx="8229600" cy="4525962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4000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DY3 Milestones: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800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Implement E-Referral Technology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800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Hire 2 FTE Pediatric Endocrinologists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800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Bi-Weekly Meetings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800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Increase Number of Clinic Visits by 500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800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Increase Number of Medicaid and Uninsured Visits by 300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4000" b="1" i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1000" y="5724525"/>
            <a:ext cx="3810000" cy="10255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Description of the Project</a:t>
            </a:r>
            <a:endParaRPr lang="en-US" dirty="0"/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4000" b="1" i="1" smtClean="0"/>
              <a:t>DY4 Milestones: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b="1" i="1" smtClean="0"/>
              <a:t>Bi-Weekly Meetings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b="1" i="1" smtClean="0"/>
              <a:t>Increase Number of Pediatric Endocrinologists by 0.5 FTE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b="1" i="1" smtClean="0"/>
              <a:t>Increase Number of Visits over Baseline by 750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b="1" i="1" smtClean="0"/>
              <a:t>Increase Number of Medicaid and Uninsured Visits Over Baseline by 450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1000" y="5724525"/>
            <a:ext cx="3810000" cy="10255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Description of the Project</a:t>
            </a:r>
            <a:endParaRPr lang="en-US" dirty="0"/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457200" y="1711325"/>
            <a:ext cx="8229600" cy="452596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4000" b="1" i="1" smtClean="0"/>
              <a:t>DY 5 Milestones: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b="1" i="1" smtClean="0"/>
              <a:t>Bi-Weekly Meetings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b="1" i="1" smtClean="0"/>
              <a:t>Increase Number of Visits Over Baseline by 1200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b="1" i="1" smtClean="0"/>
              <a:t>Increase Number of Medicaid and Uninsured Visits Over Baseline by 720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1000" y="5724525"/>
            <a:ext cx="3810000" cy="10255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Description of the Project</a:t>
            </a:r>
            <a:endParaRPr lang="en-US" dirty="0"/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36513" y="2133600"/>
            <a:ext cx="9067800" cy="2327275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4000" b="1" i="1" smtClean="0"/>
              <a:t>Additional Category 3 Outcomes: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b="1" i="1" smtClean="0"/>
              <a:t>HbA1c Testing Rate</a:t>
            </a:r>
          </a:p>
          <a:p>
            <a:pPr lvl="1">
              <a:buFont typeface="Wingdings" pitchFamily="2" charset="2"/>
              <a:buChar char="Ø"/>
            </a:pPr>
            <a:r>
              <a:rPr lang="en-US" sz="2800" b="1" i="1" smtClean="0"/>
              <a:t>Pediatric Quality of Life Assessment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1000" y="5724525"/>
            <a:ext cx="3810000" cy="10255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610600" cy="9906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Benefits to the Community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457200" y="1347788"/>
            <a:ext cx="8229600" cy="4525962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3200" smtClean="0"/>
              <a:t>Greater Access to Pediatric Endocrine Care</a:t>
            </a:r>
          </a:p>
          <a:p>
            <a:pPr>
              <a:buFont typeface="Wingdings" pitchFamily="2" charset="2"/>
              <a:buChar char="Ø"/>
            </a:pPr>
            <a:r>
              <a:rPr lang="en-US" sz="3200" smtClean="0"/>
              <a:t>Reduced Need to Travel for Pediatric Endocrine Care</a:t>
            </a:r>
          </a:p>
          <a:p>
            <a:pPr>
              <a:buFont typeface="Wingdings" pitchFamily="2" charset="2"/>
              <a:buChar char="Ø"/>
            </a:pPr>
            <a:r>
              <a:rPr lang="en-US" sz="3200" smtClean="0"/>
              <a:t>Improved Quality of Care</a:t>
            </a:r>
          </a:p>
          <a:p>
            <a:pPr lvl="1">
              <a:buFont typeface="Wingdings" pitchFamily="2" charset="2"/>
              <a:buChar char="Ø"/>
            </a:pPr>
            <a:r>
              <a:rPr lang="en-US" sz="2400" smtClean="0"/>
              <a:t>Fewer Acute Hospitalizations</a:t>
            </a:r>
          </a:p>
          <a:p>
            <a:pPr lvl="1">
              <a:buFont typeface="Wingdings" pitchFamily="2" charset="2"/>
              <a:buChar char="Ø"/>
            </a:pPr>
            <a:r>
              <a:rPr lang="en-US" sz="2400" smtClean="0"/>
              <a:t>Better Quality of Life</a:t>
            </a:r>
          </a:p>
        </p:txBody>
      </p:sp>
      <p:pic>
        <p:nvPicPr>
          <p:cNvPr id="2048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5029200"/>
            <a:ext cx="4402138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Progress 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229600" cy="452596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2800" b="1" i="1" smtClean="0"/>
              <a:t>Bi-Weekly Meetings held to review project status</a:t>
            </a:r>
          </a:p>
          <a:p>
            <a:pPr>
              <a:buFont typeface="Wingdings" pitchFamily="2" charset="2"/>
              <a:buChar char="Ø"/>
            </a:pPr>
            <a:r>
              <a:rPr lang="en-US" sz="2800" b="1" i="1" smtClean="0"/>
              <a:t>Three Pediatric Endocrinologists Hired in DY3</a:t>
            </a:r>
          </a:p>
          <a:p>
            <a:pPr>
              <a:buFont typeface="Wingdings" pitchFamily="2" charset="2"/>
              <a:buChar char="Ø"/>
            </a:pPr>
            <a:r>
              <a:rPr lang="en-US" sz="2800" b="1" i="1" smtClean="0"/>
              <a:t>DY3 Visit Milestones Nearing Completion</a:t>
            </a:r>
          </a:p>
          <a:p>
            <a:pPr>
              <a:buFont typeface="Wingdings" pitchFamily="2" charset="2"/>
              <a:buChar char="Ø"/>
            </a:pPr>
            <a:r>
              <a:rPr lang="en-US" sz="2800" b="1" i="1" smtClean="0"/>
              <a:t>DY3 Medicaid Visits Milestone Nearing Completion</a:t>
            </a:r>
          </a:p>
          <a:p>
            <a:pPr>
              <a:buFont typeface="Wingdings" pitchFamily="2" charset="2"/>
              <a:buChar char="Ø"/>
            </a:pPr>
            <a:r>
              <a:rPr lang="en-US" sz="2800" b="1" i="1" smtClean="0"/>
              <a:t>Quality of Life Survey Baseline Established</a:t>
            </a:r>
          </a:p>
          <a:p>
            <a:pPr>
              <a:buFont typeface="Wingdings" pitchFamily="2" charset="2"/>
              <a:buChar char="Ø"/>
            </a:pPr>
            <a:r>
              <a:rPr lang="en-US" sz="2800" b="1" i="1" smtClean="0"/>
              <a:t>HbA1c Testing in Pediatric Endocrine Clinic Established</a:t>
            </a:r>
          </a:p>
          <a:p>
            <a:pPr>
              <a:buFont typeface="Wingdings" pitchFamily="2" charset="2"/>
              <a:buChar char="Ø"/>
            </a:pPr>
            <a:endParaRPr lang="en-US" sz="2800" b="1" i="1" smtClean="0"/>
          </a:p>
          <a:p>
            <a:pPr>
              <a:buFont typeface="Wingdings" pitchFamily="2" charset="2"/>
              <a:buChar char="Ø"/>
            </a:pPr>
            <a:endParaRPr lang="en-US" sz="2800" b="1" i="1" smtClean="0"/>
          </a:p>
        </p:txBody>
      </p:sp>
      <p:pic>
        <p:nvPicPr>
          <p:cNvPr id="2150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95800" y="5233988"/>
            <a:ext cx="4402138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438</TotalTime>
  <Words>517</Words>
  <Application>Microsoft Office PowerPoint</Application>
  <PresentationFormat>On-screen Show (4:3)</PresentationFormat>
  <Paragraphs>236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Design Template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Palatino Linotype</vt:lpstr>
      <vt:lpstr>Arial</vt:lpstr>
      <vt:lpstr>Century Gothic</vt:lpstr>
      <vt:lpstr>Courier New</vt:lpstr>
      <vt:lpstr>Calibri</vt:lpstr>
      <vt:lpstr>Wingdings</vt:lpstr>
      <vt:lpstr>Executive</vt:lpstr>
      <vt:lpstr>Executive</vt:lpstr>
      <vt:lpstr>  Expanding Pediatric Diabetes and Endocrinology Care </vt:lpstr>
      <vt:lpstr>Description of the Project</vt:lpstr>
      <vt:lpstr>Description of the Project</vt:lpstr>
      <vt:lpstr>Description of the Project</vt:lpstr>
      <vt:lpstr>Description of the Project</vt:lpstr>
      <vt:lpstr>Description of the Project</vt:lpstr>
      <vt:lpstr>Description of the Project</vt:lpstr>
      <vt:lpstr>Benefits to the Community</vt:lpstr>
      <vt:lpstr>Progress </vt:lpstr>
      <vt:lpstr>Data</vt:lpstr>
      <vt:lpstr>Innovations</vt:lpstr>
      <vt:lpstr>Quality Improvements</vt:lpstr>
      <vt:lpstr>Slide 13</vt:lpstr>
    </vt:vector>
  </TitlesOfParts>
  <Company>Texas Tech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Perez, Oscar A</dc:creator>
  <cp:lastModifiedBy>Thomason</cp:lastModifiedBy>
  <cp:revision>33</cp:revision>
  <dcterms:created xsi:type="dcterms:W3CDTF">2013-04-18T15:27:55Z</dcterms:created>
  <dcterms:modified xsi:type="dcterms:W3CDTF">2014-07-30T17:03:57Z</dcterms:modified>
</cp:coreProperties>
</file>