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6CE87-C236-40A4-963E-496FD7E39CF9}" type="datetimeFigureOut">
              <a:rPr lang="en-US" smtClean="0"/>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F148D-8561-45A1-8DF6-BBA9CB42E354}" type="slidenum">
              <a:rPr lang="en-US" smtClean="0"/>
              <a:t>‹#›</a:t>
            </a:fld>
            <a:endParaRPr lang="en-US"/>
          </a:p>
        </p:txBody>
      </p:sp>
    </p:spTree>
    <p:extLst>
      <p:ext uri="{BB962C8B-B14F-4D97-AF65-F5344CB8AC3E}">
        <p14:creationId xmlns:p14="http://schemas.microsoft.com/office/powerpoint/2010/main" val="57766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433E1-AAA1-4E7D-A6DC-744357C207D1}" type="slidenum">
              <a:rPr lang="en-US" smtClean="0"/>
              <a:t>2</a:t>
            </a:fld>
            <a:endParaRPr lang="en-US"/>
          </a:p>
        </p:txBody>
      </p:sp>
    </p:spTree>
    <p:extLst>
      <p:ext uri="{BB962C8B-B14F-4D97-AF65-F5344CB8AC3E}">
        <p14:creationId xmlns:p14="http://schemas.microsoft.com/office/powerpoint/2010/main" val="43874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F148D-8561-45A1-8DF6-BBA9CB42E354}" type="slidenum">
              <a:rPr lang="en-US" smtClean="0"/>
              <a:t>4</a:t>
            </a:fld>
            <a:endParaRPr lang="en-US"/>
          </a:p>
        </p:txBody>
      </p:sp>
    </p:spTree>
    <p:extLst>
      <p:ext uri="{BB962C8B-B14F-4D97-AF65-F5344CB8AC3E}">
        <p14:creationId xmlns:p14="http://schemas.microsoft.com/office/powerpoint/2010/main" val="151467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433E1-AAA1-4E7D-A6DC-744357C207D1}" type="slidenum">
              <a:rPr lang="en-US" smtClean="0"/>
              <a:t>5</a:t>
            </a:fld>
            <a:endParaRPr lang="en-US"/>
          </a:p>
        </p:txBody>
      </p:sp>
    </p:spTree>
    <p:extLst>
      <p:ext uri="{BB962C8B-B14F-4D97-AF65-F5344CB8AC3E}">
        <p14:creationId xmlns:p14="http://schemas.microsoft.com/office/powerpoint/2010/main" val="375347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F148D-8561-45A1-8DF6-BBA9CB42E354}" type="slidenum">
              <a:rPr lang="en-US" smtClean="0"/>
              <a:t>6</a:t>
            </a:fld>
            <a:endParaRPr lang="en-US"/>
          </a:p>
        </p:txBody>
      </p:sp>
    </p:spTree>
    <p:extLst>
      <p:ext uri="{BB962C8B-B14F-4D97-AF65-F5344CB8AC3E}">
        <p14:creationId xmlns:p14="http://schemas.microsoft.com/office/powerpoint/2010/main" val="82011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852557-FF1A-4612-AA8E-43881501A068}"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28512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2557-FF1A-4612-AA8E-43881501A068}"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168796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2557-FF1A-4612-AA8E-43881501A068}"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200659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2557-FF1A-4612-AA8E-43881501A068}"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192179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52557-FF1A-4612-AA8E-43881501A068}"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164562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52557-FF1A-4612-AA8E-43881501A068}"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282055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52557-FF1A-4612-AA8E-43881501A068}" type="datetimeFigureOut">
              <a:rPr lang="en-US" smtClean="0"/>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178024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52557-FF1A-4612-AA8E-43881501A068}" type="datetimeFigureOut">
              <a:rPr lang="en-US" smtClean="0"/>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411956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52557-FF1A-4612-AA8E-43881501A068}" type="datetimeFigureOut">
              <a:rPr lang="en-US" smtClean="0"/>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77302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52557-FF1A-4612-AA8E-43881501A068}"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310243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52557-FF1A-4612-AA8E-43881501A068}"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A6E-CD7B-4BA3-8A09-3E9717E7B3E4}" type="slidenum">
              <a:rPr lang="en-US" smtClean="0"/>
              <a:t>‹#›</a:t>
            </a:fld>
            <a:endParaRPr lang="en-US"/>
          </a:p>
        </p:txBody>
      </p:sp>
    </p:spTree>
    <p:extLst>
      <p:ext uri="{BB962C8B-B14F-4D97-AF65-F5344CB8AC3E}">
        <p14:creationId xmlns:p14="http://schemas.microsoft.com/office/powerpoint/2010/main" val="355740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52557-FF1A-4612-AA8E-43881501A068}" type="datetimeFigureOut">
              <a:rPr lang="en-US" smtClean="0"/>
              <a:t>9/23/2014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A6E-CD7B-4BA3-8A09-3E9717E7B3E4}" type="slidenum">
              <a:rPr lang="en-US" smtClean="0"/>
              <a:t>‹#›</a:t>
            </a:fld>
            <a:endParaRPr lang="en-US"/>
          </a:p>
        </p:txBody>
      </p:sp>
    </p:spTree>
    <p:extLst>
      <p:ext uri="{BB962C8B-B14F-4D97-AF65-F5344CB8AC3E}">
        <p14:creationId xmlns:p14="http://schemas.microsoft.com/office/powerpoint/2010/main" val="348429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4294967295"/>
          </p:nvPr>
        </p:nvSpPr>
        <p:spPr>
          <a:xfrm>
            <a:off x="1371600" y="3556000"/>
            <a:ext cx="6400800" cy="1473200"/>
          </a:xfrm>
        </p:spPr>
        <p:txBody>
          <a:bodyPr/>
          <a:lstStyle/>
          <a:p>
            <a:pPr marL="0" indent="0" algn="ctr" eaLnBrk="1" hangingPunct="1">
              <a:buFontTx/>
              <a:buNone/>
            </a:pPr>
            <a:endParaRPr lang="en-US" sz="2000" smtClean="0">
              <a:solidFill>
                <a:srgbClr val="FFFFFF"/>
              </a:solidFill>
            </a:endParaRPr>
          </a:p>
        </p:txBody>
      </p:sp>
      <p:pic>
        <p:nvPicPr>
          <p:cNvPr id="11267" name="Picture 4"/>
          <p:cNvPicPr>
            <a:picLocks noChangeAspect="1"/>
          </p:cNvPicPr>
          <p:nvPr/>
        </p:nvPicPr>
        <p:blipFill>
          <a:blip r:embed="rId2">
            <a:extLst>
              <a:ext uri="{28A0092B-C50C-407E-A947-70E740481C1C}">
                <a14:useLocalDpi xmlns:a14="http://schemas.microsoft.com/office/drawing/2010/main" val="0"/>
              </a:ext>
            </a:extLst>
          </a:blip>
          <a:srcRect l="999" t="8000" r="1500" b="800"/>
          <a:stretch>
            <a:fillRect/>
          </a:stretch>
        </p:blipFill>
        <p:spPr bwMode="auto">
          <a:xfrm>
            <a:off x="1260475" y="2222500"/>
            <a:ext cx="6710363" cy="392271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1268" name="Title 1"/>
          <p:cNvSpPr>
            <a:spLocks/>
          </p:cNvSpPr>
          <p:nvPr/>
        </p:nvSpPr>
        <p:spPr bwMode="auto">
          <a:xfrm>
            <a:off x="457200" y="3063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solidFill>
                  <a:srgbClr val="FFFFFF"/>
                </a:solidFill>
              </a:rPr>
              <a:t>GIS Capabilities</a:t>
            </a:r>
          </a:p>
        </p:txBody>
      </p:sp>
      <p:pic>
        <p:nvPicPr>
          <p:cNvPr id="11269" name="Picture 4" descr="City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41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33400" y="1015395"/>
            <a:ext cx="7239000" cy="1405579"/>
            <a:chOff x="609600" y="1015395"/>
            <a:chExt cx="6049762" cy="1405579"/>
          </a:xfrm>
        </p:grpSpPr>
        <p:pic>
          <p:nvPicPr>
            <p:cNvPr id="20" name="Picture 19" descr="cityhealthdepartmentlogo"/>
            <p:cNvPicPr/>
            <p:nvPr/>
          </p:nvPicPr>
          <p:blipFill>
            <a:blip r:embed="rId4" cstate="print"/>
            <a:srcRect/>
            <a:stretch>
              <a:fillRect/>
            </a:stretch>
          </p:blipFill>
          <p:spPr bwMode="auto">
            <a:xfrm>
              <a:off x="5211562" y="1143001"/>
              <a:ext cx="1447800" cy="985586"/>
            </a:xfrm>
            <a:prstGeom prst="rect">
              <a:avLst/>
            </a:prstGeom>
            <a:noFill/>
            <a:ln w="9525" algn="in">
              <a:noFill/>
              <a:miter lim="800000"/>
              <a:headEnd/>
              <a:tailEnd/>
            </a:ln>
            <a:effectLst/>
          </p:spPr>
        </p:pic>
        <p:sp>
          <p:nvSpPr>
            <p:cNvPr id="3" name="TextBox 2"/>
            <p:cNvSpPr txBox="1"/>
            <p:nvPr/>
          </p:nvSpPr>
          <p:spPr>
            <a:xfrm>
              <a:off x="609600" y="1015395"/>
              <a:ext cx="4876800" cy="830997"/>
            </a:xfrm>
            <a:prstGeom prst="rect">
              <a:avLst/>
            </a:prstGeom>
            <a:noFill/>
          </p:spPr>
          <p:txBody>
            <a:bodyPr wrap="square" rtlCol="0">
              <a:spAutoFit/>
            </a:bodyPr>
            <a:lstStyle/>
            <a:p>
              <a:pPr algn="ctr"/>
              <a:r>
                <a:rPr lang="en-US" sz="2400" dirty="0" smtClean="0">
                  <a:cs typeface="Arial" pitchFamily="34" charset="0"/>
                </a:rPr>
                <a:t>City of El Paso Department of Public Health </a:t>
              </a:r>
              <a:endParaRPr lang="en-US" sz="2400" dirty="0">
                <a:cs typeface="Arial" pitchFamily="34" charset="0"/>
              </a:endParaRPr>
            </a:p>
          </p:txBody>
        </p:sp>
        <p:sp>
          <p:nvSpPr>
            <p:cNvPr id="4" name="TextBox 3"/>
            <p:cNvSpPr txBox="1"/>
            <p:nvPr/>
          </p:nvSpPr>
          <p:spPr>
            <a:xfrm>
              <a:off x="1371600" y="1836199"/>
              <a:ext cx="4267200" cy="584775"/>
            </a:xfrm>
            <a:prstGeom prst="rect">
              <a:avLst/>
            </a:prstGeom>
            <a:noFill/>
          </p:spPr>
          <p:txBody>
            <a:bodyPr wrap="square" rtlCol="0">
              <a:spAutoFit/>
            </a:bodyPr>
            <a:lstStyle/>
            <a:p>
              <a:r>
                <a:rPr lang="en-US" sz="1600" i="1" dirty="0" smtClean="0">
                  <a:solidFill>
                    <a:srgbClr val="0070C0"/>
                  </a:solidFill>
                  <a:cs typeface="Arial" pitchFamily="34" charset="0"/>
                </a:rPr>
                <a:t>Region 15  Regional Health Partnership</a:t>
              </a:r>
            </a:p>
            <a:p>
              <a:r>
                <a:rPr lang="en-US" sz="1600" i="1" dirty="0" smtClean="0">
                  <a:solidFill>
                    <a:srgbClr val="0070C0"/>
                  </a:solidFill>
                  <a:cs typeface="Arial" pitchFamily="34" charset="0"/>
                </a:rPr>
                <a:t>1115 Healthcare Transformation Waiver</a:t>
              </a:r>
              <a:endParaRPr lang="en-US" sz="1600" i="1" dirty="0">
                <a:solidFill>
                  <a:srgbClr val="0070C0"/>
                </a:solidFill>
                <a:cs typeface="Arial" pitchFamily="34" charset="0"/>
              </a:endParaRPr>
            </a:p>
          </p:txBody>
        </p:sp>
      </p:grpSp>
      <p:sp>
        <p:nvSpPr>
          <p:cNvPr id="5" name="TextBox 4"/>
          <p:cNvSpPr txBox="1"/>
          <p:nvPr/>
        </p:nvSpPr>
        <p:spPr>
          <a:xfrm>
            <a:off x="452021" y="3218765"/>
            <a:ext cx="7620000" cy="646331"/>
          </a:xfrm>
          <a:prstGeom prst="rect">
            <a:avLst/>
          </a:prstGeom>
          <a:noFill/>
        </p:spPr>
        <p:txBody>
          <a:bodyPr wrap="square" rtlCol="0">
            <a:spAutoFit/>
          </a:bodyPr>
          <a:lstStyle/>
          <a:p>
            <a:pPr algn="ctr"/>
            <a:r>
              <a:rPr lang="en-US" sz="3600" dirty="0" smtClean="0">
                <a:cs typeface="Arial" pitchFamily="34" charset="0"/>
              </a:rPr>
              <a:t>Community Health Atlas</a:t>
            </a:r>
            <a:endParaRPr lang="en-US" sz="3600" dirty="0">
              <a:cs typeface="Arial" pitchFamily="34" charset="0"/>
            </a:endParaRPr>
          </a:p>
        </p:txBody>
      </p:sp>
      <p:sp>
        <p:nvSpPr>
          <p:cNvPr id="7" name="TextBox 6"/>
          <p:cNvSpPr txBox="1"/>
          <p:nvPr/>
        </p:nvSpPr>
        <p:spPr>
          <a:xfrm>
            <a:off x="1928119" y="4224169"/>
            <a:ext cx="4678162" cy="1200329"/>
          </a:xfrm>
          <a:prstGeom prst="rect">
            <a:avLst/>
          </a:prstGeom>
          <a:noFill/>
        </p:spPr>
        <p:txBody>
          <a:bodyPr wrap="square" rtlCol="0">
            <a:spAutoFit/>
          </a:bodyPr>
          <a:lstStyle/>
          <a:p>
            <a:pPr algn="ctr"/>
            <a:r>
              <a:rPr lang="en-US" dirty="0" smtClean="0"/>
              <a:t>Fernando Gonzalez, Lead Epidemiologist</a:t>
            </a:r>
          </a:p>
          <a:p>
            <a:pPr algn="ctr"/>
            <a:r>
              <a:rPr lang="en-US" dirty="0" smtClean="0"/>
              <a:t>Region 15 RHP Meeting</a:t>
            </a:r>
          </a:p>
          <a:p>
            <a:pPr algn="ctr"/>
            <a:r>
              <a:rPr lang="en-US" dirty="0" smtClean="0"/>
              <a:t>August 24, 2014</a:t>
            </a:r>
          </a:p>
          <a:p>
            <a:pPr algn="ctr"/>
            <a:r>
              <a:rPr lang="en-US" dirty="0" smtClean="0"/>
              <a:t>1:00pm</a:t>
            </a:r>
          </a:p>
        </p:txBody>
      </p:sp>
    </p:spTree>
    <p:extLst>
      <p:ext uri="{BB962C8B-B14F-4D97-AF65-F5344CB8AC3E}">
        <p14:creationId xmlns:p14="http://schemas.microsoft.com/office/powerpoint/2010/main" val="2084313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4294967295"/>
          </p:nvPr>
        </p:nvSpPr>
        <p:spPr>
          <a:xfrm>
            <a:off x="1371600" y="3556000"/>
            <a:ext cx="6400800" cy="1473200"/>
          </a:xfrm>
        </p:spPr>
        <p:txBody>
          <a:bodyPr/>
          <a:lstStyle/>
          <a:p>
            <a:pPr marL="0" indent="0" algn="ctr" eaLnBrk="1" hangingPunct="1">
              <a:buFontTx/>
              <a:buNone/>
            </a:pPr>
            <a:endParaRPr lang="en-US" sz="2000" smtClean="0">
              <a:solidFill>
                <a:srgbClr val="FFFFFF"/>
              </a:solidFill>
            </a:endParaRPr>
          </a:p>
        </p:txBody>
      </p:sp>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l="999" t="8000" r="1500" b="800"/>
          <a:stretch>
            <a:fillRect/>
          </a:stretch>
        </p:blipFill>
        <p:spPr bwMode="auto">
          <a:xfrm>
            <a:off x="1260475" y="2222500"/>
            <a:ext cx="6710363" cy="392271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1268" name="Title 1"/>
          <p:cNvSpPr>
            <a:spLocks/>
          </p:cNvSpPr>
          <p:nvPr/>
        </p:nvSpPr>
        <p:spPr bwMode="auto">
          <a:xfrm>
            <a:off x="457200" y="3063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solidFill>
                  <a:srgbClr val="FFFFFF"/>
                </a:solidFill>
              </a:rPr>
              <a:t>GIS Capabilities</a:t>
            </a:r>
          </a:p>
        </p:txBody>
      </p:sp>
      <p:pic>
        <p:nvPicPr>
          <p:cNvPr id="11269" name="Picture 4" descr="City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9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57400" y="1219200"/>
            <a:ext cx="4876800" cy="584775"/>
          </a:xfrm>
          <a:prstGeom prst="rect">
            <a:avLst/>
          </a:prstGeom>
          <a:noFill/>
        </p:spPr>
        <p:txBody>
          <a:bodyPr wrap="square" rtlCol="0">
            <a:spAutoFit/>
          </a:bodyPr>
          <a:lstStyle/>
          <a:p>
            <a:r>
              <a:rPr lang="en-US" sz="3200" dirty="0" smtClean="0"/>
              <a:t>Description of Project</a:t>
            </a:r>
            <a:endParaRPr lang="en-US" sz="3200" dirty="0"/>
          </a:p>
        </p:txBody>
      </p:sp>
      <p:grpSp>
        <p:nvGrpSpPr>
          <p:cNvPr id="6" name="Group 5"/>
          <p:cNvGrpSpPr/>
          <p:nvPr/>
        </p:nvGrpSpPr>
        <p:grpSpPr>
          <a:xfrm>
            <a:off x="1066800" y="2057400"/>
            <a:ext cx="6629400" cy="1610618"/>
            <a:chOff x="1066800" y="2133600"/>
            <a:chExt cx="6629400" cy="1610618"/>
          </a:xfrm>
        </p:grpSpPr>
        <p:sp>
          <p:nvSpPr>
            <p:cNvPr id="3" name="Rectangle 2"/>
            <p:cNvSpPr/>
            <p:nvPr/>
          </p:nvSpPr>
          <p:spPr>
            <a:xfrm>
              <a:off x="1066800" y="2133600"/>
              <a:ext cx="1162498" cy="369332"/>
            </a:xfrm>
            <a:prstGeom prst="rect">
              <a:avLst/>
            </a:prstGeom>
          </p:spPr>
          <p:txBody>
            <a:bodyPr wrap="none">
              <a:spAutoFit/>
            </a:bodyPr>
            <a:lstStyle/>
            <a:p>
              <a:pPr lvl="0"/>
              <a:r>
                <a:rPr lang="en-US" i="1" dirty="0" smtClean="0">
                  <a:latin typeface="+mj-lt"/>
                </a:rPr>
                <a:t>Synopsis:</a:t>
              </a:r>
            </a:p>
          </p:txBody>
        </p:sp>
        <p:sp>
          <p:nvSpPr>
            <p:cNvPr id="4" name="TextBox 3"/>
            <p:cNvSpPr txBox="1"/>
            <p:nvPr/>
          </p:nvSpPr>
          <p:spPr>
            <a:xfrm>
              <a:off x="1295400" y="2667000"/>
              <a:ext cx="6400800" cy="1077218"/>
            </a:xfrm>
            <a:prstGeom prst="rect">
              <a:avLst/>
            </a:prstGeom>
            <a:noFill/>
          </p:spPr>
          <p:txBody>
            <a:bodyPr wrap="square" rtlCol="0">
              <a:spAutoFit/>
            </a:bodyPr>
            <a:lstStyle/>
            <a:p>
              <a:r>
                <a:rPr lang="en-US" sz="1600" dirty="0" smtClean="0"/>
                <a:t>The Community Health Atlas is a four year developmental effort to capture disease and health condition REAL data from existing and supplemental databases then map the data for informing of policy makers, planners, researchers and interested public. </a:t>
              </a:r>
              <a:endParaRPr lang="en-US" sz="1600" dirty="0"/>
            </a:p>
          </p:txBody>
        </p:sp>
      </p:grpSp>
      <p:grpSp>
        <p:nvGrpSpPr>
          <p:cNvPr id="8" name="Group 7"/>
          <p:cNvGrpSpPr/>
          <p:nvPr/>
        </p:nvGrpSpPr>
        <p:grpSpPr>
          <a:xfrm>
            <a:off x="1023891" y="4114800"/>
            <a:ext cx="6324600" cy="1709717"/>
            <a:chOff x="1066800" y="3828356"/>
            <a:chExt cx="6324600" cy="1709717"/>
          </a:xfrm>
        </p:grpSpPr>
        <p:sp>
          <p:nvSpPr>
            <p:cNvPr id="12" name="Rectangle 11"/>
            <p:cNvSpPr/>
            <p:nvPr/>
          </p:nvSpPr>
          <p:spPr>
            <a:xfrm>
              <a:off x="1066800" y="3828356"/>
              <a:ext cx="2866490" cy="369332"/>
            </a:xfrm>
            <a:prstGeom prst="rect">
              <a:avLst/>
            </a:prstGeom>
          </p:spPr>
          <p:txBody>
            <a:bodyPr wrap="none">
              <a:spAutoFit/>
            </a:bodyPr>
            <a:lstStyle/>
            <a:p>
              <a:pPr lvl="0"/>
              <a:r>
                <a:rPr lang="en-US" i="1" dirty="0" smtClean="0">
                  <a:latin typeface="+mj-lt"/>
                </a:rPr>
                <a:t>Participating Institutions:</a:t>
              </a:r>
            </a:p>
          </p:txBody>
        </p:sp>
        <p:sp>
          <p:nvSpPr>
            <p:cNvPr id="5" name="TextBox 4"/>
            <p:cNvSpPr txBox="1"/>
            <p:nvPr/>
          </p:nvSpPr>
          <p:spPr>
            <a:xfrm>
              <a:off x="1648048" y="4183856"/>
              <a:ext cx="5743352" cy="1354217"/>
            </a:xfrm>
            <a:prstGeom prst="rect">
              <a:avLst/>
            </a:prstGeom>
            <a:noFill/>
          </p:spPr>
          <p:txBody>
            <a:bodyPr wrap="square" rtlCol="0">
              <a:spAutoFit/>
            </a:bodyPr>
            <a:lstStyle/>
            <a:p>
              <a:r>
                <a:rPr lang="en-US" dirty="0" smtClean="0"/>
                <a:t>-</a:t>
              </a:r>
              <a:r>
                <a:rPr lang="en-US" sz="1600" dirty="0" smtClean="0"/>
                <a:t>City of El Paso Department of Public Health</a:t>
              </a:r>
            </a:p>
            <a:p>
              <a:r>
                <a:rPr lang="en-US" sz="1600" dirty="0" smtClean="0"/>
                <a:t>-City of El Paso Fire/EMS Department</a:t>
              </a:r>
            </a:p>
            <a:p>
              <a:r>
                <a:rPr lang="en-US" sz="1600" dirty="0" smtClean="0"/>
                <a:t>-area academic institutions</a:t>
              </a:r>
            </a:p>
            <a:p>
              <a:r>
                <a:rPr lang="en-US" sz="1600" dirty="0" smtClean="0"/>
                <a:t>-hospitals/health centers/insurers  </a:t>
              </a:r>
            </a:p>
            <a:p>
              <a:r>
                <a:rPr lang="en-US" sz="1600" dirty="0" smtClean="0"/>
                <a:t>-Paso del Norte Health Information Exchange </a:t>
              </a:r>
              <a:endParaRPr lang="en-US" sz="1600" dirty="0"/>
            </a:p>
          </p:txBody>
        </p:sp>
      </p:grpSp>
    </p:spTree>
    <p:extLst>
      <p:ext uri="{BB962C8B-B14F-4D97-AF65-F5344CB8AC3E}">
        <p14:creationId xmlns:p14="http://schemas.microsoft.com/office/powerpoint/2010/main" val="301592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4294967295"/>
          </p:nvPr>
        </p:nvSpPr>
        <p:spPr>
          <a:xfrm>
            <a:off x="1371600" y="3556000"/>
            <a:ext cx="6400800" cy="1473200"/>
          </a:xfrm>
        </p:spPr>
        <p:txBody>
          <a:bodyPr/>
          <a:lstStyle/>
          <a:p>
            <a:pPr marL="0" indent="0" algn="ctr" eaLnBrk="1" hangingPunct="1">
              <a:buFontTx/>
              <a:buNone/>
            </a:pPr>
            <a:endParaRPr lang="en-US" sz="2000" smtClean="0">
              <a:solidFill>
                <a:srgbClr val="FFFFFF"/>
              </a:solidFill>
            </a:endParaRPr>
          </a:p>
        </p:txBody>
      </p:sp>
      <p:pic>
        <p:nvPicPr>
          <p:cNvPr id="11267" name="Picture 4"/>
          <p:cNvPicPr>
            <a:picLocks noChangeAspect="1"/>
          </p:cNvPicPr>
          <p:nvPr/>
        </p:nvPicPr>
        <p:blipFill>
          <a:blip r:embed="rId2">
            <a:extLst>
              <a:ext uri="{28A0092B-C50C-407E-A947-70E740481C1C}">
                <a14:useLocalDpi xmlns:a14="http://schemas.microsoft.com/office/drawing/2010/main" val="0"/>
              </a:ext>
            </a:extLst>
          </a:blip>
          <a:srcRect l="999" t="8000" r="1500" b="800"/>
          <a:stretch>
            <a:fillRect/>
          </a:stretch>
        </p:blipFill>
        <p:spPr bwMode="auto">
          <a:xfrm>
            <a:off x="1260475" y="2222500"/>
            <a:ext cx="6710363" cy="392271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1268" name="Title 1"/>
          <p:cNvSpPr>
            <a:spLocks/>
          </p:cNvSpPr>
          <p:nvPr/>
        </p:nvSpPr>
        <p:spPr bwMode="auto">
          <a:xfrm>
            <a:off x="457200" y="3063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solidFill>
                  <a:srgbClr val="FFFFFF"/>
                </a:solidFill>
              </a:rPr>
              <a:t>GIS Capabilities</a:t>
            </a:r>
          </a:p>
        </p:txBody>
      </p:sp>
      <p:pic>
        <p:nvPicPr>
          <p:cNvPr id="11269" name="Picture 4" descr="City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71800" y="1295400"/>
            <a:ext cx="2667000" cy="584775"/>
          </a:xfrm>
          <a:prstGeom prst="rect">
            <a:avLst/>
          </a:prstGeom>
          <a:noFill/>
        </p:spPr>
        <p:txBody>
          <a:bodyPr wrap="square" rtlCol="0">
            <a:spAutoFit/>
          </a:bodyPr>
          <a:lstStyle/>
          <a:p>
            <a:r>
              <a:rPr lang="en-US" sz="3200" dirty="0" smtClean="0"/>
              <a:t>Innovation</a:t>
            </a:r>
            <a:endParaRPr lang="en-US" sz="3200" dirty="0"/>
          </a:p>
        </p:txBody>
      </p:sp>
      <p:sp>
        <p:nvSpPr>
          <p:cNvPr id="4" name="TextBox 3"/>
          <p:cNvSpPr txBox="1"/>
          <p:nvPr/>
        </p:nvSpPr>
        <p:spPr>
          <a:xfrm>
            <a:off x="1987489" y="2418425"/>
            <a:ext cx="5084818" cy="646331"/>
          </a:xfrm>
          <a:prstGeom prst="rect">
            <a:avLst/>
          </a:prstGeom>
          <a:noFill/>
        </p:spPr>
        <p:txBody>
          <a:bodyPr wrap="square" rtlCol="0">
            <a:spAutoFit/>
          </a:bodyPr>
          <a:lstStyle/>
          <a:p>
            <a:r>
              <a:rPr lang="en-US" dirty="0" smtClean="0"/>
              <a:t>Display/layer REAL data at zip code level for informing policy makers and health advocates</a:t>
            </a:r>
            <a:endParaRPr lang="en-US" dirty="0"/>
          </a:p>
        </p:txBody>
      </p:sp>
      <p:sp>
        <p:nvSpPr>
          <p:cNvPr id="5" name="Rectangle 4"/>
          <p:cNvSpPr/>
          <p:nvPr/>
        </p:nvSpPr>
        <p:spPr>
          <a:xfrm>
            <a:off x="1952348" y="3480047"/>
            <a:ext cx="5265198" cy="1477328"/>
          </a:xfrm>
          <a:prstGeom prst="rect">
            <a:avLst/>
          </a:prstGeom>
        </p:spPr>
        <p:txBody>
          <a:bodyPr wrap="square">
            <a:spAutoFit/>
          </a:bodyPr>
          <a:lstStyle/>
          <a:p>
            <a:r>
              <a:rPr lang="en-US" dirty="0" smtClean="0"/>
              <a:t>Identify data repository participants and extended </a:t>
            </a:r>
            <a:r>
              <a:rPr lang="en-US" dirty="0"/>
              <a:t>family </a:t>
            </a:r>
            <a:r>
              <a:rPr lang="en-US" dirty="0" smtClean="0"/>
              <a:t>members in need of preventive health services, e.g. breast and cervical cancer screening; refer to medical home and follow up or provide needed screenings/immunizations</a:t>
            </a:r>
            <a:endParaRPr lang="en-US" dirty="0"/>
          </a:p>
        </p:txBody>
      </p:sp>
      <p:grpSp>
        <p:nvGrpSpPr>
          <p:cNvPr id="20" name="Group 19"/>
          <p:cNvGrpSpPr>
            <a:grpSpLocks/>
          </p:cNvGrpSpPr>
          <p:nvPr/>
        </p:nvGrpSpPr>
        <p:grpSpPr bwMode="auto">
          <a:xfrm>
            <a:off x="1628968" y="4085729"/>
            <a:ext cx="228600" cy="304800"/>
            <a:chOff x="513" y="1946"/>
            <a:chExt cx="266" cy="284"/>
          </a:xfrm>
          <a:solidFill>
            <a:srgbClr val="C00000"/>
          </a:solidFill>
        </p:grpSpPr>
        <p:sp>
          <p:nvSpPr>
            <p:cNvPr id="21" name="Freeform 20"/>
            <p:cNvSpPr>
              <a:spLocks/>
            </p:cNvSpPr>
            <p:nvPr/>
          </p:nvSpPr>
          <p:spPr bwMode="auto">
            <a:xfrm>
              <a:off x="514" y="1946"/>
              <a:ext cx="265" cy="263"/>
            </a:xfrm>
            <a:custGeom>
              <a:avLst/>
              <a:gdLst>
                <a:gd name="T0" fmla="*/ 28 w 265"/>
                <a:gd name="T1" fmla="*/ 110 h 263"/>
                <a:gd name="T2" fmla="*/ 32 w 265"/>
                <a:gd name="T3" fmla="*/ 113 h 263"/>
                <a:gd name="T4" fmla="*/ 38 w 265"/>
                <a:gd name="T5" fmla="*/ 118 h 263"/>
                <a:gd name="T6" fmla="*/ 45 w 265"/>
                <a:gd name="T7" fmla="*/ 126 h 263"/>
                <a:gd name="T8" fmla="*/ 51 w 265"/>
                <a:gd name="T9" fmla="*/ 132 h 263"/>
                <a:gd name="T10" fmla="*/ 61 w 265"/>
                <a:gd name="T11" fmla="*/ 143 h 263"/>
                <a:gd name="T12" fmla="*/ 66 w 265"/>
                <a:gd name="T13" fmla="*/ 152 h 263"/>
                <a:gd name="T14" fmla="*/ 75 w 265"/>
                <a:gd name="T15" fmla="*/ 167 h 263"/>
                <a:gd name="T16" fmla="*/ 81 w 265"/>
                <a:gd name="T17" fmla="*/ 180 h 263"/>
                <a:gd name="T18" fmla="*/ 82 w 265"/>
                <a:gd name="T19" fmla="*/ 182 h 263"/>
                <a:gd name="T20" fmla="*/ 84 w 265"/>
                <a:gd name="T21" fmla="*/ 180 h 263"/>
                <a:gd name="T22" fmla="*/ 95 w 265"/>
                <a:gd name="T23" fmla="*/ 155 h 263"/>
                <a:gd name="T24" fmla="*/ 99 w 265"/>
                <a:gd name="T25" fmla="*/ 147 h 263"/>
                <a:gd name="T26" fmla="*/ 104 w 265"/>
                <a:gd name="T27" fmla="*/ 140 h 263"/>
                <a:gd name="T28" fmla="*/ 110 w 265"/>
                <a:gd name="T29" fmla="*/ 129 h 263"/>
                <a:gd name="T30" fmla="*/ 118 w 265"/>
                <a:gd name="T31" fmla="*/ 118 h 263"/>
                <a:gd name="T32" fmla="*/ 130 w 265"/>
                <a:gd name="T33" fmla="*/ 101 h 263"/>
                <a:gd name="T34" fmla="*/ 137 w 265"/>
                <a:gd name="T35" fmla="*/ 91 h 263"/>
                <a:gd name="T36" fmla="*/ 144 w 265"/>
                <a:gd name="T37" fmla="*/ 82 h 263"/>
                <a:gd name="T38" fmla="*/ 151 w 265"/>
                <a:gd name="T39" fmla="*/ 74 h 263"/>
                <a:gd name="T40" fmla="*/ 158 w 265"/>
                <a:gd name="T41" fmla="*/ 66 h 263"/>
                <a:gd name="T42" fmla="*/ 167 w 265"/>
                <a:gd name="T43" fmla="*/ 56 h 263"/>
                <a:gd name="T44" fmla="*/ 177 w 265"/>
                <a:gd name="T45" fmla="*/ 46 h 263"/>
                <a:gd name="T46" fmla="*/ 188 w 265"/>
                <a:gd name="T47" fmla="*/ 36 h 263"/>
                <a:gd name="T48" fmla="*/ 201 w 265"/>
                <a:gd name="T49" fmla="*/ 26 h 263"/>
                <a:gd name="T50" fmla="*/ 213 w 265"/>
                <a:gd name="T51" fmla="*/ 18 h 263"/>
                <a:gd name="T52" fmla="*/ 225 w 265"/>
                <a:gd name="T53" fmla="*/ 10 h 263"/>
                <a:gd name="T54" fmla="*/ 235 w 265"/>
                <a:gd name="T55" fmla="*/ 5 h 263"/>
                <a:gd name="T56" fmla="*/ 246 w 265"/>
                <a:gd name="T57" fmla="*/ 1 h 263"/>
                <a:gd name="T58" fmla="*/ 249 w 265"/>
                <a:gd name="T59" fmla="*/ 0 h 263"/>
                <a:gd name="T60" fmla="*/ 264 w 265"/>
                <a:gd name="T61" fmla="*/ 40 h 263"/>
                <a:gd name="T62" fmla="*/ 260 w 265"/>
                <a:gd name="T63" fmla="*/ 41 h 263"/>
                <a:gd name="T64" fmla="*/ 257 w 265"/>
                <a:gd name="T65" fmla="*/ 42 h 263"/>
                <a:gd name="T66" fmla="*/ 253 w 265"/>
                <a:gd name="T67" fmla="*/ 44 h 263"/>
                <a:gd name="T68" fmla="*/ 244 w 265"/>
                <a:gd name="T69" fmla="*/ 49 h 263"/>
                <a:gd name="T70" fmla="*/ 230 w 265"/>
                <a:gd name="T71" fmla="*/ 59 h 263"/>
                <a:gd name="T72" fmla="*/ 212 w 265"/>
                <a:gd name="T73" fmla="*/ 75 h 263"/>
                <a:gd name="T74" fmla="*/ 201 w 265"/>
                <a:gd name="T75" fmla="*/ 85 h 263"/>
                <a:gd name="T76" fmla="*/ 186 w 265"/>
                <a:gd name="T77" fmla="*/ 101 h 263"/>
                <a:gd name="T78" fmla="*/ 167 w 265"/>
                <a:gd name="T79" fmla="*/ 123 h 263"/>
                <a:gd name="T80" fmla="*/ 145 w 265"/>
                <a:gd name="T81" fmla="*/ 151 h 263"/>
                <a:gd name="T82" fmla="*/ 111 w 265"/>
                <a:gd name="T83" fmla="*/ 199 h 263"/>
                <a:gd name="T84" fmla="*/ 92 w 265"/>
                <a:gd name="T85" fmla="*/ 230 h 263"/>
                <a:gd name="T86" fmla="*/ 82 w 265"/>
                <a:gd name="T87" fmla="*/ 248 h 263"/>
                <a:gd name="T88" fmla="*/ 78 w 265"/>
                <a:gd name="T89" fmla="*/ 255 h 263"/>
                <a:gd name="T90" fmla="*/ 77 w 265"/>
                <a:gd name="T91" fmla="*/ 260 h 263"/>
                <a:gd name="T92" fmla="*/ 76 w 265"/>
                <a:gd name="T93" fmla="*/ 262 h 263"/>
                <a:gd name="T94" fmla="*/ 72 w 265"/>
                <a:gd name="T95" fmla="*/ 250 h 263"/>
                <a:gd name="T96" fmla="*/ 70 w 265"/>
                <a:gd name="T97" fmla="*/ 244 h 263"/>
                <a:gd name="T98" fmla="*/ 63 w 265"/>
                <a:gd name="T99" fmla="*/ 229 h 263"/>
                <a:gd name="T100" fmla="*/ 41 w 265"/>
                <a:gd name="T101" fmla="*/ 187 h 263"/>
                <a:gd name="T102" fmla="*/ 35 w 265"/>
                <a:gd name="T103" fmla="*/ 177 h 263"/>
                <a:gd name="T104" fmla="*/ 31 w 265"/>
                <a:gd name="T105" fmla="*/ 170 h 263"/>
                <a:gd name="T106" fmla="*/ 24 w 265"/>
                <a:gd name="T107" fmla="*/ 161 h 263"/>
                <a:gd name="T108" fmla="*/ 18 w 265"/>
                <a:gd name="T109" fmla="*/ 154 h 263"/>
                <a:gd name="T110" fmla="*/ 11 w 265"/>
                <a:gd name="T111" fmla="*/ 147 h 263"/>
                <a:gd name="T112" fmla="*/ 4 w 265"/>
                <a:gd name="T113" fmla="*/ 142 h 263"/>
                <a:gd name="T114" fmla="*/ 3 w 265"/>
                <a:gd name="T115" fmla="*/ 141 h 263"/>
                <a:gd name="T116" fmla="*/ 0 w 265"/>
                <a:gd name="T117" fmla="*/ 139 h 263"/>
                <a:gd name="T118" fmla="*/ 28 w 265"/>
                <a:gd name="T119" fmla="*/ 110 h 2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5" h="263">
                  <a:moveTo>
                    <a:pt x="28" y="110"/>
                  </a:moveTo>
                  <a:lnTo>
                    <a:pt x="32" y="113"/>
                  </a:lnTo>
                  <a:lnTo>
                    <a:pt x="38" y="118"/>
                  </a:lnTo>
                  <a:lnTo>
                    <a:pt x="45" y="126"/>
                  </a:lnTo>
                  <a:lnTo>
                    <a:pt x="51" y="132"/>
                  </a:lnTo>
                  <a:lnTo>
                    <a:pt x="61" y="143"/>
                  </a:lnTo>
                  <a:lnTo>
                    <a:pt x="66" y="152"/>
                  </a:lnTo>
                  <a:lnTo>
                    <a:pt x="75" y="167"/>
                  </a:lnTo>
                  <a:lnTo>
                    <a:pt x="81" y="180"/>
                  </a:lnTo>
                  <a:lnTo>
                    <a:pt x="82" y="182"/>
                  </a:lnTo>
                  <a:lnTo>
                    <a:pt x="84" y="180"/>
                  </a:lnTo>
                  <a:lnTo>
                    <a:pt x="95" y="155"/>
                  </a:lnTo>
                  <a:lnTo>
                    <a:pt x="99" y="147"/>
                  </a:lnTo>
                  <a:lnTo>
                    <a:pt x="104" y="140"/>
                  </a:lnTo>
                  <a:lnTo>
                    <a:pt x="110" y="129"/>
                  </a:lnTo>
                  <a:lnTo>
                    <a:pt x="118" y="118"/>
                  </a:lnTo>
                  <a:lnTo>
                    <a:pt x="130" y="101"/>
                  </a:lnTo>
                  <a:lnTo>
                    <a:pt x="137" y="91"/>
                  </a:lnTo>
                  <a:lnTo>
                    <a:pt x="144" y="82"/>
                  </a:lnTo>
                  <a:lnTo>
                    <a:pt x="151" y="74"/>
                  </a:lnTo>
                  <a:lnTo>
                    <a:pt x="158" y="66"/>
                  </a:lnTo>
                  <a:lnTo>
                    <a:pt x="167" y="56"/>
                  </a:lnTo>
                  <a:lnTo>
                    <a:pt x="177" y="46"/>
                  </a:lnTo>
                  <a:lnTo>
                    <a:pt x="188" y="36"/>
                  </a:lnTo>
                  <a:lnTo>
                    <a:pt x="201" y="26"/>
                  </a:lnTo>
                  <a:lnTo>
                    <a:pt x="213" y="18"/>
                  </a:lnTo>
                  <a:lnTo>
                    <a:pt x="225" y="10"/>
                  </a:lnTo>
                  <a:lnTo>
                    <a:pt x="235" y="5"/>
                  </a:lnTo>
                  <a:lnTo>
                    <a:pt x="246" y="1"/>
                  </a:lnTo>
                  <a:lnTo>
                    <a:pt x="249" y="0"/>
                  </a:lnTo>
                  <a:lnTo>
                    <a:pt x="264" y="40"/>
                  </a:lnTo>
                  <a:lnTo>
                    <a:pt x="260" y="41"/>
                  </a:lnTo>
                  <a:lnTo>
                    <a:pt x="257" y="42"/>
                  </a:lnTo>
                  <a:lnTo>
                    <a:pt x="253" y="44"/>
                  </a:lnTo>
                  <a:lnTo>
                    <a:pt x="244" y="49"/>
                  </a:lnTo>
                  <a:lnTo>
                    <a:pt x="230" y="59"/>
                  </a:lnTo>
                  <a:lnTo>
                    <a:pt x="212" y="75"/>
                  </a:lnTo>
                  <a:lnTo>
                    <a:pt x="201" y="85"/>
                  </a:lnTo>
                  <a:lnTo>
                    <a:pt x="186" y="101"/>
                  </a:lnTo>
                  <a:lnTo>
                    <a:pt x="167" y="123"/>
                  </a:lnTo>
                  <a:lnTo>
                    <a:pt x="145" y="151"/>
                  </a:lnTo>
                  <a:lnTo>
                    <a:pt x="111" y="199"/>
                  </a:lnTo>
                  <a:lnTo>
                    <a:pt x="92" y="230"/>
                  </a:lnTo>
                  <a:lnTo>
                    <a:pt x="82" y="248"/>
                  </a:lnTo>
                  <a:lnTo>
                    <a:pt x="78" y="255"/>
                  </a:lnTo>
                  <a:lnTo>
                    <a:pt x="77" y="260"/>
                  </a:lnTo>
                  <a:lnTo>
                    <a:pt x="76" y="262"/>
                  </a:lnTo>
                  <a:lnTo>
                    <a:pt x="72" y="250"/>
                  </a:lnTo>
                  <a:lnTo>
                    <a:pt x="70" y="244"/>
                  </a:lnTo>
                  <a:lnTo>
                    <a:pt x="63" y="229"/>
                  </a:lnTo>
                  <a:lnTo>
                    <a:pt x="41" y="187"/>
                  </a:lnTo>
                  <a:lnTo>
                    <a:pt x="35" y="177"/>
                  </a:lnTo>
                  <a:lnTo>
                    <a:pt x="31" y="170"/>
                  </a:lnTo>
                  <a:lnTo>
                    <a:pt x="24" y="161"/>
                  </a:lnTo>
                  <a:lnTo>
                    <a:pt x="18" y="154"/>
                  </a:lnTo>
                  <a:lnTo>
                    <a:pt x="11" y="147"/>
                  </a:lnTo>
                  <a:lnTo>
                    <a:pt x="4" y="142"/>
                  </a:lnTo>
                  <a:lnTo>
                    <a:pt x="3" y="141"/>
                  </a:lnTo>
                  <a:lnTo>
                    <a:pt x="0" y="139"/>
                  </a:lnTo>
                  <a:lnTo>
                    <a:pt x="28" y="110"/>
                  </a:lnTo>
                </a:path>
              </a:pathLst>
            </a:custGeom>
            <a:grpFill/>
            <a:ln w="0" cap="flat"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1"/>
            <p:cNvSpPr>
              <a:spLocks/>
            </p:cNvSpPr>
            <p:nvPr/>
          </p:nvSpPr>
          <p:spPr bwMode="auto">
            <a:xfrm>
              <a:off x="513" y="1986"/>
              <a:ext cx="266" cy="244"/>
            </a:xfrm>
            <a:custGeom>
              <a:avLst/>
              <a:gdLst>
                <a:gd name="T0" fmla="*/ 4 w 266"/>
                <a:gd name="T1" fmla="*/ 101 h 244"/>
                <a:gd name="T2" fmla="*/ 9 w 266"/>
                <a:gd name="T3" fmla="*/ 104 h 244"/>
                <a:gd name="T4" fmla="*/ 22 w 266"/>
                <a:gd name="T5" fmla="*/ 117 h 244"/>
                <a:gd name="T6" fmla="*/ 34 w 266"/>
                <a:gd name="T7" fmla="*/ 133 h 244"/>
                <a:gd name="T8" fmla="*/ 45 w 266"/>
                <a:gd name="T9" fmla="*/ 152 h 244"/>
                <a:gd name="T10" fmla="*/ 56 w 266"/>
                <a:gd name="T11" fmla="*/ 171 h 244"/>
                <a:gd name="T12" fmla="*/ 71 w 266"/>
                <a:gd name="T13" fmla="*/ 204 h 244"/>
                <a:gd name="T14" fmla="*/ 77 w 266"/>
                <a:gd name="T15" fmla="*/ 222 h 244"/>
                <a:gd name="T16" fmla="*/ 83 w 266"/>
                <a:gd name="T17" fmla="*/ 208 h 244"/>
                <a:gd name="T18" fmla="*/ 101 w 266"/>
                <a:gd name="T19" fmla="*/ 177 h 244"/>
                <a:gd name="T20" fmla="*/ 146 w 266"/>
                <a:gd name="T21" fmla="*/ 111 h 244"/>
                <a:gd name="T22" fmla="*/ 168 w 266"/>
                <a:gd name="T23" fmla="*/ 83 h 244"/>
                <a:gd name="T24" fmla="*/ 194 w 266"/>
                <a:gd name="T25" fmla="*/ 52 h 244"/>
                <a:gd name="T26" fmla="*/ 231 w 266"/>
                <a:gd name="T27" fmla="*/ 19 h 244"/>
                <a:gd name="T28" fmla="*/ 254 w 266"/>
                <a:gd name="T29" fmla="*/ 4 h 244"/>
                <a:gd name="T30" fmla="*/ 265 w 266"/>
                <a:gd name="T31" fmla="*/ 0 h 244"/>
                <a:gd name="T32" fmla="*/ 265 w 266"/>
                <a:gd name="T33" fmla="*/ 20 h 244"/>
                <a:gd name="T34" fmla="*/ 253 w 266"/>
                <a:gd name="T35" fmla="*/ 25 h 244"/>
                <a:gd name="T36" fmla="*/ 228 w 266"/>
                <a:gd name="T37" fmla="*/ 42 h 244"/>
                <a:gd name="T38" fmla="*/ 187 w 266"/>
                <a:gd name="T39" fmla="*/ 83 h 244"/>
                <a:gd name="T40" fmla="*/ 163 w 266"/>
                <a:gd name="T41" fmla="*/ 111 h 244"/>
                <a:gd name="T42" fmla="*/ 132 w 266"/>
                <a:gd name="T43" fmla="*/ 151 h 244"/>
                <a:gd name="T44" fmla="*/ 105 w 266"/>
                <a:gd name="T45" fmla="*/ 193 h 244"/>
                <a:gd name="T46" fmla="*/ 79 w 266"/>
                <a:gd name="T47" fmla="*/ 237 h 244"/>
                <a:gd name="T48" fmla="*/ 75 w 266"/>
                <a:gd name="T49" fmla="*/ 240 h 244"/>
                <a:gd name="T50" fmla="*/ 66 w 266"/>
                <a:gd name="T51" fmla="*/ 214 h 244"/>
                <a:gd name="T52" fmla="*/ 51 w 266"/>
                <a:gd name="T53" fmla="*/ 184 h 244"/>
                <a:gd name="T54" fmla="*/ 40 w 266"/>
                <a:gd name="T55" fmla="*/ 164 h 244"/>
                <a:gd name="T56" fmla="*/ 29 w 266"/>
                <a:gd name="T57" fmla="*/ 147 h 244"/>
                <a:gd name="T58" fmla="*/ 16 w 266"/>
                <a:gd name="T59" fmla="*/ 131 h 244"/>
                <a:gd name="T60" fmla="*/ 3 w 266"/>
                <a:gd name="T61" fmla="*/ 121 h 244"/>
                <a:gd name="T62" fmla="*/ 1 w 266"/>
                <a:gd name="T63" fmla="*/ 99 h 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6" h="244">
                  <a:moveTo>
                    <a:pt x="1" y="99"/>
                  </a:moveTo>
                  <a:lnTo>
                    <a:pt x="4" y="101"/>
                  </a:lnTo>
                  <a:lnTo>
                    <a:pt x="5" y="102"/>
                  </a:lnTo>
                  <a:lnTo>
                    <a:pt x="9" y="104"/>
                  </a:lnTo>
                  <a:lnTo>
                    <a:pt x="16" y="110"/>
                  </a:lnTo>
                  <a:lnTo>
                    <a:pt x="22" y="117"/>
                  </a:lnTo>
                  <a:lnTo>
                    <a:pt x="28" y="126"/>
                  </a:lnTo>
                  <a:lnTo>
                    <a:pt x="34" y="133"/>
                  </a:lnTo>
                  <a:lnTo>
                    <a:pt x="39" y="142"/>
                  </a:lnTo>
                  <a:lnTo>
                    <a:pt x="45" y="152"/>
                  </a:lnTo>
                  <a:lnTo>
                    <a:pt x="50" y="161"/>
                  </a:lnTo>
                  <a:lnTo>
                    <a:pt x="56" y="171"/>
                  </a:lnTo>
                  <a:lnTo>
                    <a:pt x="64" y="189"/>
                  </a:lnTo>
                  <a:lnTo>
                    <a:pt x="71" y="204"/>
                  </a:lnTo>
                  <a:lnTo>
                    <a:pt x="76" y="219"/>
                  </a:lnTo>
                  <a:lnTo>
                    <a:pt x="77" y="222"/>
                  </a:lnTo>
                  <a:lnTo>
                    <a:pt x="79" y="217"/>
                  </a:lnTo>
                  <a:lnTo>
                    <a:pt x="83" y="208"/>
                  </a:lnTo>
                  <a:lnTo>
                    <a:pt x="87" y="200"/>
                  </a:lnTo>
                  <a:lnTo>
                    <a:pt x="101" y="177"/>
                  </a:lnTo>
                  <a:lnTo>
                    <a:pt x="121" y="146"/>
                  </a:lnTo>
                  <a:lnTo>
                    <a:pt x="146" y="111"/>
                  </a:lnTo>
                  <a:lnTo>
                    <a:pt x="157" y="97"/>
                  </a:lnTo>
                  <a:lnTo>
                    <a:pt x="168" y="83"/>
                  </a:lnTo>
                  <a:lnTo>
                    <a:pt x="179" y="70"/>
                  </a:lnTo>
                  <a:lnTo>
                    <a:pt x="194" y="52"/>
                  </a:lnTo>
                  <a:lnTo>
                    <a:pt x="213" y="35"/>
                  </a:lnTo>
                  <a:lnTo>
                    <a:pt x="231" y="19"/>
                  </a:lnTo>
                  <a:lnTo>
                    <a:pt x="245" y="9"/>
                  </a:lnTo>
                  <a:lnTo>
                    <a:pt x="254" y="4"/>
                  </a:lnTo>
                  <a:lnTo>
                    <a:pt x="261" y="1"/>
                  </a:lnTo>
                  <a:lnTo>
                    <a:pt x="265" y="0"/>
                  </a:lnTo>
                  <a:lnTo>
                    <a:pt x="265" y="20"/>
                  </a:lnTo>
                  <a:lnTo>
                    <a:pt x="263" y="21"/>
                  </a:lnTo>
                  <a:lnTo>
                    <a:pt x="253" y="25"/>
                  </a:lnTo>
                  <a:lnTo>
                    <a:pt x="241" y="32"/>
                  </a:lnTo>
                  <a:lnTo>
                    <a:pt x="228" y="42"/>
                  </a:lnTo>
                  <a:lnTo>
                    <a:pt x="212" y="57"/>
                  </a:lnTo>
                  <a:lnTo>
                    <a:pt x="187" y="83"/>
                  </a:lnTo>
                  <a:lnTo>
                    <a:pt x="174" y="97"/>
                  </a:lnTo>
                  <a:lnTo>
                    <a:pt x="163" y="111"/>
                  </a:lnTo>
                  <a:lnTo>
                    <a:pt x="146" y="132"/>
                  </a:lnTo>
                  <a:lnTo>
                    <a:pt x="132" y="151"/>
                  </a:lnTo>
                  <a:lnTo>
                    <a:pt x="117" y="173"/>
                  </a:lnTo>
                  <a:lnTo>
                    <a:pt x="105" y="193"/>
                  </a:lnTo>
                  <a:lnTo>
                    <a:pt x="88" y="220"/>
                  </a:lnTo>
                  <a:lnTo>
                    <a:pt x="79" y="237"/>
                  </a:lnTo>
                  <a:lnTo>
                    <a:pt x="77" y="243"/>
                  </a:lnTo>
                  <a:lnTo>
                    <a:pt x="75" y="240"/>
                  </a:lnTo>
                  <a:lnTo>
                    <a:pt x="71" y="229"/>
                  </a:lnTo>
                  <a:lnTo>
                    <a:pt x="66" y="214"/>
                  </a:lnTo>
                  <a:lnTo>
                    <a:pt x="60" y="200"/>
                  </a:lnTo>
                  <a:lnTo>
                    <a:pt x="51" y="184"/>
                  </a:lnTo>
                  <a:lnTo>
                    <a:pt x="43" y="169"/>
                  </a:lnTo>
                  <a:lnTo>
                    <a:pt x="40" y="164"/>
                  </a:lnTo>
                  <a:lnTo>
                    <a:pt x="34" y="152"/>
                  </a:lnTo>
                  <a:lnTo>
                    <a:pt x="29" y="147"/>
                  </a:lnTo>
                  <a:lnTo>
                    <a:pt x="23" y="138"/>
                  </a:lnTo>
                  <a:lnTo>
                    <a:pt x="16" y="131"/>
                  </a:lnTo>
                  <a:lnTo>
                    <a:pt x="9" y="125"/>
                  </a:lnTo>
                  <a:lnTo>
                    <a:pt x="3" y="121"/>
                  </a:lnTo>
                  <a:lnTo>
                    <a:pt x="0" y="119"/>
                  </a:lnTo>
                  <a:lnTo>
                    <a:pt x="1" y="99"/>
                  </a:lnTo>
                </a:path>
              </a:pathLst>
            </a:custGeom>
            <a:grpFill/>
            <a:ln w="0" cap="flat"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 name="Group 22"/>
          <p:cNvGrpSpPr>
            <a:grpSpLocks/>
          </p:cNvGrpSpPr>
          <p:nvPr/>
        </p:nvGrpSpPr>
        <p:grpSpPr bwMode="auto">
          <a:xfrm>
            <a:off x="1640018" y="2600460"/>
            <a:ext cx="228600" cy="304800"/>
            <a:chOff x="513" y="1946"/>
            <a:chExt cx="266" cy="284"/>
          </a:xfrm>
          <a:solidFill>
            <a:srgbClr val="C00000"/>
          </a:solidFill>
        </p:grpSpPr>
        <p:sp>
          <p:nvSpPr>
            <p:cNvPr id="24" name="Freeform 23"/>
            <p:cNvSpPr>
              <a:spLocks/>
            </p:cNvSpPr>
            <p:nvPr/>
          </p:nvSpPr>
          <p:spPr bwMode="auto">
            <a:xfrm>
              <a:off x="514" y="1946"/>
              <a:ext cx="265" cy="263"/>
            </a:xfrm>
            <a:custGeom>
              <a:avLst/>
              <a:gdLst>
                <a:gd name="T0" fmla="*/ 28 w 265"/>
                <a:gd name="T1" fmla="*/ 110 h 263"/>
                <a:gd name="T2" fmla="*/ 32 w 265"/>
                <a:gd name="T3" fmla="*/ 113 h 263"/>
                <a:gd name="T4" fmla="*/ 38 w 265"/>
                <a:gd name="T5" fmla="*/ 118 h 263"/>
                <a:gd name="T6" fmla="*/ 45 w 265"/>
                <a:gd name="T7" fmla="*/ 126 h 263"/>
                <a:gd name="T8" fmla="*/ 51 w 265"/>
                <a:gd name="T9" fmla="*/ 132 h 263"/>
                <a:gd name="T10" fmla="*/ 61 w 265"/>
                <a:gd name="T11" fmla="*/ 143 h 263"/>
                <a:gd name="T12" fmla="*/ 66 w 265"/>
                <a:gd name="T13" fmla="*/ 152 h 263"/>
                <a:gd name="T14" fmla="*/ 75 w 265"/>
                <a:gd name="T15" fmla="*/ 167 h 263"/>
                <a:gd name="T16" fmla="*/ 81 w 265"/>
                <a:gd name="T17" fmla="*/ 180 h 263"/>
                <a:gd name="T18" fmla="*/ 82 w 265"/>
                <a:gd name="T19" fmla="*/ 182 h 263"/>
                <a:gd name="T20" fmla="*/ 84 w 265"/>
                <a:gd name="T21" fmla="*/ 180 h 263"/>
                <a:gd name="T22" fmla="*/ 95 w 265"/>
                <a:gd name="T23" fmla="*/ 155 h 263"/>
                <a:gd name="T24" fmla="*/ 99 w 265"/>
                <a:gd name="T25" fmla="*/ 147 h 263"/>
                <a:gd name="T26" fmla="*/ 104 w 265"/>
                <a:gd name="T27" fmla="*/ 140 h 263"/>
                <a:gd name="T28" fmla="*/ 110 w 265"/>
                <a:gd name="T29" fmla="*/ 129 h 263"/>
                <a:gd name="T30" fmla="*/ 118 w 265"/>
                <a:gd name="T31" fmla="*/ 118 h 263"/>
                <a:gd name="T32" fmla="*/ 130 w 265"/>
                <a:gd name="T33" fmla="*/ 101 h 263"/>
                <a:gd name="T34" fmla="*/ 137 w 265"/>
                <a:gd name="T35" fmla="*/ 91 h 263"/>
                <a:gd name="T36" fmla="*/ 144 w 265"/>
                <a:gd name="T37" fmla="*/ 82 h 263"/>
                <a:gd name="T38" fmla="*/ 151 w 265"/>
                <a:gd name="T39" fmla="*/ 74 h 263"/>
                <a:gd name="T40" fmla="*/ 158 w 265"/>
                <a:gd name="T41" fmla="*/ 66 h 263"/>
                <a:gd name="T42" fmla="*/ 167 w 265"/>
                <a:gd name="T43" fmla="*/ 56 h 263"/>
                <a:gd name="T44" fmla="*/ 177 w 265"/>
                <a:gd name="T45" fmla="*/ 46 h 263"/>
                <a:gd name="T46" fmla="*/ 188 w 265"/>
                <a:gd name="T47" fmla="*/ 36 h 263"/>
                <a:gd name="T48" fmla="*/ 201 w 265"/>
                <a:gd name="T49" fmla="*/ 26 h 263"/>
                <a:gd name="T50" fmla="*/ 213 w 265"/>
                <a:gd name="T51" fmla="*/ 18 h 263"/>
                <a:gd name="T52" fmla="*/ 225 w 265"/>
                <a:gd name="T53" fmla="*/ 10 h 263"/>
                <a:gd name="T54" fmla="*/ 235 w 265"/>
                <a:gd name="T55" fmla="*/ 5 h 263"/>
                <a:gd name="T56" fmla="*/ 246 w 265"/>
                <a:gd name="T57" fmla="*/ 1 h 263"/>
                <a:gd name="T58" fmla="*/ 249 w 265"/>
                <a:gd name="T59" fmla="*/ 0 h 263"/>
                <a:gd name="T60" fmla="*/ 264 w 265"/>
                <a:gd name="T61" fmla="*/ 40 h 263"/>
                <a:gd name="T62" fmla="*/ 260 w 265"/>
                <a:gd name="T63" fmla="*/ 41 h 263"/>
                <a:gd name="T64" fmla="*/ 257 w 265"/>
                <a:gd name="T65" fmla="*/ 42 h 263"/>
                <a:gd name="T66" fmla="*/ 253 w 265"/>
                <a:gd name="T67" fmla="*/ 44 h 263"/>
                <a:gd name="T68" fmla="*/ 244 w 265"/>
                <a:gd name="T69" fmla="*/ 49 h 263"/>
                <a:gd name="T70" fmla="*/ 230 w 265"/>
                <a:gd name="T71" fmla="*/ 59 h 263"/>
                <a:gd name="T72" fmla="*/ 212 w 265"/>
                <a:gd name="T73" fmla="*/ 75 h 263"/>
                <a:gd name="T74" fmla="*/ 201 w 265"/>
                <a:gd name="T75" fmla="*/ 85 h 263"/>
                <a:gd name="T76" fmla="*/ 186 w 265"/>
                <a:gd name="T77" fmla="*/ 101 h 263"/>
                <a:gd name="T78" fmla="*/ 167 w 265"/>
                <a:gd name="T79" fmla="*/ 123 h 263"/>
                <a:gd name="T80" fmla="*/ 145 w 265"/>
                <a:gd name="T81" fmla="*/ 151 h 263"/>
                <a:gd name="T82" fmla="*/ 111 w 265"/>
                <a:gd name="T83" fmla="*/ 199 h 263"/>
                <a:gd name="T84" fmla="*/ 92 w 265"/>
                <a:gd name="T85" fmla="*/ 230 h 263"/>
                <a:gd name="T86" fmla="*/ 82 w 265"/>
                <a:gd name="T87" fmla="*/ 248 h 263"/>
                <a:gd name="T88" fmla="*/ 78 w 265"/>
                <a:gd name="T89" fmla="*/ 255 h 263"/>
                <a:gd name="T90" fmla="*/ 77 w 265"/>
                <a:gd name="T91" fmla="*/ 260 h 263"/>
                <a:gd name="T92" fmla="*/ 76 w 265"/>
                <a:gd name="T93" fmla="*/ 262 h 263"/>
                <a:gd name="T94" fmla="*/ 72 w 265"/>
                <a:gd name="T95" fmla="*/ 250 h 263"/>
                <a:gd name="T96" fmla="*/ 70 w 265"/>
                <a:gd name="T97" fmla="*/ 244 h 263"/>
                <a:gd name="T98" fmla="*/ 63 w 265"/>
                <a:gd name="T99" fmla="*/ 229 h 263"/>
                <a:gd name="T100" fmla="*/ 41 w 265"/>
                <a:gd name="T101" fmla="*/ 187 h 263"/>
                <a:gd name="T102" fmla="*/ 35 w 265"/>
                <a:gd name="T103" fmla="*/ 177 h 263"/>
                <a:gd name="T104" fmla="*/ 31 w 265"/>
                <a:gd name="T105" fmla="*/ 170 h 263"/>
                <a:gd name="T106" fmla="*/ 24 w 265"/>
                <a:gd name="T107" fmla="*/ 161 h 263"/>
                <a:gd name="T108" fmla="*/ 18 w 265"/>
                <a:gd name="T109" fmla="*/ 154 h 263"/>
                <a:gd name="T110" fmla="*/ 11 w 265"/>
                <a:gd name="T111" fmla="*/ 147 h 263"/>
                <a:gd name="T112" fmla="*/ 4 w 265"/>
                <a:gd name="T113" fmla="*/ 142 h 263"/>
                <a:gd name="T114" fmla="*/ 3 w 265"/>
                <a:gd name="T115" fmla="*/ 141 h 263"/>
                <a:gd name="T116" fmla="*/ 0 w 265"/>
                <a:gd name="T117" fmla="*/ 139 h 263"/>
                <a:gd name="T118" fmla="*/ 28 w 265"/>
                <a:gd name="T119" fmla="*/ 110 h 2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5" h="263">
                  <a:moveTo>
                    <a:pt x="28" y="110"/>
                  </a:moveTo>
                  <a:lnTo>
                    <a:pt x="32" y="113"/>
                  </a:lnTo>
                  <a:lnTo>
                    <a:pt x="38" y="118"/>
                  </a:lnTo>
                  <a:lnTo>
                    <a:pt x="45" y="126"/>
                  </a:lnTo>
                  <a:lnTo>
                    <a:pt x="51" y="132"/>
                  </a:lnTo>
                  <a:lnTo>
                    <a:pt x="61" y="143"/>
                  </a:lnTo>
                  <a:lnTo>
                    <a:pt x="66" y="152"/>
                  </a:lnTo>
                  <a:lnTo>
                    <a:pt x="75" y="167"/>
                  </a:lnTo>
                  <a:lnTo>
                    <a:pt x="81" y="180"/>
                  </a:lnTo>
                  <a:lnTo>
                    <a:pt x="82" y="182"/>
                  </a:lnTo>
                  <a:lnTo>
                    <a:pt x="84" y="180"/>
                  </a:lnTo>
                  <a:lnTo>
                    <a:pt x="95" y="155"/>
                  </a:lnTo>
                  <a:lnTo>
                    <a:pt x="99" y="147"/>
                  </a:lnTo>
                  <a:lnTo>
                    <a:pt x="104" y="140"/>
                  </a:lnTo>
                  <a:lnTo>
                    <a:pt x="110" y="129"/>
                  </a:lnTo>
                  <a:lnTo>
                    <a:pt x="118" y="118"/>
                  </a:lnTo>
                  <a:lnTo>
                    <a:pt x="130" y="101"/>
                  </a:lnTo>
                  <a:lnTo>
                    <a:pt x="137" y="91"/>
                  </a:lnTo>
                  <a:lnTo>
                    <a:pt x="144" y="82"/>
                  </a:lnTo>
                  <a:lnTo>
                    <a:pt x="151" y="74"/>
                  </a:lnTo>
                  <a:lnTo>
                    <a:pt x="158" y="66"/>
                  </a:lnTo>
                  <a:lnTo>
                    <a:pt x="167" y="56"/>
                  </a:lnTo>
                  <a:lnTo>
                    <a:pt x="177" y="46"/>
                  </a:lnTo>
                  <a:lnTo>
                    <a:pt x="188" y="36"/>
                  </a:lnTo>
                  <a:lnTo>
                    <a:pt x="201" y="26"/>
                  </a:lnTo>
                  <a:lnTo>
                    <a:pt x="213" y="18"/>
                  </a:lnTo>
                  <a:lnTo>
                    <a:pt x="225" y="10"/>
                  </a:lnTo>
                  <a:lnTo>
                    <a:pt x="235" y="5"/>
                  </a:lnTo>
                  <a:lnTo>
                    <a:pt x="246" y="1"/>
                  </a:lnTo>
                  <a:lnTo>
                    <a:pt x="249" y="0"/>
                  </a:lnTo>
                  <a:lnTo>
                    <a:pt x="264" y="40"/>
                  </a:lnTo>
                  <a:lnTo>
                    <a:pt x="260" y="41"/>
                  </a:lnTo>
                  <a:lnTo>
                    <a:pt x="257" y="42"/>
                  </a:lnTo>
                  <a:lnTo>
                    <a:pt x="253" y="44"/>
                  </a:lnTo>
                  <a:lnTo>
                    <a:pt x="244" y="49"/>
                  </a:lnTo>
                  <a:lnTo>
                    <a:pt x="230" y="59"/>
                  </a:lnTo>
                  <a:lnTo>
                    <a:pt x="212" y="75"/>
                  </a:lnTo>
                  <a:lnTo>
                    <a:pt x="201" y="85"/>
                  </a:lnTo>
                  <a:lnTo>
                    <a:pt x="186" y="101"/>
                  </a:lnTo>
                  <a:lnTo>
                    <a:pt x="167" y="123"/>
                  </a:lnTo>
                  <a:lnTo>
                    <a:pt x="145" y="151"/>
                  </a:lnTo>
                  <a:lnTo>
                    <a:pt x="111" y="199"/>
                  </a:lnTo>
                  <a:lnTo>
                    <a:pt x="92" y="230"/>
                  </a:lnTo>
                  <a:lnTo>
                    <a:pt x="82" y="248"/>
                  </a:lnTo>
                  <a:lnTo>
                    <a:pt x="78" y="255"/>
                  </a:lnTo>
                  <a:lnTo>
                    <a:pt x="77" y="260"/>
                  </a:lnTo>
                  <a:lnTo>
                    <a:pt x="76" y="262"/>
                  </a:lnTo>
                  <a:lnTo>
                    <a:pt x="72" y="250"/>
                  </a:lnTo>
                  <a:lnTo>
                    <a:pt x="70" y="244"/>
                  </a:lnTo>
                  <a:lnTo>
                    <a:pt x="63" y="229"/>
                  </a:lnTo>
                  <a:lnTo>
                    <a:pt x="41" y="187"/>
                  </a:lnTo>
                  <a:lnTo>
                    <a:pt x="35" y="177"/>
                  </a:lnTo>
                  <a:lnTo>
                    <a:pt x="31" y="170"/>
                  </a:lnTo>
                  <a:lnTo>
                    <a:pt x="24" y="161"/>
                  </a:lnTo>
                  <a:lnTo>
                    <a:pt x="18" y="154"/>
                  </a:lnTo>
                  <a:lnTo>
                    <a:pt x="11" y="147"/>
                  </a:lnTo>
                  <a:lnTo>
                    <a:pt x="4" y="142"/>
                  </a:lnTo>
                  <a:lnTo>
                    <a:pt x="3" y="141"/>
                  </a:lnTo>
                  <a:lnTo>
                    <a:pt x="0" y="139"/>
                  </a:lnTo>
                  <a:lnTo>
                    <a:pt x="28" y="110"/>
                  </a:lnTo>
                </a:path>
              </a:pathLst>
            </a:custGeom>
            <a:grpFill/>
            <a:ln w="0" cap="flat"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4"/>
            <p:cNvSpPr>
              <a:spLocks/>
            </p:cNvSpPr>
            <p:nvPr/>
          </p:nvSpPr>
          <p:spPr bwMode="auto">
            <a:xfrm>
              <a:off x="513" y="1986"/>
              <a:ext cx="266" cy="244"/>
            </a:xfrm>
            <a:custGeom>
              <a:avLst/>
              <a:gdLst>
                <a:gd name="T0" fmla="*/ 4 w 266"/>
                <a:gd name="T1" fmla="*/ 101 h 244"/>
                <a:gd name="T2" fmla="*/ 9 w 266"/>
                <a:gd name="T3" fmla="*/ 104 h 244"/>
                <a:gd name="T4" fmla="*/ 22 w 266"/>
                <a:gd name="T5" fmla="*/ 117 h 244"/>
                <a:gd name="T6" fmla="*/ 34 w 266"/>
                <a:gd name="T7" fmla="*/ 133 h 244"/>
                <a:gd name="T8" fmla="*/ 45 w 266"/>
                <a:gd name="T9" fmla="*/ 152 h 244"/>
                <a:gd name="T10" fmla="*/ 56 w 266"/>
                <a:gd name="T11" fmla="*/ 171 h 244"/>
                <a:gd name="T12" fmla="*/ 71 w 266"/>
                <a:gd name="T13" fmla="*/ 204 h 244"/>
                <a:gd name="T14" fmla="*/ 77 w 266"/>
                <a:gd name="T15" fmla="*/ 222 h 244"/>
                <a:gd name="T16" fmla="*/ 83 w 266"/>
                <a:gd name="T17" fmla="*/ 208 h 244"/>
                <a:gd name="T18" fmla="*/ 101 w 266"/>
                <a:gd name="T19" fmla="*/ 177 h 244"/>
                <a:gd name="T20" fmla="*/ 146 w 266"/>
                <a:gd name="T21" fmla="*/ 111 h 244"/>
                <a:gd name="T22" fmla="*/ 168 w 266"/>
                <a:gd name="T23" fmla="*/ 83 h 244"/>
                <a:gd name="T24" fmla="*/ 194 w 266"/>
                <a:gd name="T25" fmla="*/ 52 h 244"/>
                <a:gd name="T26" fmla="*/ 231 w 266"/>
                <a:gd name="T27" fmla="*/ 19 h 244"/>
                <a:gd name="T28" fmla="*/ 254 w 266"/>
                <a:gd name="T29" fmla="*/ 4 h 244"/>
                <a:gd name="T30" fmla="*/ 265 w 266"/>
                <a:gd name="T31" fmla="*/ 0 h 244"/>
                <a:gd name="T32" fmla="*/ 265 w 266"/>
                <a:gd name="T33" fmla="*/ 20 h 244"/>
                <a:gd name="T34" fmla="*/ 253 w 266"/>
                <a:gd name="T35" fmla="*/ 25 h 244"/>
                <a:gd name="T36" fmla="*/ 228 w 266"/>
                <a:gd name="T37" fmla="*/ 42 h 244"/>
                <a:gd name="T38" fmla="*/ 187 w 266"/>
                <a:gd name="T39" fmla="*/ 83 h 244"/>
                <a:gd name="T40" fmla="*/ 163 w 266"/>
                <a:gd name="T41" fmla="*/ 111 h 244"/>
                <a:gd name="T42" fmla="*/ 132 w 266"/>
                <a:gd name="T43" fmla="*/ 151 h 244"/>
                <a:gd name="T44" fmla="*/ 105 w 266"/>
                <a:gd name="T45" fmla="*/ 193 h 244"/>
                <a:gd name="T46" fmla="*/ 79 w 266"/>
                <a:gd name="T47" fmla="*/ 237 h 244"/>
                <a:gd name="T48" fmla="*/ 75 w 266"/>
                <a:gd name="T49" fmla="*/ 240 h 244"/>
                <a:gd name="T50" fmla="*/ 66 w 266"/>
                <a:gd name="T51" fmla="*/ 214 h 244"/>
                <a:gd name="T52" fmla="*/ 51 w 266"/>
                <a:gd name="T53" fmla="*/ 184 h 244"/>
                <a:gd name="T54" fmla="*/ 40 w 266"/>
                <a:gd name="T55" fmla="*/ 164 h 244"/>
                <a:gd name="T56" fmla="*/ 29 w 266"/>
                <a:gd name="T57" fmla="*/ 147 h 244"/>
                <a:gd name="T58" fmla="*/ 16 w 266"/>
                <a:gd name="T59" fmla="*/ 131 h 244"/>
                <a:gd name="T60" fmla="*/ 3 w 266"/>
                <a:gd name="T61" fmla="*/ 121 h 244"/>
                <a:gd name="T62" fmla="*/ 1 w 266"/>
                <a:gd name="T63" fmla="*/ 99 h 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6" h="244">
                  <a:moveTo>
                    <a:pt x="1" y="99"/>
                  </a:moveTo>
                  <a:lnTo>
                    <a:pt x="4" y="101"/>
                  </a:lnTo>
                  <a:lnTo>
                    <a:pt x="5" y="102"/>
                  </a:lnTo>
                  <a:lnTo>
                    <a:pt x="9" y="104"/>
                  </a:lnTo>
                  <a:lnTo>
                    <a:pt x="16" y="110"/>
                  </a:lnTo>
                  <a:lnTo>
                    <a:pt x="22" y="117"/>
                  </a:lnTo>
                  <a:lnTo>
                    <a:pt x="28" y="126"/>
                  </a:lnTo>
                  <a:lnTo>
                    <a:pt x="34" y="133"/>
                  </a:lnTo>
                  <a:lnTo>
                    <a:pt x="39" y="142"/>
                  </a:lnTo>
                  <a:lnTo>
                    <a:pt x="45" y="152"/>
                  </a:lnTo>
                  <a:lnTo>
                    <a:pt x="50" y="161"/>
                  </a:lnTo>
                  <a:lnTo>
                    <a:pt x="56" y="171"/>
                  </a:lnTo>
                  <a:lnTo>
                    <a:pt x="64" y="189"/>
                  </a:lnTo>
                  <a:lnTo>
                    <a:pt x="71" y="204"/>
                  </a:lnTo>
                  <a:lnTo>
                    <a:pt x="76" y="219"/>
                  </a:lnTo>
                  <a:lnTo>
                    <a:pt x="77" y="222"/>
                  </a:lnTo>
                  <a:lnTo>
                    <a:pt x="79" y="217"/>
                  </a:lnTo>
                  <a:lnTo>
                    <a:pt x="83" y="208"/>
                  </a:lnTo>
                  <a:lnTo>
                    <a:pt x="87" y="200"/>
                  </a:lnTo>
                  <a:lnTo>
                    <a:pt x="101" y="177"/>
                  </a:lnTo>
                  <a:lnTo>
                    <a:pt x="121" y="146"/>
                  </a:lnTo>
                  <a:lnTo>
                    <a:pt x="146" y="111"/>
                  </a:lnTo>
                  <a:lnTo>
                    <a:pt x="157" y="97"/>
                  </a:lnTo>
                  <a:lnTo>
                    <a:pt x="168" y="83"/>
                  </a:lnTo>
                  <a:lnTo>
                    <a:pt x="179" y="70"/>
                  </a:lnTo>
                  <a:lnTo>
                    <a:pt x="194" y="52"/>
                  </a:lnTo>
                  <a:lnTo>
                    <a:pt x="213" y="35"/>
                  </a:lnTo>
                  <a:lnTo>
                    <a:pt x="231" y="19"/>
                  </a:lnTo>
                  <a:lnTo>
                    <a:pt x="245" y="9"/>
                  </a:lnTo>
                  <a:lnTo>
                    <a:pt x="254" y="4"/>
                  </a:lnTo>
                  <a:lnTo>
                    <a:pt x="261" y="1"/>
                  </a:lnTo>
                  <a:lnTo>
                    <a:pt x="265" y="0"/>
                  </a:lnTo>
                  <a:lnTo>
                    <a:pt x="265" y="20"/>
                  </a:lnTo>
                  <a:lnTo>
                    <a:pt x="263" y="21"/>
                  </a:lnTo>
                  <a:lnTo>
                    <a:pt x="253" y="25"/>
                  </a:lnTo>
                  <a:lnTo>
                    <a:pt x="241" y="32"/>
                  </a:lnTo>
                  <a:lnTo>
                    <a:pt x="228" y="42"/>
                  </a:lnTo>
                  <a:lnTo>
                    <a:pt x="212" y="57"/>
                  </a:lnTo>
                  <a:lnTo>
                    <a:pt x="187" y="83"/>
                  </a:lnTo>
                  <a:lnTo>
                    <a:pt x="174" y="97"/>
                  </a:lnTo>
                  <a:lnTo>
                    <a:pt x="163" y="111"/>
                  </a:lnTo>
                  <a:lnTo>
                    <a:pt x="146" y="132"/>
                  </a:lnTo>
                  <a:lnTo>
                    <a:pt x="132" y="151"/>
                  </a:lnTo>
                  <a:lnTo>
                    <a:pt x="117" y="173"/>
                  </a:lnTo>
                  <a:lnTo>
                    <a:pt x="105" y="193"/>
                  </a:lnTo>
                  <a:lnTo>
                    <a:pt x="88" y="220"/>
                  </a:lnTo>
                  <a:lnTo>
                    <a:pt x="79" y="237"/>
                  </a:lnTo>
                  <a:lnTo>
                    <a:pt x="77" y="243"/>
                  </a:lnTo>
                  <a:lnTo>
                    <a:pt x="75" y="240"/>
                  </a:lnTo>
                  <a:lnTo>
                    <a:pt x="71" y="229"/>
                  </a:lnTo>
                  <a:lnTo>
                    <a:pt x="66" y="214"/>
                  </a:lnTo>
                  <a:lnTo>
                    <a:pt x="60" y="200"/>
                  </a:lnTo>
                  <a:lnTo>
                    <a:pt x="51" y="184"/>
                  </a:lnTo>
                  <a:lnTo>
                    <a:pt x="43" y="169"/>
                  </a:lnTo>
                  <a:lnTo>
                    <a:pt x="40" y="164"/>
                  </a:lnTo>
                  <a:lnTo>
                    <a:pt x="34" y="152"/>
                  </a:lnTo>
                  <a:lnTo>
                    <a:pt x="29" y="147"/>
                  </a:lnTo>
                  <a:lnTo>
                    <a:pt x="23" y="138"/>
                  </a:lnTo>
                  <a:lnTo>
                    <a:pt x="16" y="131"/>
                  </a:lnTo>
                  <a:lnTo>
                    <a:pt x="9" y="125"/>
                  </a:lnTo>
                  <a:lnTo>
                    <a:pt x="3" y="121"/>
                  </a:lnTo>
                  <a:lnTo>
                    <a:pt x="0" y="119"/>
                  </a:lnTo>
                  <a:lnTo>
                    <a:pt x="1" y="99"/>
                  </a:lnTo>
                </a:path>
              </a:pathLst>
            </a:custGeom>
            <a:grpFill/>
            <a:ln w="0" cap="flat"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6" name="Picture 25" descr="C:\Users\parsonsba\AppData\Local\Microsoft\Windows\Temporary Internet Files\Content.IE5\5YH2N6AJ\MC900348955[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9834" y="4818741"/>
            <a:ext cx="914400" cy="1346447"/>
          </a:xfrm>
          <a:prstGeom prst="rect">
            <a:avLst/>
          </a:prstGeom>
          <a:noFill/>
          <a:ln>
            <a:noFill/>
          </a:ln>
        </p:spPr>
      </p:pic>
    </p:spTree>
    <p:extLst>
      <p:ext uri="{BB962C8B-B14F-4D97-AF65-F5344CB8AC3E}">
        <p14:creationId xmlns:p14="http://schemas.microsoft.com/office/powerpoint/2010/main" val="145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ity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6" y="571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66800" y="1003012"/>
            <a:ext cx="6159891" cy="584775"/>
          </a:xfrm>
          <a:prstGeom prst="rect">
            <a:avLst/>
          </a:prstGeom>
          <a:noFill/>
        </p:spPr>
        <p:txBody>
          <a:bodyPr wrap="none" rtlCol="0">
            <a:spAutoFit/>
          </a:bodyPr>
          <a:lstStyle/>
          <a:p>
            <a:r>
              <a:rPr lang="en-US" sz="3200" dirty="0" smtClean="0"/>
              <a:t>ATLAS Healthcare Mapping Model </a:t>
            </a:r>
            <a:endParaRPr lang="en-US" sz="3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521" y="2590800"/>
            <a:ext cx="3674394" cy="324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796" y="1577388"/>
            <a:ext cx="3687708" cy="84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57800" y="5938698"/>
            <a:ext cx="2598212" cy="369332"/>
          </a:xfrm>
          <a:prstGeom prst="rect">
            <a:avLst/>
          </a:prstGeom>
        </p:spPr>
        <p:txBody>
          <a:bodyPr wrap="none">
            <a:spAutoFit/>
          </a:bodyPr>
          <a:lstStyle/>
          <a:p>
            <a:r>
              <a:rPr lang="en-US" dirty="0"/>
              <a:t>www.dartmouthatlas.org </a:t>
            </a:r>
          </a:p>
        </p:txBody>
      </p:sp>
      <p:sp>
        <p:nvSpPr>
          <p:cNvPr id="8" name="Content Placeholder 7"/>
          <p:cNvSpPr>
            <a:spLocks noGrp="1"/>
          </p:cNvSpPr>
          <p:nvPr>
            <p:ph sz="half" idx="1"/>
          </p:nvPr>
        </p:nvSpPr>
        <p:spPr>
          <a:xfrm>
            <a:off x="314915" y="1967426"/>
            <a:ext cx="4038600" cy="4052374"/>
          </a:xfrm>
        </p:spPr>
        <p:txBody>
          <a:bodyPr>
            <a:normAutofit lnSpcReduction="10000"/>
          </a:bodyPr>
          <a:lstStyle/>
          <a:p>
            <a:r>
              <a:rPr lang="en-US" sz="1800" dirty="0" smtClean="0"/>
              <a:t>1993-Developed from Clinton Health Care Reform</a:t>
            </a:r>
          </a:p>
          <a:p>
            <a:pPr marL="0" indent="0">
              <a:buNone/>
            </a:pPr>
            <a:endParaRPr lang="en-US" sz="1800" dirty="0" smtClean="0"/>
          </a:p>
          <a:p>
            <a:r>
              <a:rPr lang="en-US" sz="1800" dirty="0" smtClean="0"/>
              <a:t>National reporting </a:t>
            </a:r>
            <a:r>
              <a:rPr lang="en-US" sz="1800" dirty="0"/>
              <a:t>of health system performance over time </a:t>
            </a:r>
            <a:r>
              <a:rPr lang="en-US" sz="1800" dirty="0" smtClean="0"/>
              <a:t>in </a:t>
            </a:r>
            <a:r>
              <a:rPr lang="en-US" sz="1800" dirty="0"/>
              <a:t>utilization, cost, quality, and </a:t>
            </a:r>
            <a:r>
              <a:rPr lang="en-US" sz="1800" dirty="0" smtClean="0"/>
              <a:t>patient </a:t>
            </a:r>
            <a:r>
              <a:rPr lang="en-US" sz="1800" dirty="0"/>
              <a:t>experience. </a:t>
            </a:r>
            <a:endParaRPr lang="en-US" sz="1800" dirty="0" smtClean="0"/>
          </a:p>
          <a:p>
            <a:pPr marL="0" indent="0">
              <a:buNone/>
            </a:pPr>
            <a:endParaRPr lang="en-US" sz="1800" dirty="0" smtClean="0"/>
          </a:p>
          <a:p>
            <a:r>
              <a:rPr lang="en-US" sz="1800" dirty="0" smtClean="0"/>
              <a:t>Data to effect positive changes in the health care system. </a:t>
            </a:r>
          </a:p>
          <a:p>
            <a:pPr marL="0" indent="0">
              <a:buNone/>
            </a:pPr>
            <a:endParaRPr lang="en-US" sz="1800" dirty="0" smtClean="0"/>
          </a:p>
          <a:p>
            <a:r>
              <a:rPr lang="en-US" sz="1800" dirty="0" smtClean="0"/>
              <a:t>Funded by </a:t>
            </a:r>
          </a:p>
          <a:p>
            <a:pPr lvl="1"/>
            <a:r>
              <a:rPr lang="en-US" sz="1400" dirty="0" smtClean="0"/>
              <a:t>Robert </a:t>
            </a:r>
            <a:r>
              <a:rPr lang="en-US" sz="1400" dirty="0"/>
              <a:t>Wood Johnson Foundation </a:t>
            </a:r>
          </a:p>
          <a:p>
            <a:pPr lvl="1"/>
            <a:r>
              <a:rPr lang="en-US" sz="1400" dirty="0"/>
              <a:t>California HealthCare Foundation </a:t>
            </a:r>
          </a:p>
          <a:p>
            <a:pPr lvl="1"/>
            <a:r>
              <a:rPr lang="en-US" sz="1400" dirty="0"/>
              <a:t>Charles H. Hood Foundation </a:t>
            </a:r>
            <a:endParaRPr lang="en-US" sz="1400" dirty="0" smtClean="0"/>
          </a:p>
          <a:p>
            <a:endParaRPr lang="en-US" sz="1800" dirty="0"/>
          </a:p>
        </p:txBody>
      </p:sp>
    </p:spTree>
    <p:extLst>
      <p:ext uri="{BB962C8B-B14F-4D97-AF65-F5344CB8AC3E}">
        <p14:creationId xmlns:p14="http://schemas.microsoft.com/office/powerpoint/2010/main" val="426216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4294967295"/>
          </p:nvPr>
        </p:nvSpPr>
        <p:spPr>
          <a:xfrm>
            <a:off x="1371600" y="3556000"/>
            <a:ext cx="6400800" cy="1473200"/>
          </a:xfrm>
        </p:spPr>
        <p:txBody>
          <a:bodyPr/>
          <a:lstStyle/>
          <a:p>
            <a:pPr marL="0" indent="0" algn="ctr" eaLnBrk="1" hangingPunct="1">
              <a:buFontTx/>
              <a:buNone/>
            </a:pPr>
            <a:endParaRPr lang="en-US" sz="2000" smtClean="0">
              <a:solidFill>
                <a:srgbClr val="FFFFFF"/>
              </a:solidFill>
            </a:endParaRPr>
          </a:p>
        </p:txBody>
      </p:sp>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l="999" t="8000" r="1500" b="800"/>
          <a:stretch>
            <a:fillRect/>
          </a:stretch>
        </p:blipFill>
        <p:spPr bwMode="auto">
          <a:xfrm>
            <a:off x="1260475" y="2222500"/>
            <a:ext cx="6710363" cy="392271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1268" name="Title 1"/>
          <p:cNvSpPr>
            <a:spLocks/>
          </p:cNvSpPr>
          <p:nvPr/>
        </p:nvSpPr>
        <p:spPr bwMode="auto">
          <a:xfrm>
            <a:off x="457200" y="3063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solidFill>
                  <a:srgbClr val="FFFFFF"/>
                </a:solidFill>
              </a:rPr>
              <a:t>GIS Capabilities</a:t>
            </a:r>
          </a:p>
        </p:txBody>
      </p:sp>
      <p:pic>
        <p:nvPicPr>
          <p:cNvPr id="11269" name="Picture 4" descr="City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0" y="1295400"/>
            <a:ext cx="1755609" cy="584775"/>
          </a:xfrm>
          <a:prstGeom prst="rect">
            <a:avLst/>
          </a:prstGeom>
          <a:noFill/>
        </p:spPr>
        <p:txBody>
          <a:bodyPr wrap="none" rtlCol="0">
            <a:spAutoFit/>
          </a:bodyPr>
          <a:lstStyle/>
          <a:p>
            <a:r>
              <a:rPr lang="en-US" sz="3200" dirty="0" smtClean="0"/>
              <a:t>Progress</a:t>
            </a:r>
            <a:endParaRPr lang="en-US" sz="3200" dirty="0"/>
          </a:p>
        </p:txBody>
      </p:sp>
      <p:sp>
        <p:nvSpPr>
          <p:cNvPr id="4" name="Rectangle 3"/>
          <p:cNvSpPr/>
          <p:nvPr/>
        </p:nvSpPr>
        <p:spPr>
          <a:xfrm>
            <a:off x="685800" y="1880175"/>
            <a:ext cx="2103461" cy="369332"/>
          </a:xfrm>
          <a:prstGeom prst="rect">
            <a:avLst/>
          </a:prstGeom>
        </p:spPr>
        <p:txBody>
          <a:bodyPr wrap="none">
            <a:spAutoFit/>
          </a:bodyPr>
          <a:lstStyle/>
          <a:p>
            <a:r>
              <a:rPr lang="en-US" i="1" dirty="0" smtClean="0">
                <a:latin typeface="+mj-lt"/>
              </a:rPr>
              <a:t>Milestones status:</a:t>
            </a:r>
            <a:endParaRPr lang="en-US" i="1" dirty="0">
              <a:latin typeface="+mj-lt"/>
            </a:endParaRPr>
          </a:p>
        </p:txBody>
      </p:sp>
      <p:sp>
        <p:nvSpPr>
          <p:cNvPr id="10" name="TextBox 9"/>
          <p:cNvSpPr txBox="1"/>
          <p:nvPr/>
        </p:nvSpPr>
        <p:spPr>
          <a:xfrm>
            <a:off x="1432130" y="2574456"/>
            <a:ext cx="6446838" cy="1138773"/>
          </a:xfrm>
          <a:prstGeom prst="rect">
            <a:avLst/>
          </a:prstGeom>
          <a:noFill/>
        </p:spPr>
        <p:txBody>
          <a:bodyPr wrap="square" rtlCol="0">
            <a:spAutoFit/>
          </a:bodyPr>
          <a:lstStyle/>
          <a:p>
            <a:r>
              <a:rPr lang="en-US" dirty="0" smtClean="0"/>
              <a:t> Determined content </a:t>
            </a:r>
            <a:r>
              <a:rPr lang="en-US" dirty="0"/>
              <a:t>for data repository </a:t>
            </a:r>
            <a:endParaRPr lang="en-US" dirty="0" smtClean="0"/>
          </a:p>
          <a:p>
            <a:r>
              <a:rPr lang="en-US" dirty="0" smtClean="0"/>
              <a:t>        </a:t>
            </a:r>
            <a:r>
              <a:rPr lang="en-US" sz="1600" b="1" dirty="0" smtClean="0"/>
              <a:t>-</a:t>
            </a:r>
            <a:r>
              <a:rPr lang="en-US" sz="1600" dirty="0" smtClean="0"/>
              <a:t>DPH Medicaid Waiver Projects</a:t>
            </a:r>
          </a:p>
          <a:p>
            <a:r>
              <a:rPr lang="en-US" sz="1600" b="1" dirty="0" smtClean="0"/>
              <a:t>         -</a:t>
            </a:r>
            <a:r>
              <a:rPr lang="en-US" sz="1600" dirty="0" smtClean="0"/>
              <a:t>Biomarker Data </a:t>
            </a:r>
          </a:p>
          <a:p>
            <a:r>
              <a:rPr lang="en-US" sz="1600" dirty="0"/>
              <a:t> </a:t>
            </a:r>
            <a:r>
              <a:rPr lang="en-US" sz="1600" dirty="0" smtClean="0"/>
              <a:t>        -REAL Survey Standardization </a:t>
            </a:r>
          </a:p>
        </p:txBody>
      </p:sp>
      <p:sp>
        <p:nvSpPr>
          <p:cNvPr id="6" name="Flowchart: Connector 5"/>
          <p:cNvSpPr/>
          <p:nvPr/>
        </p:nvSpPr>
        <p:spPr>
          <a:xfrm>
            <a:off x="1249919" y="2652432"/>
            <a:ext cx="130907" cy="1143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1249920" y="3855226"/>
            <a:ext cx="130907" cy="1143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4000" y="5054084"/>
            <a:ext cx="6446838" cy="369332"/>
          </a:xfrm>
          <a:prstGeom prst="rect">
            <a:avLst/>
          </a:prstGeom>
          <a:noFill/>
        </p:spPr>
        <p:txBody>
          <a:bodyPr wrap="square" rtlCol="0">
            <a:spAutoFit/>
          </a:bodyPr>
          <a:lstStyle/>
          <a:p>
            <a:r>
              <a:rPr lang="en-US" dirty="0" smtClean="0"/>
              <a:t>Hired Database Administrator</a:t>
            </a:r>
            <a:endParaRPr lang="en-US" dirty="0"/>
          </a:p>
        </p:txBody>
      </p:sp>
      <p:sp>
        <p:nvSpPr>
          <p:cNvPr id="19" name="Flowchart: Connector 18"/>
          <p:cNvSpPr/>
          <p:nvPr/>
        </p:nvSpPr>
        <p:spPr>
          <a:xfrm>
            <a:off x="1229763" y="4595652"/>
            <a:ext cx="130907" cy="1143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4468136"/>
            <a:ext cx="5751596" cy="369332"/>
          </a:xfrm>
          <a:prstGeom prst="rect">
            <a:avLst/>
          </a:prstGeom>
        </p:spPr>
        <p:txBody>
          <a:bodyPr wrap="square">
            <a:spAutoFit/>
          </a:bodyPr>
          <a:lstStyle/>
          <a:p>
            <a:r>
              <a:rPr lang="en-US" dirty="0"/>
              <a:t>B</a:t>
            </a:r>
            <a:r>
              <a:rPr lang="en-US" dirty="0" smtClean="0"/>
              <a:t>usiness </a:t>
            </a:r>
            <a:r>
              <a:rPr lang="en-US" dirty="0"/>
              <a:t>plan for collection of biomarker data </a:t>
            </a:r>
          </a:p>
        </p:txBody>
      </p:sp>
      <p:sp>
        <p:nvSpPr>
          <p:cNvPr id="14" name="Rectangle 13"/>
          <p:cNvSpPr/>
          <p:nvPr/>
        </p:nvSpPr>
        <p:spPr>
          <a:xfrm>
            <a:off x="1463094" y="3754372"/>
            <a:ext cx="6361196" cy="646331"/>
          </a:xfrm>
          <a:prstGeom prst="rect">
            <a:avLst/>
          </a:prstGeom>
        </p:spPr>
        <p:txBody>
          <a:bodyPr wrap="square">
            <a:spAutoFit/>
          </a:bodyPr>
          <a:lstStyle/>
          <a:p>
            <a:r>
              <a:rPr lang="en-US" dirty="0"/>
              <a:t>Engagement of Dartmouth Institute as project </a:t>
            </a:r>
            <a:r>
              <a:rPr lang="en-US" dirty="0" smtClean="0"/>
              <a:t>collaborator in a joint effort with Texas Tech University Health Sciences Center</a:t>
            </a:r>
            <a:endParaRPr lang="en-US" dirty="0"/>
          </a:p>
        </p:txBody>
      </p:sp>
      <p:sp>
        <p:nvSpPr>
          <p:cNvPr id="15" name="Flowchart: Connector 14"/>
          <p:cNvSpPr/>
          <p:nvPr/>
        </p:nvSpPr>
        <p:spPr>
          <a:xfrm>
            <a:off x="1247830" y="5181600"/>
            <a:ext cx="130907" cy="1143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77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4294967295"/>
          </p:nvPr>
        </p:nvSpPr>
        <p:spPr>
          <a:xfrm>
            <a:off x="1371600" y="3556000"/>
            <a:ext cx="6400800" cy="1473200"/>
          </a:xfrm>
        </p:spPr>
        <p:txBody>
          <a:bodyPr/>
          <a:lstStyle/>
          <a:p>
            <a:pPr marL="0" indent="0" algn="ctr" eaLnBrk="1" hangingPunct="1">
              <a:buFontTx/>
              <a:buNone/>
            </a:pPr>
            <a:endParaRPr lang="en-US" sz="2000" dirty="0" smtClean="0">
              <a:solidFill>
                <a:srgbClr val="FFFFFF"/>
              </a:solidFill>
            </a:endParaRPr>
          </a:p>
        </p:txBody>
      </p:sp>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l="999" t="8000" r="1500" b="800"/>
          <a:stretch>
            <a:fillRect/>
          </a:stretch>
        </p:blipFill>
        <p:spPr bwMode="auto">
          <a:xfrm>
            <a:off x="1260475" y="2222500"/>
            <a:ext cx="6710363" cy="392271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1268" name="Title 1"/>
          <p:cNvSpPr>
            <a:spLocks/>
          </p:cNvSpPr>
          <p:nvPr/>
        </p:nvSpPr>
        <p:spPr bwMode="auto">
          <a:xfrm>
            <a:off x="457200" y="3063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a:solidFill>
                  <a:srgbClr val="FFFFFF"/>
                </a:solidFill>
              </a:rPr>
              <a:t>GIS Capabilities</a:t>
            </a:r>
          </a:p>
        </p:txBody>
      </p:sp>
      <p:pic>
        <p:nvPicPr>
          <p:cNvPr id="11269" name="Picture 4" descr="City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6657" y="2243690"/>
            <a:ext cx="755054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a:t>
            </a:r>
            <a:r>
              <a:rPr lang="en-US" dirty="0" smtClean="0"/>
              <a:t>greements with area universities for Border Public Health Interest Group</a:t>
            </a:r>
          </a:p>
          <a:p>
            <a:pPr marL="285750" indent="-285750">
              <a:buFont typeface="Arial" panose="020B0604020202020204" pitchFamily="34" charset="0"/>
              <a:buChar char="•"/>
            </a:pPr>
            <a:r>
              <a:rPr lang="en-US" dirty="0" smtClean="0"/>
              <a:t>UTEP and Neighborhood Fire Station Pilot on Saturday, September 20 </a:t>
            </a:r>
          </a:p>
          <a:p>
            <a:pPr marL="285750" indent="-285750">
              <a:buFont typeface="Arial" panose="020B0604020202020204" pitchFamily="34" charset="0"/>
              <a:buChar char="•"/>
            </a:pPr>
            <a:r>
              <a:rPr lang="en-US" dirty="0" smtClean="0"/>
              <a:t>Collaborating with </a:t>
            </a:r>
            <a:r>
              <a:rPr lang="en-US" dirty="0" err="1" smtClean="0"/>
              <a:t>PdNHF</a:t>
            </a:r>
            <a:r>
              <a:rPr lang="en-US" dirty="0" smtClean="0"/>
              <a:t> Health Information Exchange </a:t>
            </a:r>
          </a:p>
          <a:p>
            <a:pPr marL="285750" indent="-285750">
              <a:buFont typeface="Arial" panose="020B0604020202020204" pitchFamily="34" charset="0"/>
              <a:buChar char="•"/>
            </a:pPr>
            <a:r>
              <a:rPr lang="en-US" dirty="0" smtClean="0"/>
              <a:t>Standardized REAL Data Survey Collection </a:t>
            </a:r>
          </a:p>
          <a:p>
            <a:pPr marL="285750" indent="-285750">
              <a:buFont typeface="Arial" panose="020B0604020202020204" pitchFamily="34" charset="0"/>
              <a:buChar char="•"/>
            </a:pPr>
            <a:r>
              <a:rPr lang="en-US" dirty="0" smtClean="0"/>
              <a:t>Distribution of Vouchers</a:t>
            </a:r>
          </a:p>
          <a:p>
            <a:pPr marL="285750" indent="-285750">
              <a:buFont typeface="Arial" panose="020B0604020202020204" pitchFamily="34" charset="0"/>
              <a:buChar char="•"/>
            </a:pPr>
            <a:r>
              <a:rPr lang="en-US" dirty="0" smtClean="0"/>
              <a:t>Continuing with Mobile Dental Unit Services</a:t>
            </a:r>
          </a:p>
          <a:p>
            <a:pPr marL="285750" indent="-285750">
              <a:buFont typeface="Arial" panose="020B0604020202020204" pitchFamily="34" charset="0"/>
              <a:buChar char="•"/>
            </a:pPr>
            <a:r>
              <a:rPr lang="en-US" dirty="0" smtClean="0"/>
              <a:t>Solicitation for Preventive Care Services to local providers for: mammography, Pap tests, FOBT</a:t>
            </a:r>
            <a:endParaRPr lang="en-US" dirty="0"/>
          </a:p>
        </p:txBody>
      </p:sp>
      <p:sp>
        <p:nvSpPr>
          <p:cNvPr id="11" name="TextBox 10"/>
          <p:cNvSpPr txBox="1"/>
          <p:nvPr/>
        </p:nvSpPr>
        <p:spPr>
          <a:xfrm>
            <a:off x="3308432" y="1003012"/>
            <a:ext cx="1755609" cy="584775"/>
          </a:xfrm>
          <a:prstGeom prst="rect">
            <a:avLst/>
          </a:prstGeom>
          <a:noFill/>
        </p:spPr>
        <p:txBody>
          <a:bodyPr wrap="none" rtlCol="0">
            <a:spAutoFit/>
          </a:bodyPr>
          <a:lstStyle/>
          <a:p>
            <a:r>
              <a:rPr lang="en-US" sz="3200" dirty="0" smtClean="0"/>
              <a:t>Progress</a:t>
            </a:r>
            <a:endParaRPr lang="en-US" sz="3200" dirty="0"/>
          </a:p>
        </p:txBody>
      </p:sp>
      <p:sp>
        <p:nvSpPr>
          <p:cNvPr id="12" name="Rectangle 11"/>
          <p:cNvSpPr/>
          <p:nvPr/>
        </p:nvSpPr>
        <p:spPr>
          <a:xfrm>
            <a:off x="595439" y="1761571"/>
            <a:ext cx="3238131" cy="369332"/>
          </a:xfrm>
          <a:prstGeom prst="rect">
            <a:avLst/>
          </a:prstGeom>
        </p:spPr>
        <p:txBody>
          <a:bodyPr wrap="none">
            <a:spAutoFit/>
          </a:bodyPr>
          <a:lstStyle/>
          <a:p>
            <a:r>
              <a:rPr lang="en-US" i="1" dirty="0" smtClean="0">
                <a:latin typeface="+mj-lt"/>
              </a:rPr>
              <a:t>Medicaid Waiver Projects </a:t>
            </a:r>
            <a:r>
              <a:rPr lang="en-US" i="1" dirty="0">
                <a:latin typeface="+mj-lt"/>
              </a:rPr>
              <a:t>S</a:t>
            </a:r>
            <a:r>
              <a:rPr lang="en-US" i="1" dirty="0" smtClean="0">
                <a:latin typeface="+mj-lt"/>
              </a:rPr>
              <a:t>tatus:</a:t>
            </a:r>
            <a:endParaRPr lang="en-US" i="1" dirty="0">
              <a:latin typeface="+mj-l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068" y="4641321"/>
            <a:ext cx="1666068" cy="18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626484"/>
            <a:ext cx="1572335" cy="18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9657" y="4876800"/>
            <a:ext cx="23526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268" y="4626484"/>
            <a:ext cx="1534332" cy="18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90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346</Words>
  <Application>Microsoft Office PowerPoint</Application>
  <PresentationFormat>On-screen Show (4:3)</PresentationFormat>
  <Paragraphs>59</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Veronica Candia</cp:lastModifiedBy>
  <cp:revision>13</cp:revision>
  <dcterms:created xsi:type="dcterms:W3CDTF">2014-09-18T21:49:58Z</dcterms:created>
  <dcterms:modified xsi:type="dcterms:W3CDTF">2014-09-23T22:02:44Z</dcterms:modified>
</cp:coreProperties>
</file>