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8" r:id="rId3"/>
    <p:sldId id="277" r:id="rId4"/>
    <p:sldId id="275" r:id="rId5"/>
    <p:sldId id="278" r:id="rId6"/>
    <p:sldId id="280" r:id="rId7"/>
    <p:sldId id="279" r:id="rId8"/>
    <p:sldId id="276" r:id="rId9"/>
    <p:sldId id="272" r:id="rId10"/>
    <p:sldId id="281" r:id="rId11"/>
    <p:sldId id="282" r:id="rId12"/>
    <p:sldId id="262" r:id="rId13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31" autoAdjust="0"/>
    <p:restoredTop sz="86364" autoAdjust="0"/>
  </p:normalViewPr>
  <p:slideViewPr>
    <p:cSldViewPr>
      <p:cViewPr varScale="1">
        <p:scale>
          <a:sx n="38" d="100"/>
          <a:sy n="38" d="100"/>
        </p:scale>
        <p:origin x="-35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2108" cy="464978"/>
          </a:xfrm>
          <a:prstGeom prst="rect">
            <a:avLst/>
          </a:prstGeom>
        </p:spPr>
        <p:txBody>
          <a:bodyPr vert="horz" lIns="89849" tIns="44924" rIns="89849" bIns="4492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354" y="1"/>
            <a:ext cx="2972108" cy="464978"/>
          </a:xfrm>
          <a:prstGeom prst="rect">
            <a:avLst/>
          </a:prstGeom>
        </p:spPr>
        <p:txBody>
          <a:bodyPr vert="horz" lIns="89849" tIns="44924" rIns="89849" bIns="44924" rtlCol="0"/>
          <a:lstStyle>
            <a:lvl1pPr algn="r">
              <a:defRPr sz="1200"/>
            </a:lvl1pPr>
          </a:lstStyle>
          <a:p>
            <a:fld id="{A5D94CA0-8165-4A8B-8872-748697DE3761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847"/>
            <a:ext cx="2972108" cy="464978"/>
          </a:xfrm>
          <a:prstGeom prst="rect">
            <a:avLst/>
          </a:prstGeom>
        </p:spPr>
        <p:txBody>
          <a:bodyPr vert="horz" lIns="89849" tIns="44924" rIns="89849" bIns="4492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354" y="8829847"/>
            <a:ext cx="2972108" cy="464978"/>
          </a:xfrm>
          <a:prstGeom prst="rect">
            <a:avLst/>
          </a:prstGeom>
        </p:spPr>
        <p:txBody>
          <a:bodyPr vert="horz" lIns="89849" tIns="44924" rIns="89849" bIns="44924" rtlCol="0" anchor="b"/>
          <a:lstStyle>
            <a:lvl1pPr algn="r">
              <a:defRPr sz="1200"/>
            </a:lvl1pPr>
          </a:lstStyle>
          <a:p>
            <a:fld id="{E8AA7105-D440-4B14-A24B-F89DE669C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891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2108" cy="464978"/>
          </a:xfrm>
          <a:prstGeom prst="rect">
            <a:avLst/>
          </a:prstGeom>
        </p:spPr>
        <p:txBody>
          <a:bodyPr vert="horz" lIns="89849" tIns="44924" rIns="89849" bIns="4492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354" y="1"/>
            <a:ext cx="2972108" cy="464978"/>
          </a:xfrm>
          <a:prstGeom prst="rect">
            <a:avLst/>
          </a:prstGeom>
        </p:spPr>
        <p:txBody>
          <a:bodyPr vert="horz" lIns="89849" tIns="44924" rIns="89849" bIns="44924" rtlCol="0"/>
          <a:lstStyle>
            <a:lvl1pPr algn="r">
              <a:defRPr sz="1200"/>
            </a:lvl1pPr>
          </a:lstStyle>
          <a:p>
            <a:fld id="{F0CA776B-579E-4F2D-821A-B222B5DB9CED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849" tIns="44924" rIns="89849" bIns="449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108" y="4416500"/>
            <a:ext cx="5485785" cy="4183222"/>
          </a:xfrm>
          <a:prstGeom prst="rect">
            <a:avLst/>
          </a:prstGeom>
        </p:spPr>
        <p:txBody>
          <a:bodyPr vert="horz" lIns="89849" tIns="44924" rIns="89849" bIns="449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847"/>
            <a:ext cx="2972108" cy="464978"/>
          </a:xfrm>
          <a:prstGeom prst="rect">
            <a:avLst/>
          </a:prstGeom>
        </p:spPr>
        <p:txBody>
          <a:bodyPr vert="horz" lIns="89849" tIns="44924" rIns="89849" bIns="4492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354" y="8829847"/>
            <a:ext cx="2972108" cy="464978"/>
          </a:xfrm>
          <a:prstGeom prst="rect">
            <a:avLst/>
          </a:prstGeom>
        </p:spPr>
        <p:txBody>
          <a:bodyPr vert="horz" lIns="89849" tIns="44924" rIns="89849" bIns="44924" rtlCol="0" anchor="b"/>
          <a:lstStyle>
            <a:lvl1pPr algn="r">
              <a:defRPr sz="1200"/>
            </a:lvl1pPr>
          </a:lstStyle>
          <a:p>
            <a:fld id="{CA25761E-C1F0-4709-AE31-125AF6B7E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29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Our solution was to implement a patient navigation program within our existing structure.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5761E-C1F0-4709-AE31-125AF6B7E60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415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5761E-C1F0-4709-AE31-125AF6B7E60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625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5761E-C1F0-4709-AE31-125AF6B7E60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903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5761E-C1F0-4709-AE31-125AF6B7E60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903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5761E-C1F0-4709-AE31-125AF6B7E60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430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5761E-C1F0-4709-AE31-125AF6B7E60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9597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5761E-C1F0-4709-AE31-125AF6B7E60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9597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5761E-C1F0-4709-AE31-125AF6B7E60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959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255E30B-E1F4-4FC5-8E25-CD6FA8A37D10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209800"/>
            <a:ext cx="7543800" cy="2593975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>
                <a:effectLst/>
              </a:rPr>
              <a:t/>
            </a:r>
            <a:br>
              <a:rPr lang="en-US" sz="6000" b="1" dirty="0" smtClean="0">
                <a:effectLst/>
              </a:rPr>
            </a:br>
            <a:r>
              <a:rPr lang="en-US" sz="4000" b="1" dirty="0" smtClean="0">
                <a:effectLst/>
              </a:rPr>
              <a:t>Improving </a:t>
            </a:r>
            <a:r>
              <a:rPr lang="en-US" sz="4000" b="1" dirty="0">
                <a:effectLst/>
              </a:rPr>
              <a:t>Care and Outcomes of High Risk Newborns after </a:t>
            </a: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NICU </a:t>
            </a:r>
            <a:r>
              <a:rPr lang="en-US" sz="4000" b="1" dirty="0">
                <a:effectLst/>
              </a:rPr>
              <a:t>Discharge using the </a:t>
            </a: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Patient </a:t>
            </a:r>
            <a:r>
              <a:rPr lang="en-US" sz="4000" b="1" dirty="0">
                <a:effectLst/>
              </a:rPr>
              <a:t>Care Navigation </a:t>
            </a:r>
            <a:r>
              <a:rPr lang="en-US" sz="4000" b="1" dirty="0" smtClean="0">
                <a:effectLst/>
              </a:rPr>
              <a:t>Program</a:t>
            </a:r>
            <a:r>
              <a:rPr lang="en-US" sz="3300" b="1" dirty="0" smtClean="0">
                <a:effectLst/>
              </a:rPr>
              <a:t/>
            </a:r>
            <a:br>
              <a:rPr lang="en-US" sz="3300" b="1" dirty="0" smtClean="0">
                <a:effectLst/>
              </a:rPr>
            </a:br>
            <a:r>
              <a:rPr lang="en-US" sz="3300" b="1" dirty="0" smtClean="0">
                <a:effectLst/>
              </a:rPr>
              <a:t> </a:t>
            </a:r>
            <a:endParaRPr lang="en-US" sz="33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4953000"/>
            <a:ext cx="7543800" cy="16764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Ma Teresa C Ambat, MD</a:t>
            </a:r>
            <a:endParaRPr lang="en-US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Region 15 RHP Meeting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El Paso First </a:t>
            </a:r>
            <a:r>
              <a:rPr lang="en-US" dirty="0" err="1" smtClean="0"/>
              <a:t>Healthplan</a:t>
            </a:r>
            <a:r>
              <a:rPr lang="en-US" dirty="0"/>
              <a:t>, 1145 Westmoreland Drive  </a:t>
            </a:r>
            <a:endParaRPr lang="en-US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September 24, 2014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1:00pm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28600"/>
            <a:ext cx="5340016" cy="1447800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391324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>
            <a:normAutofit/>
          </a:bodyPr>
          <a:lstStyle/>
          <a:p>
            <a:r>
              <a:rPr lang="en-US" sz="4000" dirty="0"/>
              <a:t>Category 3 </a:t>
            </a:r>
            <a:r>
              <a:rPr lang="en-US" sz="4000" dirty="0" smtClean="0"/>
              <a:t>Measures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sz="2900" dirty="0" smtClean="0"/>
          </a:p>
          <a:p>
            <a:pPr algn="just"/>
            <a:endParaRPr lang="en-US" sz="2600" dirty="0" smtClean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 smtClean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483986"/>
              </p:ext>
            </p:extLst>
          </p:nvPr>
        </p:nvGraphicFramePr>
        <p:xfrm>
          <a:off x="0" y="1600200"/>
          <a:ext cx="9144000" cy="23774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144000"/>
              </a:tblGrid>
              <a:tr h="345445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effectLst/>
                        </a:rPr>
                        <a:t>IT 9.9. Transition record with specified elements received by discharged patients. </a:t>
                      </a:r>
                      <a:endParaRPr lang="en-US" sz="18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45445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Measure: Percentage of patients</a:t>
                      </a:r>
                      <a:r>
                        <a:rPr lang="en-US" sz="1800" kern="1200" baseline="0" dirty="0" smtClean="0">
                          <a:effectLst/>
                        </a:rPr>
                        <a:t> who received transition record at the time of discharge.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Targeted condition – Premature infants &lt; 34 weeks admitted</a:t>
                      </a:r>
                      <a:r>
                        <a:rPr lang="en-US" sz="1800" kern="1200" baseline="0" dirty="0" smtClean="0">
                          <a:effectLst/>
                        </a:rPr>
                        <a:t> and discharged </a:t>
                      </a:r>
                      <a:r>
                        <a:rPr lang="en-US" sz="1800" kern="1200" dirty="0" smtClean="0">
                          <a:effectLst/>
                        </a:rPr>
                        <a:t>at El Paso Children’s Hospital</a:t>
                      </a:r>
                      <a:r>
                        <a:rPr lang="en-US" sz="1800" kern="1200" baseline="0" dirty="0" smtClean="0">
                          <a:effectLst/>
                        </a:rPr>
                        <a:t> – NICU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must have documentation of receipt of transition record. 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Transition record entered as an event by residents/NNPs at discharge (started in June). Tracking done monthly.</a:t>
                      </a:r>
                      <a:endParaRPr lang="en-US" sz="1800" kern="1200" dirty="0" smtClean="0"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730536"/>
              </p:ext>
            </p:extLst>
          </p:nvPr>
        </p:nvGraphicFramePr>
        <p:xfrm>
          <a:off x="0" y="4018280"/>
          <a:ext cx="9143999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3385"/>
                <a:gridCol w="703384"/>
                <a:gridCol w="703385"/>
                <a:gridCol w="703384"/>
                <a:gridCol w="703385"/>
                <a:gridCol w="703384"/>
                <a:gridCol w="703385"/>
                <a:gridCol w="703384"/>
                <a:gridCol w="703385"/>
                <a:gridCol w="703384"/>
                <a:gridCol w="703385"/>
                <a:gridCol w="703384"/>
                <a:gridCol w="703385"/>
              </a:tblGrid>
              <a:tr h="142240">
                <a:tc gridSpan="13">
                  <a:txBody>
                    <a:bodyPr/>
                    <a:lstStyle/>
                    <a:p>
                      <a:r>
                        <a:rPr lang="en-US" dirty="0" smtClean="0"/>
                        <a:t>Total patients Discharged</a:t>
                      </a:r>
                      <a:r>
                        <a:rPr lang="en-US" baseline="0" dirty="0" smtClean="0"/>
                        <a:t> &lt; 34 weeks GA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Oct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Nov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Jan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Feb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Jun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Jul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Aug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Total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Pend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92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 gridSpan="8"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Patients with</a:t>
                      </a:r>
                      <a:r>
                        <a:rPr lang="en-US" sz="1600" baseline="0" dirty="0" smtClean="0"/>
                        <a:t> documented receipt of transition record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Pend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 gridSpan="8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Patients with</a:t>
                      </a:r>
                      <a:r>
                        <a:rPr lang="en-US" sz="1600" baseline="0" dirty="0" smtClean="0"/>
                        <a:t> documented receipt of transition record (%)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44%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92%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Pend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26%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399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>
            <a:normAutofit/>
          </a:bodyPr>
          <a:lstStyle/>
          <a:p>
            <a:r>
              <a:rPr lang="en-US" sz="4000" dirty="0"/>
              <a:t>Category 3 </a:t>
            </a:r>
            <a:r>
              <a:rPr lang="en-US" sz="4000" dirty="0" smtClean="0"/>
              <a:t>Measures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sz="2900" dirty="0" smtClean="0"/>
          </a:p>
          <a:p>
            <a:pPr algn="just"/>
            <a:endParaRPr lang="en-US" sz="2600" dirty="0" smtClean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 smtClean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906242"/>
              </p:ext>
            </p:extLst>
          </p:nvPr>
        </p:nvGraphicFramePr>
        <p:xfrm>
          <a:off x="0" y="1600200"/>
          <a:ext cx="9144000" cy="257048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144000"/>
              </a:tblGrid>
              <a:tr h="345445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effectLst/>
                        </a:rPr>
                        <a:t>IT 8.25. Sudden Infant Death Syndrome Counseling</a:t>
                      </a:r>
                      <a:endParaRPr lang="en-US" sz="16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45445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effectLst/>
                        </a:rPr>
                        <a:t>Measure: Percentage of children 6 months of age who had documented Sudden Infant Death Syndrome (SIDS) counseling. 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Numerator: Children who had documented SIDS counseling within 4 weeks of birth or by first pediatric visit, whichever comes first.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Denominator: Children who turned 6 months of age during the measurement year.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 smtClean="0">
                          <a:effectLst/>
                        </a:rPr>
                        <a:t>Targeted facility. All infants discharged from the El Paso Children’s Hospital – NICU.</a:t>
                      </a:r>
                      <a:r>
                        <a:rPr lang="en-US" sz="14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SIDS counseling incorporated in discharge teaching on all infants discharged from the El Paso Children’s Hospital – NICU.   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SIDS counseling is entered as an event in Site of Care by residents/NNPs for documentation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(tracking started in June).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022022"/>
              </p:ext>
            </p:extLst>
          </p:nvPr>
        </p:nvGraphicFramePr>
        <p:xfrm>
          <a:off x="0" y="4191000"/>
          <a:ext cx="9144000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3385"/>
                <a:gridCol w="703384"/>
                <a:gridCol w="703385"/>
                <a:gridCol w="703384"/>
                <a:gridCol w="703385"/>
                <a:gridCol w="703385"/>
                <a:gridCol w="703384"/>
                <a:gridCol w="703385"/>
                <a:gridCol w="703385"/>
                <a:gridCol w="703384"/>
                <a:gridCol w="703385"/>
                <a:gridCol w="703384"/>
                <a:gridCol w="703385"/>
              </a:tblGrid>
              <a:tr h="381000">
                <a:tc gridSpan="13">
                  <a:txBody>
                    <a:bodyPr/>
                    <a:lstStyle/>
                    <a:p>
                      <a:r>
                        <a:rPr lang="en-US" sz="1600" dirty="0" smtClean="0"/>
                        <a:t>Total</a:t>
                      </a:r>
                      <a:r>
                        <a:rPr lang="en-US" sz="1600" baseline="0" dirty="0" smtClean="0"/>
                        <a:t> patients discharged from EPCH-NICU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Oct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Nov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Jan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Feb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Mar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Apr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May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Jun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Jul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Aug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Sept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Total</a:t>
                      </a:r>
                      <a:endParaRPr lang="en-US" sz="1400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Pend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955</a:t>
                      </a:r>
                      <a:endParaRPr lang="en-US" sz="1400" dirty="0"/>
                    </a:p>
                  </a:txBody>
                  <a:tcPr/>
                </a:tc>
              </a:tr>
              <a:tr h="304800">
                <a:tc gridSpan="8"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Number</a:t>
                      </a:r>
                      <a:r>
                        <a:rPr lang="en-US" sz="1400" baseline="0" dirty="0" smtClean="0"/>
                        <a:t> of patients who received SIDS counseling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Pend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230</a:t>
                      </a:r>
                      <a:endParaRPr lang="en-US" sz="1400" dirty="0"/>
                    </a:p>
                  </a:txBody>
                  <a:tcPr/>
                </a:tc>
              </a:tr>
              <a:tr h="304800">
                <a:tc gridSpan="8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Number</a:t>
                      </a:r>
                      <a:r>
                        <a:rPr lang="en-US" sz="1400" baseline="0" dirty="0" smtClean="0"/>
                        <a:t> of patients who received SIDS counseling (%)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56%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92%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88%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Pend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24%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666788"/>
              </p:ext>
            </p:extLst>
          </p:nvPr>
        </p:nvGraphicFramePr>
        <p:xfrm>
          <a:off x="0" y="5877560"/>
          <a:ext cx="9144000" cy="8229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14400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1600" dirty="0" smtClean="0"/>
                        <a:t>Baseline data of 0% will be reported in September  (None of those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patients who received SIDS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counseling from June onwards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had turned 6 months. The</a:t>
                      </a:r>
                      <a:r>
                        <a:rPr lang="en-US" sz="1600" baseline="0" dirty="0" smtClean="0"/>
                        <a:t> above data will be included in the next reporting period in April</a:t>
                      </a:r>
                      <a:r>
                        <a:rPr lang="en-US" sz="1600" dirty="0" smtClean="0"/>
                        <a:t>). 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3992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6197" y="2590800"/>
            <a:ext cx="4744112" cy="112410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168121" y="1143000"/>
            <a:ext cx="47596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Questions?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65744" y="4038600"/>
            <a:ext cx="48365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Comments?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9688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Description of the Project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+mn-lt"/>
              </a:rPr>
              <a:t>Establish </a:t>
            </a:r>
            <a:r>
              <a:rPr lang="en-US" sz="2000" dirty="0">
                <a:latin typeface="+mn-lt"/>
              </a:rPr>
              <a:t>a Patient Care Navigation Program within the High Risk </a:t>
            </a:r>
            <a:r>
              <a:rPr lang="en-US" sz="2000" dirty="0" smtClean="0">
                <a:latin typeface="+mn-lt"/>
              </a:rPr>
              <a:t>Clinic, </a:t>
            </a:r>
            <a:r>
              <a:rPr lang="en-US" sz="2000" dirty="0">
                <a:latin typeface="+mn-lt"/>
              </a:rPr>
              <a:t>a neonatal follow-up program at Texas Tech University Health Sciences Center (TTUHSC) El Paso - Department of </a:t>
            </a:r>
            <a:r>
              <a:rPr lang="en-US" sz="2000" dirty="0" smtClean="0">
                <a:latin typeface="+mn-lt"/>
              </a:rPr>
              <a:t>Pediatrics</a:t>
            </a:r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000" b="1" i="1" dirty="0">
              <a:latin typeface="+mn-lt"/>
            </a:endParaRPr>
          </a:p>
          <a:p>
            <a:pPr lvl="0" algn="just">
              <a:buFont typeface="Courier New" panose="02070309020205020404" pitchFamily="49" charset="0"/>
              <a:buChar char="o"/>
            </a:pPr>
            <a:r>
              <a:rPr lang="en-US" sz="2000" dirty="0">
                <a:latin typeface="+mn-lt"/>
              </a:rPr>
              <a:t>Patient navigation </a:t>
            </a:r>
            <a:r>
              <a:rPr lang="en-US" sz="2000" dirty="0" smtClean="0">
                <a:latin typeface="+mn-lt"/>
              </a:rPr>
              <a:t>- a </a:t>
            </a:r>
            <a:r>
              <a:rPr lang="en-US" sz="2000" dirty="0">
                <a:latin typeface="+mn-lt"/>
              </a:rPr>
              <a:t>process by which an </a:t>
            </a:r>
            <a:r>
              <a:rPr lang="en-US" sz="2000" dirty="0" smtClean="0">
                <a:latin typeface="+mn-lt"/>
              </a:rPr>
              <a:t>individual (a </a:t>
            </a:r>
            <a:r>
              <a:rPr lang="en-US" sz="2000" dirty="0">
                <a:latin typeface="+mn-lt"/>
              </a:rPr>
              <a:t>patient navigator) guides patients through and around barriers in the complex </a:t>
            </a:r>
            <a:r>
              <a:rPr lang="en-US" sz="2000" dirty="0" smtClean="0">
                <a:latin typeface="+mn-lt"/>
              </a:rPr>
              <a:t>care </a:t>
            </a:r>
            <a:r>
              <a:rPr lang="en-US" sz="2000" dirty="0">
                <a:latin typeface="+mn-lt"/>
              </a:rPr>
              <a:t>system to help ensure </a:t>
            </a:r>
            <a:r>
              <a:rPr lang="en-US" sz="2000" dirty="0" smtClean="0">
                <a:latin typeface="+mn-lt"/>
              </a:rPr>
              <a:t>that patients receive coordinated, timely, and site-appropriate health care services</a:t>
            </a:r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000" b="1" i="1" dirty="0" smtClean="0">
              <a:latin typeface="+mn-lt"/>
            </a:endParaRPr>
          </a:p>
          <a:p>
            <a:pPr lvl="0" algn="just">
              <a:buFont typeface="Courier New" panose="02070309020205020404" pitchFamily="49" charset="0"/>
              <a:buChar char="o"/>
            </a:pPr>
            <a:r>
              <a:rPr lang="en-US" sz="2000" dirty="0">
                <a:latin typeface="+mn-lt"/>
              </a:rPr>
              <a:t>Target infants born at </a:t>
            </a:r>
            <a:r>
              <a:rPr lang="en-US" sz="2000" u="sng" dirty="0">
                <a:latin typeface="+mn-lt"/>
              </a:rPr>
              <a:t>&lt;</a:t>
            </a:r>
            <a:r>
              <a:rPr lang="en-US" sz="2000" dirty="0">
                <a:latin typeface="+mn-lt"/>
              </a:rPr>
              <a:t> 32 weeks gestational age  and/or infants whose birth weight was &lt; 1500 grams – a cohort of high-risk patients discharged from the El Paso Children’s Hospital (EPCH) – Neonatal Intensive Care Unit (NICU</a:t>
            </a:r>
            <a:r>
              <a:rPr lang="en-US" sz="2000" dirty="0" smtClean="0">
                <a:latin typeface="+mn-lt"/>
              </a:rPr>
              <a:t>)</a:t>
            </a: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36309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effectLst/>
              </a:rPr>
              <a:t>Patient Care Navigation Strategic Plans</a:t>
            </a:r>
            <a:endParaRPr lang="en-US" sz="3200" dirty="0">
              <a:effectLst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5983456"/>
              </p:ext>
            </p:extLst>
          </p:nvPr>
        </p:nvGraphicFramePr>
        <p:xfrm>
          <a:off x="0" y="1600200"/>
          <a:ext cx="9144001" cy="4142359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3368842"/>
                <a:gridCol w="2727159"/>
                <a:gridCol w="3048000"/>
              </a:tblGrid>
              <a:tr h="393562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effectLst/>
                        </a:rPr>
                        <a:t>Road map to navigate toward success</a:t>
                      </a:r>
                      <a:endParaRPr lang="en-US" sz="1400" b="1" dirty="0" smtClean="0">
                        <a:effectLst/>
                      </a:endParaRPr>
                    </a:p>
                  </a:txBody>
                  <a:tcPr marL="64168" marR="6416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  <a:tr h="3935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Steps</a:t>
                      </a:r>
                      <a:endParaRPr lang="en-US" sz="1400" b="1" dirty="0" smtClean="0">
                        <a:effectLst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Timeline 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Status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  <a:tr h="39356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Step </a:t>
                      </a:r>
                      <a:r>
                        <a:rPr lang="en-US" sz="1200" dirty="0" smtClean="0">
                          <a:effectLst/>
                        </a:rPr>
                        <a:t>1:</a:t>
                      </a:r>
                      <a:r>
                        <a:rPr lang="en-US" sz="1200" baseline="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Analyze </a:t>
                      </a:r>
                      <a:r>
                        <a:rPr lang="en-US" sz="1200" dirty="0">
                          <a:effectLst/>
                        </a:rPr>
                        <a:t>the role of the patient navigator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August  – December 2013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Completed 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  <a:tr h="32831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Step 2: Identify Our Existing Strengths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August – December 2013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Completed 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  <a:tr h="4572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Step 3: Identify Our Challenges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August 2013 – DY 5 (2015)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Ongoing process as new challenges surface during the implementation of the project.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  <a:tr h="81977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Step 4: Develop the Bones of Our Navigation Program 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August – October 2013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Basic structure for implementation of the program has been completed. Subject to modification as needed in adherence to quality improvement process.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  <a:tr h="6096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Step 5: Develop Outreach Plans to Enroll Patients and Promote Retention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DY 3 (May 2014) – DY 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Ongoing process. 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New strategies will be implemented as they are identified.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  <a:tr h="30454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Step 6: Initiate the Navigator Role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DY 3 – DY 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Ongoing process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  <a:tr h="29223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Step 7: Growing Our Patient Navigation </a:t>
                      </a:r>
                      <a:r>
                        <a:rPr lang="en-US" sz="1200" dirty="0" smtClean="0">
                          <a:effectLst/>
                        </a:rPr>
                        <a:t>Program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Goals for DY 5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257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Project Milestones and </a:t>
            </a:r>
            <a:r>
              <a:rPr lang="en-US" sz="3600" dirty="0" smtClean="0"/>
              <a:t>Metrics – DY3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0898056"/>
              </p:ext>
            </p:extLst>
          </p:nvPr>
        </p:nvGraphicFramePr>
        <p:xfrm>
          <a:off x="0" y="1600200"/>
          <a:ext cx="9144000" cy="41605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200400"/>
                <a:gridCol w="2895600"/>
                <a:gridCol w="30480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kern="1200" dirty="0" smtClean="0">
                          <a:effectLst/>
                        </a:rPr>
                        <a:t>P2.1: Number of People 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kern="1200" dirty="0" smtClean="0">
                          <a:effectLst/>
                        </a:rPr>
                        <a:t>Trained as Patient Navigators</a:t>
                      </a:r>
                      <a:endParaRPr lang="en-US" sz="17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kern="1200" dirty="0" smtClean="0">
                          <a:effectLst/>
                        </a:rPr>
                        <a:t>Goal: 1 Additional Patient Navigator hired and trained</a:t>
                      </a:r>
                      <a:endParaRPr lang="en-US" sz="17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b="0" dirty="0" smtClean="0"/>
                        <a:t>Person hired</a:t>
                      </a:r>
                      <a:r>
                        <a:rPr lang="en-US" sz="1700" b="0" baseline="0" dirty="0" smtClean="0"/>
                        <a:t> – start date 8/20</a:t>
                      </a:r>
                      <a:endParaRPr lang="en-US" sz="17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700" kern="1200" dirty="0" smtClean="0">
                          <a:effectLst/>
                        </a:rPr>
                        <a:t>P2.2: Develop Outreach Plan to</a:t>
                      </a:r>
                      <a:r>
                        <a:rPr lang="en-US" sz="1700" kern="1200" baseline="0" dirty="0" smtClean="0">
                          <a:effectLst/>
                        </a:rPr>
                        <a:t> enroll </a:t>
                      </a:r>
                      <a:r>
                        <a:rPr lang="en-US" sz="1700" kern="1200" dirty="0" smtClean="0">
                          <a:effectLst/>
                        </a:rPr>
                        <a:t>patient</a:t>
                      </a:r>
                      <a:r>
                        <a:rPr lang="en-US" sz="1700" kern="1200" baseline="0" dirty="0" smtClean="0">
                          <a:effectLst/>
                        </a:rPr>
                        <a:t>s in Navigation </a:t>
                      </a:r>
                      <a:r>
                        <a:rPr lang="en-US" sz="1700" kern="1200" dirty="0" smtClean="0">
                          <a:effectLst/>
                        </a:rPr>
                        <a:t>Program </a:t>
                      </a:r>
                      <a:endParaRPr lang="en-US" sz="17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dirty="0" smtClean="0">
                          <a:effectLst/>
                        </a:rPr>
                        <a:t>Goal: Complete Patient Outreach Plan</a:t>
                      </a:r>
                      <a:endParaRPr lang="en-US" sz="17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7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b="0" dirty="0" smtClean="0"/>
                        <a:t>Completed and submitted 8/7</a:t>
                      </a:r>
                      <a:endParaRPr lang="en-US" sz="17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dirty="0" smtClean="0">
                          <a:effectLst/>
                        </a:rPr>
                        <a:t>P-10.1: (Customized) Report on types of services provided to high risk patients enrolled in the program</a:t>
                      </a:r>
                      <a:endParaRPr lang="en-US" sz="17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dirty="0" smtClean="0">
                          <a:effectLst/>
                        </a:rPr>
                        <a:t>Goal: Complete report on those services provided to High Risk Patients</a:t>
                      </a:r>
                      <a:endParaRPr lang="en-US" sz="17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7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Care navigation services form created in EMR at Texas Tech Clinic (June).</a:t>
                      </a:r>
                    </a:p>
                    <a:p>
                      <a:r>
                        <a:rPr lang="en-US" sz="17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Navigators use the</a:t>
                      </a:r>
                      <a:r>
                        <a:rPr lang="en-US" sz="17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7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EMR form to document the services given to enrolled patients (started in June). </a:t>
                      </a:r>
                    </a:p>
                    <a:p>
                      <a:r>
                        <a:rPr lang="en-US" sz="17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support uses an identifier to track this form to generate the report.</a:t>
                      </a:r>
                      <a:endParaRPr lang="en-US" sz="17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182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r>
              <a:rPr lang="en-US" sz="4000" b="1" dirty="0">
                <a:effectLst/>
              </a:rPr>
              <a:t>Outreach </a:t>
            </a:r>
            <a:r>
              <a:rPr lang="en-US" sz="4000" b="1" dirty="0" smtClean="0">
                <a:effectLst/>
              </a:rPr>
              <a:t>Plans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1534266"/>
              </p:ext>
            </p:extLst>
          </p:nvPr>
        </p:nvGraphicFramePr>
        <p:xfrm>
          <a:off x="0" y="1295400"/>
          <a:ext cx="9144000" cy="50342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144000"/>
              </a:tblGrid>
              <a:tr h="394739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effectLst/>
                        </a:rPr>
                        <a:t>Outreach Plans to Enroll Patients and Promote Retention</a:t>
                      </a:r>
                      <a:endParaRPr lang="en-US" dirty="0"/>
                    </a:p>
                  </a:txBody>
                  <a:tcPr/>
                </a:tc>
              </a:tr>
              <a:tr h="4639541">
                <a:tc>
                  <a:txBody>
                    <a:bodyPr/>
                    <a:lstStyle/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 navigator will </a:t>
                      </a:r>
                      <a:r>
                        <a:rPr lang="en-US" sz="20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arrange meetings with families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 patients enrolled in the program and establish relationship </a:t>
                      </a:r>
                      <a:r>
                        <a:rPr lang="en-US" sz="20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prior to NICU discharge.  </a:t>
                      </a:r>
                      <a:endParaRPr lang="en-US" sz="2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Provide information on High Risk Clinic Follow up program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help families understand importance of follow-up programs and its impact on long-term outcomes to encourage compliance. 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Promote patient navigation as a process/service that will help ensure that patient’s receive culturally competent care that is also confidential, respectful, compassionate and mindful of patient’s safety. 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 navigators will participate in the </a:t>
                      </a:r>
                      <a:r>
                        <a:rPr lang="en-US" sz="20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discharge process at EPCH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NICU and help NICU team prepare families for the next phase of care. 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Conduct </a:t>
                      </a:r>
                      <a:r>
                        <a:rPr lang="en-US" sz="20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follow-up phone calls 2 weeks after NICU discharge and after each High Risk Clinic visits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Phone call reminders prior to High Risk Clinic visit.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267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r>
              <a:rPr lang="en-US" sz="4000" b="1" dirty="0">
                <a:effectLst/>
              </a:rPr>
              <a:t>Outreach </a:t>
            </a:r>
            <a:r>
              <a:rPr lang="en-US" sz="4000" b="1" dirty="0" smtClean="0">
                <a:effectLst/>
              </a:rPr>
              <a:t>Plans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1988957"/>
              </p:ext>
            </p:extLst>
          </p:nvPr>
        </p:nvGraphicFramePr>
        <p:xfrm>
          <a:off x="0" y="1295400"/>
          <a:ext cx="9144000" cy="50342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144000"/>
              </a:tblGrid>
              <a:tr h="394739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effectLst/>
                        </a:rPr>
                        <a:t>Outreach Plans to Enroll Patients and Promote Retention</a:t>
                      </a:r>
                      <a:endParaRPr lang="en-US" dirty="0"/>
                    </a:p>
                  </a:txBody>
                  <a:tcPr/>
                </a:tc>
              </a:tr>
              <a:tr h="4639541">
                <a:tc>
                  <a:txBody>
                    <a:bodyPr/>
                    <a:lstStyle/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Provide arrangements for transportation to and from High Risk Clinic appointment. 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Address and </a:t>
                      </a:r>
                      <a:r>
                        <a:rPr lang="en-US" sz="20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accommodate for other barriers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(daycare, work schedule, health insurance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etc.)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that keep patients from keeping their follow-up appointments. 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Provide </a:t>
                      </a:r>
                      <a:r>
                        <a:rPr lang="en-US" sz="20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incentives to promote compliance with follow-up such as age appropriate toys and books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every follow-up visit kept. 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Educate the community about our High Risk Clinic Follow-up program and our new navigation program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meeting with community providers. 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Leave flyers at Pediatric offices in the city to encourage follow-up.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Hire and train an additional patient navigator to provide services to accommodate the increasing number of patients enrolled in the program.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35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effectLst/>
              </a:rPr>
              <a:t>Navigation Services </a:t>
            </a:r>
            <a:endParaRPr lang="en-US" sz="4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3062076"/>
              </p:ext>
            </p:extLst>
          </p:nvPr>
        </p:nvGraphicFramePr>
        <p:xfrm>
          <a:off x="0" y="1600200"/>
          <a:ext cx="9144000" cy="741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2860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June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July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August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September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Total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baseline="0" dirty="0" smtClean="0"/>
                        <a:t>Total Services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154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297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462024"/>
              </p:ext>
            </p:extLst>
          </p:nvPr>
        </p:nvGraphicFramePr>
        <p:xfrm>
          <a:off x="0" y="2362200"/>
          <a:ext cx="9144000" cy="37896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2860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Top 5 services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Care Coordination – High Risk Clinic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23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Care Coordination – PCP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25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System navigation – DME</a:t>
                      </a:r>
                      <a:r>
                        <a:rPr lang="en-US" sz="1600" baseline="0" dirty="0" smtClean="0"/>
                        <a:t> issues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29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Apnea monitoring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44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Phone calls – prior to </a:t>
                      </a:r>
                      <a:r>
                        <a:rPr lang="en-US" sz="1600" baseline="0" dirty="0" smtClean="0"/>
                        <a:t> High Risk clinic visit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59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 gridSpan="6">
                  <a:txBody>
                    <a:bodyPr/>
                    <a:lstStyle/>
                    <a:p>
                      <a:pPr algn="just"/>
                      <a:r>
                        <a:rPr lang="en-US" sz="1400" dirty="0" smtClean="0"/>
                        <a:t>Other services: care coordination for subspecialty </a:t>
                      </a:r>
                      <a:r>
                        <a:rPr lang="en-US" sz="1400" dirty="0" err="1" smtClean="0"/>
                        <a:t>ff</a:t>
                      </a:r>
                      <a:r>
                        <a:rPr lang="en-US" sz="1400" dirty="0" smtClean="0"/>
                        <a:t>-up, barriers</a:t>
                      </a:r>
                      <a:r>
                        <a:rPr lang="en-US" sz="1400" baseline="0" dirty="0" smtClean="0"/>
                        <a:t> to access, education on appropriate use of services, insurance services, phone calls – 2 weeks after NICU discharge, prescriptions, social services, home health, referrals to ECI and other rehab facility, triage medical problems, etc.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962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Project Milestones and </a:t>
            </a:r>
            <a:r>
              <a:rPr lang="en-US" sz="3600" dirty="0" smtClean="0"/>
              <a:t>Metrics – DY3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271760"/>
              </p:ext>
            </p:extLst>
          </p:nvPr>
        </p:nvGraphicFramePr>
        <p:xfrm>
          <a:off x="0" y="1600200"/>
          <a:ext cx="9144000" cy="21945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048000"/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smtClean="0">
                          <a:effectLst/>
                        </a:rPr>
                        <a:t>P-8.1: Participate in 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smtClean="0">
                          <a:effectLst/>
                        </a:rPr>
                        <a:t>semi‐annual face- to-face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smtClean="0">
                          <a:effectLst/>
                        </a:rPr>
                        <a:t>meetings or seminars</a:t>
                      </a:r>
                      <a:r>
                        <a:rPr lang="en-US" sz="1600" b="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smtClean="0">
                          <a:effectLst/>
                        </a:rPr>
                        <a:t>organized</a:t>
                      </a:r>
                      <a:r>
                        <a:rPr lang="en-US" sz="1600" b="0" kern="1200" baseline="0" dirty="0" smtClean="0">
                          <a:effectLst/>
                        </a:rPr>
                        <a:t> by the </a:t>
                      </a:r>
                      <a:r>
                        <a:rPr lang="en-US" sz="1600" b="0" kern="1200" dirty="0" smtClean="0">
                          <a:effectLst/>
                        </a:rPr>
                        <a:t>RHP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smtClean="0">
                          <a:effectLst/>
                        </a:rPr>
                        <a:t>Goal: Participate in at least two (2) face-to-face</a:t>
                      </a:r>
                      <a:r>
                        <a:rPr lang="en-US" sz="1600" b="0" kern="1200" baseline="0" dirty="0" smtClean="0">
                          <a:effectLst/>
                        </a:rPr>
                        <a:t> </a:t>
                      </a:r>
                      <a:r>
                        <a:rPr lang="en-US" sz="1600" b="0" kern="1200" dirty="0" smtClean="0">
                          <a:effectLst/>
                        </a:rPr>
                        <a:t>meetings /seminars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6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meeting:</a:t>
                      </a:r>
                      <a:r>
                        <a:rPr lang="en-US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7/30</a:t>
                      </a:r>
                    </a:p>
                    <a:p>
                      <a:pPr algn="just"/>
                      <a:r>
                        <a:rPr lang="en-US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6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meeting: 9/24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dirty="0" smtClean="0">
                          <a:effectLst/>
                        </a:rPr>
                        <a:t>I-10.2: Increase Number of 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dirty="0" smtClean="0">
                          <a:effectLst/>
                        </a:rPr>
                        <a:t>Unique Patients</a:t>
                      </a:r>
                      <a:r>
                        <a:rPr lang="en-US" sz="1700" kern="1200" baseline="0" dirty="0" smtClean="0">
                          <a:effectLst/>
                        </a:rPr>
                        <a:t> s</a:t>
                      </a:r>
                      <a:r>
                        <a:rPr lang="en-US" sz="1700" kern="1200" dirty="0" smtClean="0">
                          <a:effectLst/>
                        </a:rPr>
                        <a:t>erved by 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dirty="0" smtClean="0">
                          <a:effectLst/>
                        </a:rPr>
                        <a:t>Navigator Program</a:t>
                      </a:r>
                      <a:endParaRPr lang="en-US" sz="17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dirty="0" smtClean="0">
                          <a:effectLst/>
                        </a:rPr>
                        <a:t>Goal: 30 patients (QPI)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dirty="0" smtClean="0">
                          <a:effectLst/>
                        </a:rPr>
                        <a:t>(</a:t>
                      </a:r>
                      <a:r>
                        <a:rPr lang="en-US" sz="17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Compliance with first High Risk Clinic appointment)</a:t>
                      </a:r>
                      <a:endParaRPr lang="en-US" sz="1700" kern="12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50</a:t>
                      </a:r>
                      <a:r>
                        <a:rPr lang="en-US" sz="1700" kern="1200" baseline="0" dirty="0" smtClean="0">
                          <a:effectLst/>
                          <a:latin typeface="+mn-lt"/>
                        </a:rPr>
                        <a:t> – QPI as of 9/16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dirty="0" smtClean="0">
                          <a:effectLst/>
                          <a:latin typeface="+mn-lt"/>
                        </a:rPr>
                        <a:t>(Total number of target patients recruited</a:t>
                      </a:r>
                      <a:r>
                        <a:rPr lang="en-US" sz="1700" kern="1200" baseline="0" dirty="0" smtClean="0">
                          <a:effectLst/>
                          <a:latin typeface="+mn-lt"/>
                        </a:rPr>
                        <a:t> for DY 3 = </a:t>
                      </a:r>
                      <a:r>
                        <a:rPr lang="en-US" sz="17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74</a:t>
                      </a:r>
                      <a:r>
                        <a:rPr lang="en-US" sz="1700" kern="1200" baseline="0" dirty="0" smtClean="0">
                          <a:effectLst/>
                          <a:latin typeface="+mn-lt"/>
                        </a:rPr>
                        <a:t>)</a:t>
                      </a:r>
                      <a:endParaRPr lang="en-US" sz="1700" kern="1200" dirty="0" smtClean="0">
                        <a:effectLst/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663522"/>
              </p:ext>
            </p:extLst>
          </p:nvPr>
        </p:nvGraphicFramePr>
        <p:xfrm>
          <a:off x="0" y="4114800"/>
          <a:ext cx="9144000" cy="15900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6096000"/>
                <a:gridCol w="3048000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Request</a:t>
                      </a:r>
                      <a:r>
                        <a:rPr lang="en-US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change QPI for DY 4 and DY 5 – submitted in August</a:t>
                      </a:r>
                      <a:endParaRPr lang="en-US" sz="17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700" b="0" kern="1200" dirty="0" smtClean="0">
                        <a:effectLst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kern="1200" dirty="0" smtClean="0">
                          <a:effectLst/>
                        </a:rPr>
                        <a:t>I-10.2: Increase Number of Unique</a:t>
                      </a:r>
                      <a:r>
                        <a:rPr lang="en-US" sz="1700" b="0" kern="1200" baseline="0" dirty="0" smtClean="0">
                          <a:effectLst/>
                        </a:rPr>
                        <a:t> </a:t>
                      </a:r>
                      <a:r>
                        <a:rPr lang="en-US" sz="1700" b="0" kern="1200" dirty="0" smtClean="0">
                          <a:effectLst/>
                        </a:rPr>
                        <a:t>Patients</a:t>
                      </a:r>
                      <a:r>
                        <a:rPr lang="en-US" sz="1700" b="0" kern="1200" baseline="0" dirty="0" smtClean="0">
                          <a:effectLst/>
                        </a:rPr>
                        <a:t> served by </a:t>
                      </a:r>
                      <a:r>
                        <a:rPr lang="en-US" sz="1700" b="0" kern="1200" dirty="0" smtClean="0">
                          <a:effectLst/>
                        </a:rPr>
                        <a:t>Navigator Program – DY4</a:t>
                      </a:r>
                      <a:endParaRPr lang="en-US" sz="1700" b="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kern="1200" dirty="0" smtClean="0">
                          <a:effectLst/>
                        </a:rPr>
                        <a:t>Goal: </a:t>
                      </a:r>
                      <a:r>
                        <a:rPr lang="en-US" sz="1700" b="0" kern="1200" dirty="0" smtClean="0">
                          <a:solidFill>
                            <a:srgbClr val="FF0000"/>
                          </a:solidFill>
                          <a:effectLst/>
                        </a:rPr>
                        <a:t>55 </a:t>
                      </a:r>
                      <a:r>
                        <a:rPr lang="en-US" sz="1700" b="0" kern="1200" dirty="0" smtClean="0">
                          <a:effectLst/>
                        </a:rPr>
                        <a:t>patients (QPI)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700" b="0" kern="1200" dirty="0" smtClean="0">
                        <a:effectLst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kern="1200" dirty="0" smtClean="0">
                          <a:effectLst/>
                        </a:rPr>
                        <a:t>I-10.2: Increase Number of Unique Patients served by Navigator Program – DY5</a:t>
                      </a:r>
                      <a:endParaRPr lang="en-US" sz="1700" b="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kern="1200" dirty="0" smtClean="0">
                          <a:effectLst/>
                        </a:rPr>
                        <a:t>Goal: </a:t>
                      </a:r>
                      <a:r>
                        <a:rPr lang="en-US" sz="1700" b="0" kern="1200" dirty="0" smtClean="0">
                          <a:solidFill>
                            <a:srgbClr val="FF0000"/>
                          </a:solidFill>
                          <a:effectLst/>
                        </a:rPr>
                        <a:t>60</a:t>
                      </a:r>
                      <a:r>
                        <a:rPr lang="en-US" sz="1700" b="0" kern="1200" dirty="0" smtClean="0">
                          <a:effectLst/>
                        </a:rPr>
                        <a:t> patients (QPI)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3263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>
            <a:normAutofit/>
          </a:bodyPr>
          <a:lstStyle/>
          <a:p>
            <a:r>
              <a:rPr lang="en-US" sz="4000" dirty="0"/>
              <a:t>Category 3 </a:t>
            </a:r>
            <a:r>
              <a:rPr lang="en-US" sz="4000" dirty="0" smtClean="0"/>
              <a:t>Measures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sz="2900" dirty="0" smtClean="0"/>
          </a:p>
          <a:p>
            <a:pPr algn="just"/>
            <a:endParaRPr lang="en-US" sz="2600" dirty="0" smtClean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 smtClean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1490836"/>
              </p:ext>
            </p:extLst>
          </p:nvPr>
        </p:nvGraphicFramePr>
        <p:xfrm>
          <a:off x="0" y="1600200"/>
          <a:ext cx="9144000" cy="19202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144000"/>
              </a:tblGrid>
              <a:tr h="345445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effectLst/>
                        </a:rPr>
                        <a:t>IT 8.21. Developmental screening in the first 3 years of life. </a:t>
                      </a:r>
                      <a:endParaRPr lang="en-US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345445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dirty="0" smtClean="0">
                          <a:effectLst/>
                        </a:rPr>
                        <a:t>Indicator: The percentage</a:t>
                      </a:r>
                      <a:r>
                        <a:rPr lang="en-US" sz="1600" kern="1200" baseline="0" dirty="0" smtClean="0">
                          <a:effectLst/>
                        </a:rPr>
                        <a:t> of c</a:t>
                      </a:r>
                      <a:r>
                        <a:rPr lang="en-US" sz="1600" kern="1200" dirty="0" smtClean="0">
                          <a:effectLst/>
                        </a:rPr>
                        <a:t>hildren who had screening for risk of developmental,</a:t>
                      </a:r>
                      <a:r>
                        <a:rPr lang="en-US" sz="1600" kern="1200" baseline="0" dirty="0" smtClean="0">
                          <a:effectLst/>
                        </a:rPr>
                        <a:t> behavioral and social delays using a standardized screening tool documented by 12 months of age. 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Denominator: Target patients who turn 12 months of age between Jan – Dec of measurement year. 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dirty="0" smtClean="0">
                          <a:effectLst/>
                        </a:rPr>
                        <a:t>Targeted patients: Premature infants enrolled in the program (</a:t>
                      </a:r>
                      <a:r>
                        <a:rPr lang="en-US" sz="1600" u="sng" kern="1200" dirty="0" smtClean="0">
                          <a:effectLst/>
                        </a:rPr>
                        <a:t>&lt;</a:t>
                      </a:r>
                      <a:r>
                        <a:rPr lang="en-US" sz="1600" kern="1200" dirty="0" smtClean="0">
                          <a:effectLst/>
                        </a:rPr>
                        <a:t> 32 weeks and or birth weight </a:t>
                      </a:r>
                      <a:r>
                        <a:rPr lang="en-US" sz="1600" u="sng" kern="1200" dirty="0" smtClean="0">
                          <a:effectLst/>
                        </a:rPr>
                        <a:t>&lt;</a:t>
                      </a:r>
                      <a:r>
                        <a:rPr lang="en-US" sz="1600" kern="1200" dirty="0" smtClean="0">
                          <a:effectLst/>
                        </a:rPr>
                        <a:t> 1500grams). 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119677"/>
              </p:ext>
            </p:extLst>
          </p:nvPr>
        </p:nvGraphicFramePr>
        <p:xfrm>
          <a:off x="0" y="3581400"/>
          <a:ext cx="9144000" cy="30835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6096000"/>
                <a:gridCol w="3048000"/>
              </a:tblGrid>
              <a:tr h="370840">
                <a:tc gridSpan="2"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kern="1200" dirty="0" smtClean="0">
                          <a:effectLst/>
                        </a:rPr>
                        <a:t>Communication and Symbolic Behavior Scales Developmental Profile (CSBS-DP) – performed during high risk clinic visit on target patients (</a:t>
                      </a:r>
                      <a:r>
                        <a:rPr lang="en-US" sz="1600" b="0" u="sng" kern="1200" dirty="0" smtClean="0">
                          <a:effectLst/>
                        </a:rPr>
                        <a:t>&lt;</a:t>
                      </a:r>
                      <a:r>
                        <a:rPr lang="en-US" sz="1600" b="0" kern="1200" dirty="0" smtClean="0">
                          <a:effectLst/>
                        </a:rPr>
                        <a:t>32 weeks and or </a:t>
                      </a:r>
                      <a:r>
                        <a:rPr lang="en-US" sz="1600" b="0" u="sng" kern="1200" dirty="0" smtClean="0">
                          <a:effectLst/>
                        </a:rPr>
                        <a:t>&lt;</a:t>
                      </a:r>
                      <a:r>
                        <a:rPr lang="en-US" sz="1600" b="0" kern="1200" dirty="0" smtClean="0">
                          <a:effectLst/>
                        </a:rPr>
                        <a:t> 1500 g) starting at 9 months chronologic age (started in June). 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kern="1200" dirty="0" smtClean="0">
                          <a:effectLst/>
                        </a:rPr>
                        <a:t>CSBS-DP screening is incorporated in EMR – High Risk Clinic visit form</a:t>
                      </a:r>
                      <a:r>
                        <a:rPr lang="en-US" sz="1600" b="0" kern="1200" baseline="0" dirty="0" smtClean="0">
                          <a:effectLst/>
                        </a:rPr>
                        <a:t> for documentation and tracking.</a:t>
                      </a:r>
                      <a:endParaRPr lang="en-US" sz="16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dirty="0" smtClean="0"/>
                        <a:t>Total number</a:t>
                      </a:r>
                      <a:r>
                        <a:rPr lang="en-US" sz="1600" b="0" baseline="0" dirty="0" smtClean="0"/>
                        <a:t> of targeted patients who turned 12 months  from January to September of measurement year 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 b="0" dirty="0" smtClean="0"/>
                        <a:t>19</a:t>
                      </a:r>
                      <a:endParaRPr lang="en-US" sz="16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dirty="0" smtClean="0"/>
                        <a:t>Dropped out before 9 months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dirty="0" smtClean="0"/>
                        <a:t>Total number of targeted</a:t>
                      </a:r>
                      <a:r>
                        <a:rPr lang="en-US" sz="1600" b="0" baseline="0" dirty="0" smtClean="0"/>
                        <a:t> patients who received developmental screening using CSBS-DP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6/13 = 46%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(4 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patients had CSBS-DP at 12-13 months, not counted)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7606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1105</TotalTime>
  <Words>1487</Words>
  <Application>Microsoft Office PowerPoint</Application>
  <PresentationFormat>On-screen Show (4:3)</PresentationFormat>
  <Paragraphs>258</Paragraphs>
  <Slides>12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Executive</vt:lpstr>
      <vt:lpstr> Improving Care and Outcomes of High Risk Newborns after  NICU Discharge using the  Patient Care Navigation Program  </vt:lpstr>
      <vt:lpstr>Description of the Project</vt:lpstr>
      <vt:lpstr>Patient Care Navigation Strategic Plans</vt:lpstr>
      <vt:lpstr>Project Milestones and Metrics – DY3</vt:lpstr>
      <vt:lpstr>Outreach Plans</vt:lpstr>
      <vt:lpstr>Outreach Plans</vt:lpstr>
      <vt:lpstr>Navigation Services </vt:lpstr>
      <vt:lpstr>Project Milestones and Metrics – DY3</vt:lpstr>
      <vt:lpstr>Category 3 Measures</vt:lpstr>
      <vt:lpstr>Category 3 Measures</vt:lpstr>
      <vt:lpstr>Category 3 Measures</vt:lpstr>
      <vt:lpstr>PowerPoint Presentation</vt:lpstr>
    </vt:vector>
  </TitlesOfParts>
  <Company>Texas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Perez, Oscar A</dc:creator>
  <cp:lastModifiedBy>Veronica Candia</cp:lastModifiedBy>
  <cp:revision>105</cp:revision>
  <cp:lastPrinted>2014-09-23T21:58:31Z</cp:lastPrinted>
  <dcterms:created xsi:type="dcterms:W3CDTF">2013-04-18T15:27:55Z</dcterms:created>
  <dcterms:modified xsi:type="dcterms:W3CDTF">2014-09-24T16:53:55Z</dcterms:modified>
</cp:coreProperties>
</file>