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2" r:id="rId2"/>
    <p:sldId id="264" r:id="rId3"/>
    <p:sldId id="265" r:id="rId4"/>
    <p:sldId id="268" r:id="rId5"/>
    <p:sldId id="275" r:id="rId6"/>
    <p:sldId id="271" r:id="rId7"/>
    <p:sldId id="273" r:id="rId8"/>
    <p:sldId id="278" r:id="rId9"/>
    <p:sldId id="277" r:id="rId10"/>
    <p:sldId id="280" r:id="rId11"/>
    <p:sldId id="266" r:id="rId12"/>
    <p:sldId id="263" r:id="rId13"/>
    <p:sldId id="261" r:id="rId1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367" autoAdjust="0"/>
  </p:normalViewPr>
  <p:slideViewPr>
    <p:cSldViewPr>
      <p:cViewPr varScale="1">
        <p:scale>
          <a:sx n="84" d="100"/>
          <a:sy n="84" d="100"/>
        </p:scale>
        <p:origin x="118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50BB9D86-1DBA-47E1-8D29-B6626EA04673}" type="datetimeFigureOut">
              <a:rPr lang="en-US" smtClean="0"/>
              <a:t>11/29/2016</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96BA6250-3230-4E35-AA33-F8A2186EB87F}" type="slidenum">
              <a:rPr lang="en-US" smtClean="0"/>
              <a:t>‹#›</a:t>
            </a:fld>
            <a:endParaRPr lang="en-US"/>
          </a:p>
        </p:txBody>
      </p:sp>
    </p:spTree>
    <p:extLst>
      <p:ext uri="{BB962C8B-B14F-4D97-AF65-F5344CB8AC3E}">
        <p14:creationId xmlns:p14="http://schemas.microsoft.com/office/powerpoint/2010/main" val="523005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0178" indent="-270178" defTabSz="900593">
              <a:buFont typeface="Wingdings 2"/>
              <a:buChar char=""/>
              <a:defRPr/>
            </a:pPr>
            <a:r>
              <a:rPr lang="en-US" dirty="0" smtClean="0">
                <a:solidFill>
                  <a:prstClr val="black"/>
                </a:solidFill>
              </a:rPr>
              <a:t>Upon discharge home, telephone call to patient by RN Navigator</a:t>
            </a:r>
          </a:p>
          <a:p>
            <a:pPr marL="270178" indent="-270178" defTabSz="900593">
              <a:buFont typeface="Wingdings 2"/>
              <a:buChar char=""/>
              <a:defRPr/>
            </a:pPr>
            <a:r>
              <a:rPr lang="en-US" dirty="0" smtClean="0">
                <a:solidFill>
                  <a:prstClr val="black"/>
                </a:solidFill>
              </a:rPr>
              <a:t>Patient identified while hospitalized by Cardiology NP and RN Navigator during rounds, introduce information to patient and family concerning HF clinic, share HF education booklet and schedule referral appointment prior to discharge</a:t>
            </a:r>
          </a:p>
          <a:p>
            <a:pPr marL="270178" indent="-270178" defTabSz="900593">
              <a:buFont typeface="Wingdings 2"/>
              <a:buChar char=""/>
              <a:defRPr/>
            </a:pPr>
            <a:r>
              <a:rPr lang="en-US" dirty="0" smtClean="0">
                <a:solidFill>
                  <a:prstClr val="black"/>
                </a:solidFill>
              </a:rPr>
              <a:t>Building block to improve outcomes with in-depth disease management and nutrition</a:t>
            </a:r>
            <a:r>
              <a:rPr lang="en-US" baseline="0" dirty="0" smtClean="0">
                <a:solidFill>
                  <a:prstClr val="black"/>
                </a:solidFill>
              </a:rPr>
              <a:t> education </a:t>
            </a:r>
            <a:endParaRPr lang="en-US" dirty="0" smtClean="0">
              <a:solidFill>
                <a:prstClr val="black"/>
              </a:solidFill>
            </a:endParaRPr>
          </a:p>
          <a:p>
            <a:pPr marL="270178" indent="-270178" defTabSz="900593">
              <a:buFont typeface="Wingdings 2"/>
              <a:buChar char=""/>
              <a:defRPr/>
            </a:pPr>
            <a:r>
              <a:rPr lang="en-US" dirty="0" smtClean="0">
                <a:solidFill>
                  <a:prstClr val="black"/>
                </a:solidFill>
              </a:rPr>
              <a:t>HF clinic referral/notification faxed to clinic with recent ECHO and BNP</a:t>
            </a:r>
          </a:p>
          <a:p>
            <a:pPr marL="270178" indent="-270178" defTabSz="900593">
              <a:buFont typeface="Wingdings 2"/>
              <a:buChar char=""/>
              <a:defRPr/>
            </a:pPr>
            <a:r>
              <a:rPr lang="en-US" dirty="0" smtClean="0">
                <a:solidFill>
                  <a:prstClr val="black"/>
                </a:solidFill>
              </a:rPr>
              <a:t>Follow up appointments weekly x 1 month then monthly</a:t>
            </a:r>
          </a:p>
          <a:p>
            <a:pPr marL="270178" indent="-270178" defTabSz="900593">
              <a:buFont typeface="Wingdings 2"/>
              <a:buChar char=""/>
              <a:defRPr/>
            </a:pPr>
            <a:r>
              <a:rPr lang="en-US" dirty="0" smtClean="0">
                <a:solidFill>
                  <a:prstClr val="black"/>
                </a:solidFill>
              </a:rPr>
              <a:t>Patient visit progress note/evaluation sent to PCP and Cardiologist</a:t>
            </a:r>
          </a:p>
          <a:p>
            <a:endParaRPr lang="en-US" dirty="0"/>
          </a:p>
        </p:txBody>
      </p:sp>
      <p:sp>
        <p:nvSpPr>
          <p:cNvPr id="4" name="Slide Number Placeholder 3"/>
          <p:cNvSpPr>
            <a:spLocks noGrp="1"/>
          </p:cNvSpPr>
          <p:nvPr>
            <p:ph type="sldNum" sz="quarter" idx="10"/>
          </p:nvPr>
        </p:nvSpPr>
        <p:spPr/>
        <p:txBody>
          <a:bodyPr/>
          <a:lstStyle/>
          <a:p>
            <a:fld id="{96BA6250-3230-4E35-AA33-F8A2186EB87F}" type="slidenum">
              <a:rPr lang="en-US" smtClean="0"/>
              <a:t>5</a:t>
            </a:fld>
            <a:endParaRPr lang="en-US"/>
          </a:p>
        </p:txBody>
      </p:sp>
    </p:spTree>
    <p:extLst>
      <p:ext uri="{BB962C8B-B14F-4D97-AF65-F5344CB8AC3E}">
        <p14:creationId xmlns:p14="http://schemas.microsoft.com/office/powerpoint/2010/main" val="782445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-In-service first-responders on LVAD/HVAD emergency care (September</a:t>
            </a:r>
            <a:r>
              <a:rPr lang="en-US" baseline="0" dirty="0" smtClean="0"/>
              <a:t> 28 &amp; 29</a:t>
            </a:r>
            <a:r>
              <a:rPr lang="en-US" baseline="30000" dirty="0" smtClean="0"/>
              <a:t>th</a:t>
            </a:r>
            <a:r>
              <a:rPr lang="en-US" baseline="0" dirty="0" smtClean="0"/>
              <a:t> 2016)</a:t>
            </a:r>
          </a:p>
          <a:p>
            <a:r>
              <a:rPr lang="en-US" baseline="0" dirty="0" smtClean="0"/>
              <a:t>-</a:t>
            </a:r>
            <a:r>
              <a:rPr lang="es-ES" baseline="0" dirty="0" smtClean="0"/>
              <a:t>WBAMC –(</a:t>
            </a:r>
            <a:r>
              <a:rPr lang="es-ES" baseline="0" dirty="0" err="1" smtClean="0"/>
              <a:t>September</a:t>
            </a:r>
            <a:r>
              <a:rPr lang="es-ES" baseline="0" dirty="0" smtClean="0"/>
              <a:t> 29, 2016))</a:t>
            </a:r>
          </a:p>
          <a:p>
            <a:r>
              <a:rPr lang="es-ES" baseline="0" dirty="0" smtClean="0"/>
              <a:t>-El Paso </a:t>
            </a:r>
            <a:r>
              <a:rPr lang="es-ES" baseline="0" dirty="0" err="1" smtClean="0"/>
              <a:t>Cardiology</a:t>
            </a:r>
            <a:r>
              <a:rPr lang="es-ES" baseline="0" dirty="0" smtClean="0"/>
              <a:t> </a:t>
            </a:r>
            <a:r>
              <a:rPr lang="es-ES" baseline="0" dirty="0" err="1" smtClean="0"/>
              <a:t>Associates</a:t>
            </a:r>
            <a:r>
              <a:rPr lang="es-ES" baseline="0" dirty="0" smtClean="0"/>
              <a:t> (</a:t>
            </a:r>
            <a:r>
              <a:rPr lang="es-ES" baseline="0" dirty="0" err="1" smtClean="0"/>
              <a:t>October</a:t>
            </a:r>
            <a:r>
              <a:rPr lang="es-ES" baseline="0" dirty="0" smtClean="0"/>
              <a:t> 19th, 2016)</a:t>
            </a:r>
          </a:p>
          <a:p>
            <a:r>
              <a:rPr lang="es-ES" baseline="0" dirty="0" smtClean="0"/>
              <a:t>-Las Palmas Medical Center staff </a:t>
            </a:r>
            <a:r>
              <a:rPr lang="es-ES" baseline="0" dirty="0" err="1" smtClean="0"/>
              <a:t>education</a:t>
            </a:r>
            <a:r>
              <a:rPr lang="es-ES" baseline="0" dirty="0" smtClean="0"/>
              <a:t> (</a:t>
            </a:r>
            <a:r>
              <a:rPr lang="es-ES" baseline="0" dirty="0" err="1" smtClean="0"/>
              <a:t>Upcoming</a:t>
            </a:r>
            <a:r>
              <a:rPr lang="es-ES" baseline="0" dirty="0" smtClean="0"/>
              <a:t> </a:t>
            </a:r>
            <a:r>
              <a:rPr lang="es-ES" baseline="0" dirty="0" err="1" smtClean="0"/>
              <a:t>inservice</a:t>
            </a:r>
            <a:r>
              <a:rPr lang="es-ES" baseline="0" dirty="0" smtClean="0"/>
              <a:t> in </a:t>
            </a:r>
            <a:r>
              <a:rPr lang="es-ES" baseline="0" dirty="0" err="1" smtClean="0"/>
              <a:t>November</a:t>
            </a:r>
            <a:r>
              <a:rPr lang="es-ES" baseline="0" dirty="0" smtClean="0"/>
              <a:t>)</a:t>
            </a:r>
          </a:p>
          <a:p>
            <a:r>
              <a:rPr lang="es-ES" baseline="0" dirty="0" smtClean="0"/>
              <a:t>ER, ICU, </a:t>
            </a:r>
            <a:r>
              <a:rPr lang="es-ES" baseline="0" dirty="0" err="1" smtClean="0"/>
              <a:t>Telemetry</a:t>
            </a:r>
            <a:r>
              <a:rPr lang="es-ES" baseline="0" dirty="0" smtClean="0"/>
              <a:t> </a:t>
            </a:r>
            <a:r>
              <a:rPr lang="es-ES" baseline="0" dirty="0" err="1" smtClean="0"/>
              <a:t>units</a:t>
            </a:r>
            <a:r>
              <a:rPr lang="es-ES" baseline="0" dirty="0" smtClean="0"/>
              <a:t> </a:t>
            </a:r>
          </a:p>
          <a:p>
            <a:endParaRPr lang="es-E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6BA6250-3230-4E35-AA33-F8A2186EB87F}" type="slidenum">
              <a:rPr lang="en-US" smtClean="0"/>
              <a:t>7</a:t>
            </a:fld>
            <a:endParaRPr lang="en-US"/>
          </a:p>
        </p:txBody>
      </p:sp>
    </p:spTree>
    <p:extLst>
      <p:ext uri="{BB962C8B-B14F-4D97-AF65-F5344CB8AC3E}">
        <p14:creationId xmlns:p14="http://schemas.microsoft.com/office/powerpoint/2010/main" val="19165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BA6250-3230-4E35-AA33-F8A2186EB87F}" type="slidenum">
              <a:rPr lang="en-US" smtClean="0"/>
              <a:t>8</a:t>
            </a:fld>
            <a:endParaRPr lang="en-US"/>
          </a:p>
        </p:txBody>
      </p:sp>
    </p:spTree>
    <p:extLst>
      <p:ext uri="{BB962C8B-B14F-4D97-AF65-F5344CB8AC3E}">
        <p14:creationId xmlns:p14="http://schemas.microsoft.com/office/powerpoint/2010/main" val="3178431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BA6250-3230-4E35-AA33-F8A2186EB87F}" type="slidenum">
              <a:rPr lang="en-US" smtClean="0"/>
              <a:t>9</a:t>
            </a:fld>
            <a:endParaRPr lang="en-US"/>
          </a:p>
        </p:txBody>
      </p:sp>
    </p:spTree>
    <p:extLst>
      <p:ext uri="{BB962C8B-B14F-4D97-AF65-F5344CB8AC3E}">
        <p14:creationId xmlns:p14="http://schemas.microsoft.com/office/powerpoint/2010/main" val="3178431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buFont typeface="Wingdings" panose="05000000000000000000" pitchFamily="2" charset="2"/>
              <a:buChar char="ü"/>
            </a:pPr>
            <a:r>
              <a:rPr lang="en-US" sz="1500" b="1" dirty="0" smtClean="0">
                <a:latin typeface="Times New Roman" panose="02020603050405020304" pitchFamily="18" charset="0"/>
                <a:cs typeface="Times New Roman" panose="02020603050405020304" pitchFamily="18" charset="0"/>
              </a:rPr>
              <a:t>Disease process</a:t>
            </a:r>
          </a:p>
          <a:p>
            <a:pPr lvl="2">
              <a:buFont typeface="Wingdings" panose="05000000000000000000" pitchFamily="2" charset="2"/>
              <a:buChar char="ü"/>
            </a:pPr>
            <a:r>
              <a:rPr lang="en-US" sz="1500" b="1" dirty="0" smtClean="0">
                <a:latin typeface="Times New Roman" panose="02020603050405020304" pitchFamily="18" charset="0"/>
                <a:cs typeface="Times New Roman" panose="02020603050405020304" pitchFamily="18" charset="0"/>
              </a:rPr>
              <a:t>Self care</a:t>
            </a:r>
          </a:p>
          <a:p>
            <a:pPr lvl="2">
              <a:buFont typeface="Wingdings" panose="05000000000000000000" pitchFamily="2" charset="2"/>
              <a:buChar char="ü"/>
            </a:pPr>
            <a:r>
              <a:rPr lang="en-US" sz="1500" b="1" dirty="0" smtClean="0">
                <a:latin typeface="Times New Roman" panose="02020603050405020304" pitchFamily="18" charset="0"/>
                <a:cs typeface="Times New Roman" panose="02020603050405020304" pitchFamily="18" charset="0"/>
              </a:rPr>
              <a:t>Emotional Health</a:t>
            </a:r>
            <a:endParaRPr lang="en-US" sz="1500" b="1" baseline="0" dirty="0" smtClean="0">
              <a:latin typeface="Times New Roman" panose="02020603050405020304" pitchFamily="18" charset="0"/>
              <a:cs typeface="Times New Roman" panose="02020603050405020304" pitchFamily="18" charset="0"/>
            </a:endParaRPr>
          </a:p>
          <a:p>
            <a:pPr lvl="2">
              <a:buFont typeface="Wingdings" panose="05000000000000000000" pitchFamily="2" charset="2"/>
              <a:buChar char="ü"/>
            </a:pPr>
            <a:r>
              <a:rPr lang="en-US" sz="1500" b="1" dirty="0" smtClean="0">
                <a:latin typeface="Times New Roman" panose="02020603050405020304" pitchFamily="18" charset="0"/>
                <a:cs typeface="Times New Roman" panose="02020603050405020304" pitchFamily="18" charset="0"/>
              </a:rPr>
              <a:t>Dietary recommendations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Times New Roman" panose="02020603050405020304" pitchFamily="18" charset="0"/>
                <a:cs typeface="Times New Roman" panose="02020603050405020304" pitchFamily="18" charset="0"/>
              </a:rPr>
              <a:t>PURPOSE: To help patients and their family members manage their stress and heart failure.</a:t>
            </a:r>
          </a:p>
          <a:p>
            <a:endParaRPr lang="en-US" dirty="0"/>
          </a:p>
        </p:txBody>
      </p:sp>
      <p:sp>
        <p:nvSpPr>
          <p:cNvPr id="4" name="Slide Number Placeholder 3"/>
          <p:cNvSpPr>
            <a:spLocks noGrp="1"/>
          </p:cNvSpPr>
          <p:nvPr>
            <p:ph type="sldNum" sz="quarter" idx="10"/>
          </p:nvPr>
        </p:nvSpPr>
        <p:spPr/>
        <p:txBody>
          <a:bodyPr/>
          <a:lstStyle/>
          <a:p>
            <a:fld id="{96BA6250-3230-4E35-AA33-F8A2186EB87F}" type="slidenum">
              <a:rPr lang="en-US" smtClean="0"/>
              <a:t>11</a:t>
            </a:fld>
            <a:endParaRPr lang="en-US"/>
          </a:p>
        </p:txBody>
      </p:sp>
    </p:spTree>
    <p:extLst>
      <p:ext uri="{BB962C8B-B14F-4D97-AF65-F5344CB8AC3E}">
        <p14:creationId xmlns:p14="http://schemas.microsoft.com/office/powerpoint/2010/main" val="4272610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BA6250-3230-4E35-AA33-F8A2186EB87F}" type="slidenum">
              <a:rPr lang="en-US" smtClean="0"/>
              <a:t>12</a:t>
            </a:fld>
            <a:endParaRPr lang="en-US"/>
          </a:p>
        </p:txBody>
      </p:sp>
    </p:spTree>
    <p:extLst>
      <p:ext uri="{BB962C8B-B14F-4D97-AF65-F5344CB8AC3E}">
        <p14:creationId xmlns:p14="http://schemas.microsoft.com/office/powerpoint/2010/main" val="622495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BA6250-3230-4E35-AA33-F8A2186EB87F}" type="slidenum">
              <a:rPr lang="en-US" smtClean="0"/>
              <a:t>13</a:t>
            </a:fld>
            <a:endParaRPr lang="en-US"/>
          </a:p>
        </p:txBody>
      </p:sp>
    </p:spTree>
    <p:extLst>
      <p:ext uri="{BB962C8B-B14F-4D97-AF65-F5344CB8AC3E}">
        <p14:creationId xmlns:p14="http://schemas.microsoft.com/office/powerpoint/2010/main" val="2035091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DAF552-B5CE-4989-80B0-E2CF607D42F6}"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A237F0-C474-4F83-8C9A-4B0406A89DBC}" type="slidenum">
              <a:rPr lang="en-US" smtClean="0"/>
              <a:t>‹#›</a:t>
            </a:fld>
            <a:endParaRPr lang="en-US"/>
          </a:p>
        </p:txBody>
      </p:sp>
    </p:spTree>
    <p:extLst>
      <p:ext uri="{BB962C8B-B14F-4D97-AF65-F5344CB8AC3E}">
        <p14:creationId xmlns:p14="http://schemas.microsoft.com/office/powerpoint/2010/main" val="2507387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DAF552-B5CE-4989-80B0-E2CF607D42F6}"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A237F0-C474-4F83-8C9A-4B0406A89DBC}" type="slidenum">
              <a:rPr lang="en-US" smtClean="0"/>
              <a:t>‹#›</a:t>
            </a:fld>
            <a:endParaRPr lang="en-US"/>
          </a:p>
        </p:txBody>
      </p:sp>
    </p:spTree>
    <p:extLst>
      <p:ext uri="{BB962C8B-B14F-4D97-AF65-F5344CB8AC3E}">
        <p14:creationId xmlns:p14="http://schemas.microsoft.com/office/powerpoint/2010/main" val="1910112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DAF552-B5CE-4989-80B0-E2CF607D42F6}"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A237F0-C474-4F83-8C9A-4B0406A89DBC}" type="slidenum">
              <a:rPr lang="en-US" smtClean="0"/>
              <a:t>‹#›</a:t>
            </a:fld>
            <a:endParaRPr lang="en-US"/>
          </a:p>
        </p:txBody>
      </p:sp>
    </p:spTree>
    <p:extLst>
      <p:ext uri="{BB962C8B-B14F-4D97-AF65-F5344CB8AC3E}">
        <p14:creationId xmlns:p14="http://schemas.microsoft.com/office/powerpoint/2010/main" val="4154148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DAF552-B5CE-4989-80B0-E2CF607D42F6}"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A237F0-C474-4F83-8C9A-4B0406A89DBC}" type="slidenum">
              <a:rPr lang="en-US" smtClean="0"/>
              <a:t>‹#›</a:t>
            </a:fld>
            <a:endParaRPr lang="en-US"/>
          </a:p>
        </p:txBody>
      </p:sp>
    </p:spTree>
    <p:extLst>
      <p:ext uri="{BB962C8B-B14F-4D97-AF65-F5344CB8AC3E}">
        <p14:creationId xmlns:p14="http://schemas.microsoft.com/office/powerpoint/2010/main" val="633202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DAF552-B5CE-4989-80B0-E2CF607D42F6}"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A237F0-C474-4F83-8C9A-4B0406A89DBC}" type="slidenum">
              <a:rPr lang="en-US" smtClean="0"/>
              <a:t>‹#›</a:t>
            </a:fld>
            <a:endParaRPr lang="en-US"/>
          </a:p>
        </p:txBody>
      </p:sp>
    </p:spTree>
    <p:extLst>
      <p:ext uri="{BB962C8B-B14F-4D97-AF65-F5344CB8AC3E}">
        <p14:creationId xmlns:p14="http://schemas.microsoft.com/office/powerpoint/2010/main" val="3204534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DAF552-B5CE-4989-80B0-E2CF607D42F6}" type="datetimeFigureOut">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A237F0-C474-4F83-8C9A-4B0406A89DBC}" type="slidenum">
              <a:rPr lang="en-US" smtClean="0"/>
              <a:t>‹#›</a:t>
            </a:fld>
            <a:endParaRPr lang="en-US"/>
          </a:p>
        </p:txBody>
      </p:sp>
    </p:spTree>
    <p:extLst>
      <p:ext uri="{BB962C8B-B14F-4D97-AF65-F5344CB8AC3E}">
        <p14:creationId xmlns:p14="http://schemas.microsoft.com/office/powerpoint/2010/main" val="1884865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DAF552-B5CE-4989-80B0-E2CF607D42F6}" type="datetimeFigureOut">
              <a:rPr lang="en-US" smtClean="0"/>
              <a:t>11/29/2016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A237F0-C474-4F83-8C9A-4B0406A89DBC}" type="slidenum">
              <a:rPr lang="en-US" smtClean="0"/>
              <a:t>‹#›</a:t>
            </a:fld>
            <a:endParaRPr lang="en-US"/>
          </a:p>
        </p:txBody>
      </p:sp>
    </p:spTree>
    <p:extLst>
      <p:ext uri="{BB962C8B-B14F-4D97-AF65-F5344CB8AC3E}">
        <p14:creationId xmlns:p14="http://schemas.microsoft.com/office/powerpoint/2010/main" val="979569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DAF552-B5CE-4989-80B0-E2CF607D42F6}" type="datetimeFigureOut">
              <a:rPr lang="en-US" smtClean="0"/>
              <a:t>11/29/2016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A237F0-C474-4F83-8C9A-4B0406A89DBC}" type="slidenum">
              <a:rPr lang="en-US" smtClean="0"/>
              <a:t>‹#›</a:t>
            </a:fld>
            <a:endParaRPr lang="en-US"/>
          </a:p>
        </p:txBody>
      </p:sp>
    </p:spTree>
    <p:extLst>
      <p:ext uri="{BB962C8B-B14F-4D97-AF65-F5344CB8AC3E}">
        <p14:creationId xmlns:p14="http://schemas.microsoft.com/office/powerpoint/2010/main" val="3532275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DAF552-B5CE-4989-80B0-E2CF607D42F6}" type="datetimeFigureOut">
              <a:rPr lang="en-US" smtClean="0"/>
              <a:t>11/29/2016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A237F0-C474-4F83-8C9A-4B0406A89DBC}" type="slidenum">
              <a:rPr lang="en-US" smtClean="0"/>
              <a:t>‹#›</a:t>
            </a:fld>
            <a:endParaRPr lang="en-US"/>
          </a:p>
        </p:txBody>
      </p:sp>
    </p:spTree>
    <p:extLst>
      <p:ext uri="{BB962C8B-B14F-4D97-AF65-F5344CB8AC3E}">
        <p14:creationId xmlns:p14="http://schemas.microsoft.com/office/powerpoint/2010/main" val="2264617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DAF552-B5CE-4989-80B0-E2CF607D42F6}" type="datetimeFigureOut">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A237F0-C474-4F83-8C9A-4B0406A89DBC}" type="slidenum">
              <a:rPr lang="en-US" smtClean="0"/>
              <a:t>‹#›</a:t>
            </a:fld>
            <a:endParaRPr lang="en-US"/>
          </a:p>
        </p:txBody>
      </p:sp>
    </p:spTree>
    <p:extLst>
      <p:ext uri="{BB962C8B-B14F-4D97-AF65-F5344CB8AC3E}">
        <p14:creationId xmlns:p14="http://schemas.microsoft.com/office/powerpoint/2010/main" val="224688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DAF552-B5CE-4989-80B0-E2CF607D42F6}" type="datetimeFigureOut">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A237F0-C474-4F83-8C9A-4B0406A89DBC}" type="slidenum">
              <a:rPr lang="en-US" smtClean="0"/>
              <a:t>‹#›</a:t>
            </a:fld>
            <a:endParaRPr lang="en-US"/>
          </a:p>
        </p:txBody>
      </p:sp>
    </p:spTree>
    <p:extLst>
      <p:ext uri="{BB962C8B-B14F-4D97-AF65-F5344CB8AC3E}">
        <p14:creationId xmlns:p14="http://schemas.microsoft.com/office/powerpoint/2010/main" val="3842145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DAF552-B5CE-4989-80B0-E2CF607D42F6}" type="datetimeFigureOut">
              <a:rPr lang="en-US" smtClean="0"/>
              <a:t>11/29/2016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A237F0-C474-4F83-8C9A-4B0406A89DBC}" type="slidenum">
              <a:rPr lang="en-US" smtClean="0"/>
              <a:t>‹#›</a:t>
            </a:fld>
            <a:endParaRPr lang="en-US"/>
          </a:p>
        </p:txBody>
      </p:sp>
    </p:spTree>
    <p:extLst>
      <p:ext uri="{BB962C8B-B14F-4D97-AF65-F5344CB8AC3E}">
        <p14:creationId xmlns:p14="http://schemas.microsoft.com/office/powerpoint/2010/main" val="3261257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914400" y="3428999"/>
            <a:ext cx="8382000" cy="1143000"/>
          </a:xfrm>
        </p:spPr>
        <p:txBody>
          <a:bodyPr>
            <a:normAutofit fontScale="90000"/>
          </a:bodyPr>
          <a:lstStyle/>
          <a:p>
            <a:r>
              <a:rPr lang="en-US" sz="5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DSRIP LPDS CHF </a:t>
            </a:r>
            <a:br>
              <a:rPr lang="en-US" sz="5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5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PROJECT</a:t>
            </a:r>
            <a:endParaRPr lang="en-US"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98084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29621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457201" y="152400"/>
            <a:ext cx="8229600" cy="14017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Community Service</a:t>
            </a:r>
            <a:br>
              <a:rPr lang="en-US" sz="3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3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Support Group</a:t>
            </a:r>
            <a:br>
              <a:rPr lang="en-US" sz="3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3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Living with Heart Failure</a:t>
            </a:r>
            <a:endPar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Rectangle 6"/>
          <p:cNvSpPr/>
          <p:nvPr/>
        </p:nvSpPr>
        <p:spPr>
          <a:xfrm>
            <a:off x="457201" y="1676400"/>
            <a:ext cx="8077199" cy="4876800"/>
          </a:xfrm>
          <a:prstGeom prst="rect">
            <a:avLst/>
          </a:prstGeom>
          <a:blipFill dpi="0" rotWithShape="1">
            <a:blip r:embed="rId4">
              <a:alphaModFix amt="2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p:cNvSpPr>
            <a:spLocks noGrp="1"/>
          </p:cNvSpPr>
          <p:nvPr>
            <p:ph idx="1"/>
          </p:nvPr>
        </p:nvSpPr>
        <p:spPr>
          <a:xfrm>
            <a:off x="3733800" y="2133600"/>
            <a:ext cx="4800600" cy="3992563"/>
          </a:xfrm>
          <a:ln>
            <a:noFill/>
          </a:ln>
        </p:spPr>
        <p:txBody>
          <a:bodyPr>
            <a:normAutofit fontScale="77500" lnSpcReduction="20000"/>
          </a:bodyPr>
          <a:lstStyle/>
          <a:p>
            <a:pPr marL="0" indent="0">
              <a:buNone/>
            </a:pPr>
            <a:r>
              <a:rPr lang="en-US" sz="1800" b="1" dirty="0" smtClean="0">
                <a:latin typeface="Times New Roman" panose="02020603050405020304" pitchFamily="18" charset="0"/>
                <a:cs typeface="Times New Roman" panose="02020603050405020304" pitchFamily="18" charset="0"/>
              </a:rPr>
              <a:t>Patients discharged from the hospital with a diagnosis of Heart Failure receive an invitation to attend the Support Group.</a:t>
            </a:r>
          </a:p>
          <a:p>
            <a:pPr marL="0" indent="0">
              <a:buNone/>
            </a:pPr>
            <a:endParaRPr lang="en-US" sz="1800" b="1" dirty="0" smtClean="0">
              <a:latin typeface="Times New Roman" panose="02020603050405020304" pitchFamily="18" charset="0"/>
              <a:cs typeface="Times New Roman" panose="02020603050405020304" pitchFamily="18" charset="0"/>
            </a:endParaRPr>
          </a:p>
          <a:p>
            <a:pPr marL="0" indent="0">
              <a:buNone/>
            </a:pPr>
            <a:r>
              <a:rPr lang="en-US" sz="1800" b="1" dirty="0" smtClean="0">
                <a:latin typeface="Times New Roman" panose="02020603050405020304" pitchFamily="18" charset="0"/>
                <a:cs typeface="Times New Roman" panose="02020603050405020304" pitchFamily="18" charset="0"/>
              </a:rPr>
              <a:t>A core group of clinical people including: nurses, dietitians, and behavioral health professionals present important and helpful topics.</a:t>
            </a:r>
          </a:p>
          <a:p>
            <a:pPr marL="0" indent="0">
              <a:buNone/>
            </a:pPr>
            <a:endParaRPr lang="en-US" sz="1800" b="1" dirty="0" smtClean="0">
              <a:latin typeface="Times New Roman" panose="02020603050405020304" pitchFamily="18" charset="0"/>
              <a:cs typeface="Times New Roman" panose="02020603050405020304" pitchFamily="18" charset="0"/>
            </a:endParaRPr>
          </a:p>
          <a:p>
            <a:pPr marL="0" indent="0">
              <a:buNone/>
            </a:pPr>
            <a:r>
              <a:rPr lang="en-US" sz="1800" b="1" dirty="0" smtClean="0">
                <a:latin typeface="Times New Roman" panose="02020603050405020304" pitchFamily="18" charset="0"/>
                <a:cs typeface="Times New Roman" panose="02020603050405020304" pitchFamily="18" charset="0"/>
              </a:rPr>
              <a:t>During the presentation we provide food that meets the needs for our Heart Failure community.</a:t>
            </a:r>
          </a:p>
          <a:p>
            <a:pPr marL="0" indent="0">
              <a:buNone/>
            </a:pPr>
            <a:endParaRPr lang="en-US" sz="1800" b="1" dirty="0" smtClean="0">
              <a:latin typeface="Times New Roman" panose="02020603050405020304" pitchFamily="18" charset="0"/>
              <a:cs typeface="Times New Roman" panose="02020603050405020304" pitchFamily="18" charset="0"/>
            </a:endParaRPr>
          </a:p>
          <a:p>
            <a:pPr marL="0" indent="0">
              <a:buNone/>
            </a:pPr>
            <a:r>
              <a:rPr lang="en-US" sz="1800" b="1" dirty="0" smtClean="0">
                <a:latin typeface="Times New Roman" panose="02020603050405020304" pitchFamily="18" charset="0"/>
                <a:cs typeface="Times New Roman" panose="02020603050405020304" pitchFamily="18" charset="0"/>
              </a:rPr>
              <a:t>Recipes of the prepared food with portion sizes and nutrition facts are available.</a:t>
            </a:r>
          </a:p>
          <a:p>
            <a:pPr marL="0" indent="0">
              <a:buNone/>
            </a:pPr>
            <a:endParaRPr lang="en-US" sz="1800" b="1" dirty="0" smtClean="0">
              <a:latin typeface="Times New Roman" panose="02020603050405020304" pitchFamily="18" charset="0"/>
              <a:cs typeface="Times New Roman" panose="02020603050405020304" pitchFamily="18" charset="0"/>
            </a:endParaRPr>
          </a:p>
          <a:p>
            <a:pPr marL="0" indent="0">
              <a:buNone/>
            </a:pPr>
            <a:r>
              <a:rPr lang="en-US" sz="1800" b="1" dirty="0" smtClean="0">
                <a:latin typeface="Times New Roman" panose="02020603050405020304" pitchFamily="18" charset="0"/>
                <a:cs typeface="Times New Roman" panose="02020603050405020304" pitchFamily="18" charset="0"/>
              </a:rPr>
              <a:t>Patients and family members have the opportunity to socialize and share experiences.</a:t>
            </a:r>
          </a:p>
          <a:p>
            <a:pPr marL="0" indent="0">
              <a:buNone/>
            </a:pPr>
            <a:endParaRPr lang="en-US" sz="1800" b="1" dirty="0" smtClean="0">
              <a:latin typeface="Times New Roman" panose="02020603050405020304" pitchFamily="18" charset="0"/>
              <a:cs typeface="Times New Roman" panose="02020603050405020304" pitchFamily="18" charset="0"/>
            </a:endParaRPr>
          </a:p>
          <a:p>
            <a:pPr marL="0" indent="0">
              <a:buNone/>
            </a:pPr>
            <a:r>
              <a:rPr lang="en-US" sz="1800" b="1" dirty="0" smtClean="0">
                <a:latin typeface="Times New Roman" panose="02020603050405020304" pitchFamily="18" charset="0"/>
                <a:cs typeface="Times New Roman" panose="02020603050405020304" pitchFamily="18" charset="0"/>
              </a:rPr>
              <a:t>Clinical Staff available for personal questions or concerns after the presentation.</a:t>
            </a:r>
          </a:p>
          <a:p>
            <a:endParaRPr lang="en-US" sz="1800" b="1" dirty="0" smtClean="0">
              <a:latin typeface="Times New Roman" panose="02020603050405020304" pitchFamily="18" charset="0"/>
              <a:cs typeface="Times New Roman" panose="02020603050405020304" pitchFamily="18" charset="0"/>
            </a:endParaRPr>
          </a:p>
          <a:p>
            <a:endParaRPr lang="en-US" dirty="0"/>
          </a:p>
        </p:txBody>
      </p:sp>
      <p:pic>
        <p:nvPicPr>
          <p:cNvPr id="819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60360"/>
          <a:stretch/>
        </p:blipFill>
        <p:spPr bwMode="auto">
          <a:xfrm>
            <a:off x="457201" y="1676400"/>
            <a:ext cx="3347048" cy="4899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154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14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7200" y="-83613"/>
            <a:ext cx="9601200" cy="1846659"/>
          </a:xfrm>
          <a:prstGeom prst="rect">
            <a:avLst/>
          </a:prstGeom>
        </p:spPr>
        <p:txBody>
          <a:bodyPr wrap="square">
            <a:spAutoFit/>
          </a:bodyPr>
          <a:lstStyle/>
          <a:p>
            <a:pPr algn="ctr"/>
            <a:r>
              <a:rPr lang="en-US" sz="5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Del Sol Heart Failure Clinic </a:t>
            </a:r>
            <a:r>
              <a:rPr lang="en-US" sz="6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Mac’s Story</a:t>
            </a:r>
            <a:endParaRPr lang="en-US" sz="6000" b="1" dirty="0"/>
          </a:p>
        </p:txBody>
      </p:sp>
      <p:sp>
        <p:nvSpPr>
          <p:cNvPr id="7" name="Subtitle 2"/>
          <p:cNvSpPr txBox="1">
            <a:spLocks/>
          </p:cNvSpPr>
          <p:nvPr/>
        </p:nvSpPr>
        <p:spPr>
          <a:xfrm>
            <a:off x="457200" y="1752600"/>
            <a:ext cx="8229600" cy="472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dirty="0" smtClean="0">
                <a:latin typeface="Times New Roman" panose="02020603050405020304" pitchFamily="18" charset="0"/>
                <a:cs typeface="Times New Roman" panose="02020603050405020304" pitchFamily="18" charset="0"/>
              </a:rPr>
              <a:t>Mr. Mac was referred to Del Sol Heart and Valve Clinic after 15 Heart failure admissions to Del Sol Medical Center in 2015. </a:t>
            </a:r>
          </a:p>
          <a:p>
            <a:pPr marL="0" indent="0">
              <a:buNone/>
            </a:pPr>
            <a:endParaRPr lang="en-US" sz="1600" b="1" dirty="0" smtClean="0">
              <a:latin typeface="Times New Roman" panose="02020603050405020304" pitchFamily="18" charset="0"/>
              <a:cs typeface="Times New Roman" panose="02020603050405020304" pitchFamily="18" charset="0"/>
            </a:endParaRPr>
          </a:p>
          <a:p>
            <a:pPr marL="0" indent="0">
              <a:buNone/>
            </a:pPr>
            <a:r>
              <a:rPr lang="en-US" sz="1600" b="1" dirty="0" smtClean="0">
                <a:latin typeface="Times New Roman" panose="02020603050405020304" pitchFamily="18" charset="0"/>
                <a:cs typeface="Times New Roman" panose="02020603050405020304" pitchFamily="18" charset="0"/>
              </a:rPr>
              <a:t>For the first time in the last 3 years, he was out of the hospital for 5 consecutive months.</a:t>
            </a:r>
          </a:p>
          <a:p>
            <a:pPr marL="0" indent="0">
              <a:buNone/>
            </a:pPr>
            <a:endParaRPr lang="en-US" sz="1600" b="1" dirty="0">
              <a:latin typeface="Times New Roman" panose="02020603050405020304" pitchFamily="18" charset="0"/>
              <a:cs typeface="Times New Roman" panose="02020603050405020304" pitchFamily="18" charset="0"/>
            </a:endParaRPr>
          </a:p>
          <a:p>
            <a:pPr marL="0" indent="0">
              <a:buNone/>
            </a:pPr>
            <a:r>
              <a:rPr lang="en-US" sz="1600" b="1" dirty="0" smtClean="0">
                <a:latin typeface="Times New Roman" panose="02020603050405020304" pitchFamily="18" charset="0"/>
                <a:cs typeface="Times New Roman" panose="02020603050405020304" pitchFamily="18" charset="0"/>
              </a:rPr>
              <a:t>2 Heart Failure admissions in 2016.</a:t>
            </a:r>
          </a:p>
          <a:p>
            <a:pPr marL="0" indent="0">
              <a:buNone/>
            </a:pPr>
            <a:endParaRPr lang="en-US" sz="1600" b="1" dirty="0" smtClean="0">
              <a:latin typeface="Times New Roman" panose="02020603050405020304" pitchFamily="18" charset="0"/>
              <a:cs typeface="Times New Roman" panose="02020603050405020304" pitchFamily="18" charset="0"/>
            </a:endParaRPr>
          </a:p>
          <a:p>
            <a:pPr marL="0" indent="0">
              <a:buNone/>
            </a:pPr>
            <a:r>
              <a:rPr lang="en-US" sz="1600" b="1" dirty="0" smtClean="0">
                <a:latin typeface="Times New Roman" panose="02020603050405020304" pitchFamily="18" charset="0"/>
                <a:cs typeface="Times New Roman" panose="02020603050405020304" pitchFamily="18" charset="0"/>
              </a:rPr>
              <a:t>This is his story:</a:t>
            </a:r>
          </a:p>
          <a:p>
            <a:pPr marL="285750" indent="-285750"/>
            <a:endParaRPr lang="en-US" sz="1800" b="1" dirty="0">
              <a:latin typeface="Times New Roman" panose="02020603050405020304" pitchFamily="18" charset="0"/>
              <a:cs typeface="Times New Roman" panose="02020603050405020304" pitchFamily="18" charset="0"/>
            </a:endParaRPr>
          </a:p>
          <a:p>
            <a:pPr marL="285750" indent="-285750"/>
            <a:endParaRPr lang="en-US" sz="1800" b="1" dirty="0" smtClean="0">
              <a:latin typeface="Times New Roman" panose="02020603050405020304" pitchFamily="18" charset="0"/>
              <a:cs typeface="Times New Roman" panose="02020603050405020304" pitchFamily="18" charset="0"/>
            </a:endParaRPr>
          </a:p>
          <a:p>
            <a:pPr marL="285750" indent="-285750"/>
            <a:endParaRPr lang="en-US" sz="1600" dirty="0" smtClean="0">
              <a:latin typeface="Times New Roman" panose="02020603050405020304" pitchFamily="18" charset="0"/>
              <a:cs typeface="Times New Roman" panose="02020603050405020304" pitchFamily="18" charset="0"/>
            </a:endParaRPr>
          </a:p>
          <a:p>
            <a:pPr lvl="2"/>
            <a:endParaRPr lang="en-US" sz="1600" dirty="0" smtClean="0">
              <a:latin typeface="Times New Roman" panose="02020603050405020304" pitchFamily="18" charset="0"/>
              <a:cs typeface="Times New Roman" panose="02020603050405020304" pitchFamily="18" charset="0"/>
            </a:endParaRPr>
          </a:p>
          <a:p>
            <a:pPr lvl="2"/>
            <a:endParaRPr lang="en-US" sz="1600" dirty="0">
              <a:solidFill>
                <a:srgbClr val="FFC000"/>
              </a:solidFill>
              <a:latin typeface="Times New Roman" panose="02020603050405020304" pitchFamily="18" charset="0"/>
              <a:cs typeface="Times New Roman" panose="02020603050405020304" pitchFamily="18" charset="0"/>
            </a:endParaRPr>
          </a:p>
          <a:p>
            <a:pPr lvl="2"/>
            <a:endParaRPr lang="en-US" sz="1600" dirty="0" smtClean="0">
              <a:solidFill>
                <a:srgbClr val="FFC000"/>
              </a:solidFill>
              <a:latin typeface="Times New Roman" panose="02020603050405020304" pitchFamily="18" charset="0"/>
              <a:cs typeface="Times New Roman" panose="02020603050405020304" pitchFamily="18" charset="0"/>
            </a:endParaRPr>
          </a:p>
          <a:p>
            <a:pPr lvl="2"/>
            <a:endParaRPr lang="en-US" sz="1600" dirty="0" smtClean="0">
              <a:solidFill>
                <a:srgbClr val="FFC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57200" y="1692276"/>
            <a:ext cx="8229600" cy="4888173"/>
          </a:xfrm>
          <a:prstGeom prst="rect">
            <a:avLst/>
          </a:prstGeom>
          <a:blipFill dpi="0" rotWithShape="1">
            <a:blip r:embed="rId4">
              <a:alphaModFix amt="3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323597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C final.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
        <p:nvSpPr>
          <p:cNvPr id="2" name="Title 1"/>
          <p:cNvSpPr>
            <a:spLocks noGrp="1"/>
          </p:cNvSpPr>
          <p:nvPr>
            <p:ph type="title"/>
          </p:nvPr>
        </p:nvSpPr>
        <p:spPr/>
        <p:txBody>
          <a:bodyPr/>
          <a:lstStyle/>
          <a:p>
            <a:endParaRPr lang="en-US"/>
          </a:p>
        </p:txBody>
      </p:sp>
      <p:pic>
        <p:nvPicPr>
          <p:cNvPr id="4099" name="Picture 3" descr="C:\Users\nka8220\AppData\Local\Microsoft\Windows\Temporary Internet Files\Content.Outlook\50NZQ8X7\IMG_001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88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3316"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sz="6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LPDS CHF </a:t>
            </a:r>
            <a:r>
              <a:rPr lang="en-US" sz="6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Project</a:t>
            </a:r>
            <a:endParaRPr lang="en-US" sz="6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1" y="1981200"/>
            <a:ext cx="8229600" cy="4297363"/>
          </a:xfrm>
        </p:spPr>
        <p:txBody>
          <a:bodyPr>
            <a:normAutofit fontScale="85000" lnSpcReduction="10000"/>
          </a:bodyPr>
          <a:lstStyle/>
          <a:p>
            <a:r>
              <a:rPr lang="en-US" b="1" dirty="0">
                <a:latin typeface="Times New Roman" panose="02020603050405020304" pitchFamily="18" charset="0"/>
                <a:cs typeface="Times New Roman" panose="02020603050405020304" pitchFamily="18" charset="0"/>
              </a:rPr>
              <a:t>Category</a:t>
            </a:r>
            <a:r>
              <a:rPr lang="en-US" dirty="0">
                <a:latin typeface="Times New Roman" panose="02020603050405020304" pitchFamily="18" charset="0"/>
                <a:cs typeface="Times New Roman" panose="02020603050405020304" pitchFamily="18" charset="0"/>
              </a:rPr>
              <a:t>: Expand Chronic Care Management </a:t>
            </a:r>
            <a:r>
              <a:rPr lang="en-US" dirty="0" smtClean="0">
                <a:latin typeface="Times New Roman" panose="02020603050405020304" pitchFamily="18" charset="0"/>
                <a:cs typeface="Times New Roman" panose="02020603050405020304" pitchFamily="18" charset="0"/>
              </a:rPr>
              <a:t>Models</a:t>
            </a: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Implementation</a:t>
            </a:r>
            <a:r>
              <a:rPr lang="en-US" dirty="0">
                <a:latin typeface="Times New Roman" panose="02020603050405020304" pitchFamily="18" charset="0"/>
                <a:cs typeface="Times New Roman" panose="02020603050405020304" pitchFamily="18" charset="0"/>
              </a:rPr>
              <a:t>: LPDS has established Heart Failure clinics between the two hospitals. The project established a registry for heart disease patients</a:t>
            </a:r>
            <a:r>
              <a:rPr lang="en-US" dirty="0" smtClean="0">
                <a:latin typeface="Times New Roman" panose="02020603050405020304" pitchFamily="18" charset="0"/>
                <a:cs typeface="Times New Roman" panose="02020603050405020304" pitchFamily="18" charset="0"/>
              </a:rPr>
              <a:t>.</a:t>
            </a:r>
          </a:p>
          <a:p>
            <a:pPr marL="0" indent="0">
              <a:buNone/>
            </a:pPr>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Description</a:t>
            </a:r>
            <a:r>
              <a:rPr lang="en-US" dirty="0">
                <a:latin typeface="Times New Roman" panose="02020603050405020304" pitchFamily="18" charset="0"/>
                <a:cs typeface="Times New Roman" panose="02020603050405020304" pitchFamily="18" charset="0"/>
              </a:rPr>
              <a:t>: The HF clinics are outpatient clinics offering a comprehensive, multidisciplinary approach to patient care to improve long-term outcomes.</a:t>
            </a:r>
          </a:p>
          <a:p>
            <a:endParaRPr lang="en-US" dirty="0"/>
          </a:p>
        </p:txBody>
      </p:sp>
    </p:spTree>
    <p:extLst>
      <p:ext uri="{BB962C8B-B14F-4D97-AF65-F5344CB8AC3E}">
        <p14:creationId xmlns:p14="http://schemas.microsoft.com/office/powerpoint/2010/main" val="2065100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93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sz="6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LPDS CHF Project</a:t>
            </a:r>
            <a:endParaRPr lang="en-US" sz="6000" dirty="0"/>
          </a:p>
        </p:txBody>
      </p:sp>
      <p:sp>
        <p:nvSpPr>
          <p:cNvPr id="3" name="Content Placeholder 2"/>
          <p:cNvSpPr>
            <a:spLocks noGrp="1"/>
          </p:cNvSpPr>
          <p:nvPr>
            <p:ph idx="1"/>
          </p:nvPr>
        </p:nvSpPr>
        <p:spPr>
          <a:xfrm>
            <a:off x="457200" y="1676400"/>
            <a:ext cx="8229600" cy="4525963"/>
          </a:xfrm>
        </p:spPr>
        <p:txBody>
          <a:bodyPr>
            <a:normAutofit fontScale="85000" lnSpcReduction="20000"/>
          </a:bodyPr>
          <a:lstStyle/>
          <a:p>
            <a:endParaRPr lang="en-US" dirty="0" smtClean="0"/>
          </a:p>
          <a:p>
            <a:r>
              <a:rPr lang="en-US" b="1" dirty="0" smtClean="0">
                <a:latin typeface="Times New Roman" panose="02020603050405020304" pitchFamily="18" charset="0"/>
                <a:cs typeface="Times New Roman" panose="02020603050405020304" pitchFamily="18" charset="0"/>
              </a:rPr>
              <a:t>Project </a:t>
            </a:r>
            <a:r>
              <a:rPr lang="en-US" b="1" dirty="0">
                <a:latin typeface="Times New Roman" panose="02020603050405020304" pitchFamily="18" charset="0"/>
                <a:cs typeface="Times New Roman" panose="02020603050405020304" pitchFamily="18" charset="0"/>
              </a:rPr>
              <a:t>goals: </a:t>
            </a:r>
          </a:p>
          <a:p>
            <a:pPr lvl="1"/>
            <a:r>
              <a:rPr lang="en-US" dirty="0">
                <a:latin typeface="Times New Roman" panose="02020603050405020304" pitchFamily="18" charset="0"/>
                <a:cs typeface="Times New Roman" panose="02020603050405020304" pitchFamily="18" charset="0"/>
              </a:rPr>
              <a:t>Promote patient education and self-care</a:t>
            </a:r>
          </a:p>
          <a:p>
            <a:pPr lvl="1"/>
            <a:r>
              <a:rPr lang="en-US" dirty="0">
                <a:latin typeface="Times New Roman" panose="02020603050405020304" pitchFamily="18" charset="0"/>
                <a:cs typeface="Times New Roman" panose="02020603050405020304" pitchFamily="18" charset="0"/>
              </a:rPr>
              <a:t>Reduce readmission rates </a:t>
            </a:r>
          </a:p>
          <a:p>
            <a:pPr lvl="1"/>
            <a:r>
              <a:rPr lang="en-US" dirty="0" smtClean="0">
                <a:latin typeface="Times New Roman" panose="02020603050405020304" pitchFamily="18" charset="0"/>
                <a:cs typeface="Times New Roman" panose="02020603050405020304" pitchFamily="18" charset="0"/>
              </a:rPr>
              <a:t>Improve </a:t>
            </a:r>
            <a:r>
              <a:rPr lang="en-US" dirty="0">
                <a:latin typeface="Times New Roman" panose="02020603050405020304" pitchFamily="18" charset="0"/>
                <a:cs typeface="Times New Roman" panose="02020603050405020304" pitchFamily="18" charset="0"/>
              </a:rPr>
              <a:t>patient compliance through prescribed medical </a:t>
            </a:r>
            <a:r>
              <a:rPr lang="en-US" dirty="0" smtClean="0">
                <a:latin typeface="Times New Roman" panose="02020603050405020304" pitchFamily="18" charset="0"/>
                <a:cs typeface="Times New Roman" panose="02020603050405020304" pitchFamily="18" charset="0"/>
              </a:rPr>
              <a:t>therapy</a:t>
            </a:r>
          </a:p>
          <a:p>
            <a:pPr marL="457200" lvl="1"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DSRIP Metrics-Baseline was zero </a:t>
            </a:r>
          </a:p>
          <a:p>
            <a:pPr marL="0" indent="0">
              <a:buNone/>
            </a:pPr>
            <a:r>
              <a:rPr lang="en-US" dirty="0">
                <a:latin typeface="Times New Roman" panose="02020603050405020304" pitchFamily="18" charset="0"/>
                <a:cs typeface="Times New Roman" panose="02020603050405020304" pitchFamily="18" charset="0"/>
              </a:rPr>
              <a:t>DY3 Goal: Enroll 250 patients</a:t>
            </a:r>
          </a:p>
          <a:p>
            <a:pPr marL="0" indent="0">
              <a:buNone/>
            </a:pPr>
            <a:r>
              <a:rPr lang="en-US" dirty="0">
                <a:latin typeface="Times New Roman" panose="02020603050405020304" pitchFamily="18" charset="0"/>
                <a:cs typeface="Times New Roman" panose="02020603050405020304" pitchFamily="18" charset="0"/>
              </a:rPr>
              <a:t>DY4 Goal: Enroll 1,200 patients</a:t>
            </a:r>
          </a:p>
          <a:p>
            <a:pPr marL="0" indent="0">
              <a:buNone/>
            </a:pPr>
            <a:r>
              <a:rPr lang="en-US" dirty="0" smtClean="0">
                <a:latin typeface="Times New Roman" panose="02020603050405020304" pitchFamily="18" charset="0"/>
                <a:cs typeface="Times New Roman" panose="02020603050405020304" pitchFamily="18" charset="0"/>
              </a:rPr>
              <a:t>DY5/DY6 </a:t>
            </a:r>
            <a:r>
              <a:rPr lang="en-US" dirty="0">
                <a:latin typeface="Times New Roman" panose="02020603050405020304" pitchFamily="18" charset="0"/>
                <a:cs typeface="Times New Roman" panose="02020603050405020304" pitchFamily="18" charset="0"/>
              </a:rPr>
              <a:t>Goal: Enroll 2,100 patients</a:t>
            </a:r>
          </a:p>
          <a:p>
            <a:endParaRPr lang="en-US" dirty="0"/>
          </a:p>
        </p:txBody>
      </p:sp>
    </p:spTree>
    <p:extLst>
      <p:ext uri="{BB962C8B-B14F-4D97-AF65-F5344CB8AC3E}">
        <p14:creationId xmlns:p14="http://schemas.microsoft.com/office/powerpoint/2010/main" val="243867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19952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52400" y="274638"/>
            <a:ext cx="8991600" cy="1143000"/>
          </a:xfrm>
        </p:spPr>
        <p:txBody>
          <a:bodyPr>
            <a:normAutofit/>
          </a:bodyPr>
          <a:lstStyle/>
          <a:p>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Heart Failure Program </a:t>
            </a:r>
            <a:endParaRPr lang="en-US" dirty="0">
              <a:latin typeface="Times New Roman" panose="02020603050405020304" pitchFamily="18" charset="0"/>
              <a:cs typeface="Times New Roman" panose="02020603050405020304" pitchFamily="18" charset="0"/>
            </a:endParaRPr>
          </a:p>
        </p:txBody>
      </p:sp>
      <p:sp>
        <p:nvSpPr>
          <p:cNvPr id="5" name="Content Placeholder 3"/>
          <p:cNvSpPr>
            <a:spLocks noGrp="1"/>
          </p:cNvSpPr>
          <p:nvPr>
            <p:ph idx="1"/>
          </p:nvPr>
        </p:nvSpPr>
        <p:spPr>
          <a:xfrm>
            <a:off x="228600" y="1828800"/>
            <a:ext cx="8229600" cy="4525963"/>
          </a:xfrm>
        </p:spPr>
        <p:txBody>
          <a:bodyPr>
            <a:normAutofit fontScale="92500" lnSpcReduction="20000"/>
          </a:bodyPr>
          <a:lstStyle/>
          <a:p>
            <a:pPr marL="274320" indent="-274320">
              <a:buClr>
                <a:schemeClr val="accent3"/>
              </a:buClr>
              <a:buFont typeface="Arial" charset="0"/>
              <a:buNone/>
              <a:defRPr/>
            </a:pPr>
            <a:r>
              <a:rPr lang="en-US" sz="2600" dirty="0" smtClean="0">
                <a:latin typeface="Times New Roman" pitchFamily="18" charset="0"/>
                <a:cs typeface="Times New Roman" pitchFamily="18" charset="0"/>
              </a:rPr>
              <a:t>After discharge</a:t>
            </a:r>
            <a:r>
              <a:rPr lang="en-US" sz="2600" dirty="0">
                <a:latin typeface="Times New Roman" pitchFamily="18" charset="0"/>
                <a:cs typeface="Times New Roman" pitchFamily="18" charset="0"/>
              </a:rPr>
              <a:t>, comprehensive exam by </a:t>
            </a:r>
            <a:r>
              <a:rPr lang="en-US" sz="2600" dirty="0" smtClean="0">
                <a:latin typeface="Times New Roman" pitchFamily="18" charset="0"/>
                <a:cs typeface="Times New Roman" pitchFamily="18" charset="0"/>
              </a:rPr>
              <a:t>nurse practitioner  </a:t>
            </a:r>
            <a:r>
              <a:rPr lang="en-US" sz="2600" dirty="0">
                <a:latin typeface="Times New Roman" pitchFamily="18" charset="0"/>
                <a:cs typeface="Times New Roman" pitchFamily="18" charset="0"/>
              </a:rPr>
              <a:t>and RN Coordinator to include:</a:t>
            </a:r>
          </a:p>
          <a:p>
            <a:pPr marL="566928" lvl="1" indent="-274320">
              <a:buFont typeface="Wingdings 2"/>
              <a:buChar char=""/>
              <a:defRPr/>
            </a:pPr>
            <a:r>
              <a:rPr lang="en-US" sz="2600" dirty="0">
                <a:latin typeface="Times New Roman" pitchFamily="18" charset="0"/>
                <a:cs typeface="Times New Roman" pitchFamily="18" charset="0"/>
              </a:rPr>
              <a:t>Complete physical examination</a:t>
            </a:r>
          </a:p>
          <a:p>
            <a:pPr marL="566928" lvl="1" indent="-274320">
              <a:buFont typeface="Wingdings 2"/>
              <a:buChar char=""/>
              <a:defRPr/>
            </a:pPr>
            <a:r>
              <a:rPr lang="en-US" sz="2600" dirty="0">
                <a:latin typeface="Times New Roman" pitchFamily="18" charset="0"/>
                <a:cs typeface="Times New Roman" pitchFamily="18" charset="0"/>
              </a:rPr>
              <a:t>Complete medication evaluation</a:t>
            </a:r>
          </a:p>
          <a:p>
            <a:pPr marL="566928" lvl="1" indent="-274320">
              <a:buFont typeface="Wingdings 2"/>
              <a:buChar char=""/>
              <a:defRPr/>
            </a:pPr>
            <a:r>
              <a:rPr lang="en-US" sz="2600" dirty="0">
                <a:latin typeface="Times New Roman" pitchFamily="18" charset="0"/>
                <a:cs typeface="Times New Roman" pitchFamily="18" charset="0"/>
              </a:rPr>
              <a:t>Weight monitoring</a:t>
            </a:r>
          </a:p>
          <a:p>
            <a:pPr marL="566928" lvl="1" indent="-274320">
              <a:buFont typeface="Wingdings 2"/>
              <a:buChar char=""/>
              <a:defRPr/>
            </a:pPr>
            <a:r>
              <a:rPr lang="en-US" sz="2600" dirty="0">
                <a:latin typeface="Times New Roman" pitchFamily="18" charset="0"/>
                <a:cs typeface="Times New Roman" pitchFamily="18" charset="0"/>
              </a:rPr>
              <a:t>Fluid balance by In-Body analysis</a:t>
            </a:r>
          </a:p>
          <a:p>
            <a:pPr marL="566928" lvl="1" indent="-274320">
              <a:buFont typeface="Wingdings 2"/>
              <a:buChar char=""/>
              <a:defRPr/>
            </a:pPr>
            <a:r>
              <a:rPr lang="en-US" sz="2600" dirty="0" smtClean="0">
                <a:latin typeface="Times New Roman" pitchFamily="18" charset="0"/>
                <a:cs typeface="Times New Roman" pitchFamily="18" charset="0"/>
              </a:rPr>
              <a:t>In-depth disease management education </a:t>
            </a:r>
            <a:endParaRPr lang="en-US" sz="2600" dirty="0">
              <a:latin typeface="Times New Roman" pitchFamily="18" charset="0"/>
              <a:cs typeface="Times New Roman" pitchFamily="18" charset="0"/>
            </a:endParaRPr>
          </a:p>
          <a:p>
            <a:pPr marL="566928" lvl="1" indent="-274320">
              <a:buFont typeface="Wingdings 2"/>
              <a:buChar char=""/>
              <a:defRPr/>
            </a:pPr>
            <a:r>
              <a:rPr lang="en-US" sz="2600" dirty="0" smtClean="0">
                <a:latin typeface="Times New Roman" pitchFamily="18" charset="0"/>
                <a:cs typeface="Times New Roman" pitchFamily="18" charset="0"/>
              </a:rPr>
              <a:t>6 minute-walk-test</a:t>
            </a:r>
            <a:endParaRPr lang="en-US" sz="2600" dirty="0">
              <a:latin typeface="Times New Roman" pitchFamily="18" charset="0"/>
              <a:cs typeface="Times New Roman" pitchFamily="18" charset="0"/>
            </a:endParaRPr>
          </a:p>
          <a:p>
            <a:pPr marL="566928" lvl="1" indent="-274320">
              <a:buFont typeface="Wingdings 2"/>
              <a:buChar char=""/>
              <a:defRPr/>
            </a:pPr>
            <a:r>
              <a:rPr lang="en-US" sz="2600" dirty="0" smtClean="0">
                <a:latin typeface="Times New Roman" pitchFamily="18" charset="0"/>
                <a:cs typeface="Times New Roman" pitchFamily="18" charset="0"/>
              </a:rPr>
              <a:t>Laboratory work is drawn as needed </a:t>
            </a:r>
            <a:endParaRPr lang="en-US" sz="2600" dirty="0">
              <a:latin typeface="Times New Roman" pitchFamily="18" charset="0"/>
              <a:cs typeface="Times New Roman" pitchFamily="18" charset="0"/>
            </a:endParaRPr>
          </a:p>
          <a:p>
            <a:pPr marL="566928" lvl="1" indent="-274320">
              <a:buFont typeface="Wingdings 2"/>
              <a:buChar char=""/>
              <a:defRPr/>
            </a:pPr>
            <a:r>
              <a:rPr lang="en-US" sz="2600" dirty="0">
                <a:latin typeface="Times New Roman" pitchFamily="18" charset="0"/>
                <a:cs typeface="Times New Roman" pitchFamily="18" charset="0"/>
              </a:rPr>
              <a:t>Weight scales available for home use</a:t>
            </a:r>
          </a:p>
          <a:p>
            <a:pPr marL="566928" lvl="1" indent="-274320">
              <a:buFont typeface="Wingdings 2"/>
              <a:buChar char=""/>
              <a:defRPr/>
            </a:pPr>
            <a:r>
              <a:rPr lang="en-US" sz="2600" dirty="0">
                <a:latin typeface="Times New Roman" pitchFamily="18" charset="0"/>
                <a:cs typeface="Times New Roman" pitchFamily="18" charset="0"/>
              </a:rPr>
              <a:t>EKG if </a:t>
            </a:r>
            <a:r>
              <a:rPr lang="en-US" sz="2600" dirty="0" smtClean="0">
                <a:latin typeface="Times New Roman" pitchFamily="18" charset="0"/>
                <a:cs typeface="Times New Roman" pitchFamily="18" charset="0"/>
              </a:rPr>
              <a:t>needed</a:t>
            </a:r>
          </a:p>
          <a:p>
            <a:pPr marL="566928" lvl="1" indent="-274320">
              <a:buFont typeface="Wingdings 2"/>
              <a:buChar char=""/>
              <a:defRPr/>
            </a:pPr>
            <a:r>
              <a:rPr lang="en-US" sz="2600" dirty="0" smtClean="0">
                <a:latin typeface="Times New Roman" pitchFamily="18" charset="0"/>
                <a:cs typeface="Times New Roman" pitchFamily="18" charset="0"/>
              </a:rPr>
              <a:t>Incorporate </a:t>
            </a:r>
            <a:r>
              <a:rPr lang="en-US" sz="2600" dirty="0">
                <a:latin typeface="Times New Roman" pitchFamily="18" charset="0"/>
                <a:cs typeface="Times New Roman" pitchFamily="18" charset="0"/>
              </a:rPr>
              <a:t>exercise program (*stages </a:t>
            </a:r>
            <a:r>
              <a:rPr lang="en-US" sz="2600" dirty="0" smtClean="0">
                <a:latin typeface="Times New Roman" pitchFamily="18" charset="0"/>
                <a:cs typeface="Times New Roman" pitchFamily="18" charset="0"/>
              </a:rPr>
              <a:t>HF </a:t>
            </a:r>
            <a:r>
              <a:rPr lang="en-US" sz="2600" dirty="0">
                <a:latin typeface="Times New Roman" pitchFamily="18" charset="0"/>
                <a:cs typeface="Times New Roman" pitchFamily="18" charset="0"/>
              </a:rPr>
              <a:t>in progress)</a:t>
            </a:r>
          </a:p>
          <a:p>
            <a:pPr>
              <a:buFont typeface="Arial" charset="0"/>
              <a:buChar char="•"/>
              <a:defRPr/>
            </a:pPr>
            <a:endParaRPr lang="en-US" dirty="0"/>
          </a:p>
        </p:txBody>
      </p:sp>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6816" y="2667000"/>
            <a:ext cx="2262103"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04127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Las Palmas Heart Failure </a:t>
            </a:r>
            <a:b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Shared Care Clinic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905000"/>
            <a:ext cx="5486400" cy="4221163"/>
          </a:xfrm>
        </p:spPr>
        <p:txBody>
          <a:bodyPr>
            <a:normAutofit fontScale="77500" lnSpcReduction="20000"/>
          </a:bodyPr>
          <a:lstStyle/>
          <a:p>
            <a:pPr marL="0" indent="0">
              <a:buNone/>
              <a:defRPr/>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VAD patients currently seen in clinic: 11</a:t>
            </a:r>
          </a:p>
          <a:p>
            <a:pPr marL="0" indent="0">
              <a:buNone/>
              <a:defRPr/>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LVAD: 9</a:t>
            </a:r>
          </a:p>
          <a:p>
            <a:pPr marL="0" indent="0">
              <a:buNone/>
              <a:defRPr/>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HVAD: 2</a:t>
            </a:r>
            <a:endParaRPr lang="en-US" sz="2400" dirty="0">
              <a:latin typeface="Times New Roman" panose="02020603050405020304" pitchFamily="18" charset="0"/>
              <a:cs typeface="Times New Roman" panose="02020603050405020304" pitchFamily="18" charset="0"/>
            </a:endParaRPr>
          </a:p>
          <a:p>
            <a:pPr>
              <a:defRPr/>
            </a:pPr>
            <a:r>
              <a:rPr lang="en-US" sz="2400" dirty="0" smtClean="0">
                <a:latin typeface="Times New Roman" panose="02020603050405020304" pitchFamily="18" charset="0"/>
                <a:cs typeface="Times New Roman" panose="02020603050405020304" pitchFamily="18" charset="0"/>
              </a:rPr>
              <a:t>Commitment </a:t>
            </a:r>
            <a:r>
              <a:rPr lang="en-US" sz="2400" dirty="0">
                <a:latin typeface="Times New Roman" panose="02020603050405020304" pitchFamily="18" charset="0"/>
                <a:cs typeface="Times New Roman" panose="02020603050405020304" pitchFamily="18" charset="0"/>
              </a:rPr>
              <a:t>of a designated </a:t>
            </a:r>
            <a:r>
              <a:rPr lang="en-US" sz="2400" dirty="0" smtClean="0">
                <a:latin typeface="Times New Roman" panose="02020603050405020304" pitchFamily="18" charset="0"/>
                <a:cs typeface="Times New Roman" panose="02020603050405020304" pitchFamily="18" charset="0"/>
              </a:rPr>
              <a:t>VAD </a:t>
            </a:r>
            <a:r>
              <a:rPr lang="en-US" sz="2400" dirty="0">
                <a:latin typeface="Times New Roman" panose="02020603050405020304" pitchFamily="18" charset="0"/>
                <a:cs typeface="Times New Roman" panose="02020603050405020304" pitchFamily="18" charset="0"/>
              </a:rPr>
              <a:t>team that includes: </a:t>
            </a:r>
          </a:p>
          <a:p>
            <a:pPr lvl="1">
              <a:buFont typeface="Arial" charset="0"/>
              <a:buChar char="–"/>
              <a:defRPr/>
            </a:pPr>
            <a:r>
              <a:rPr lang="en-US" sz="2400" dirty="0">
                <a:latin typeface="Times New Roman" panose="02020603050405020304" pitchFamily="18" charset="0"/>
                <a:cs typeface="Times New Roman" panose="02020603050405020304" pitchFamily="18" charset="0"/>
              </a:rPr>
              <a:t>supervising cardiologist *Champion Physician</a:t>
            </a:r>
          </a:p>
          <a:p>
            <a:pPr lvl="1">
              <a:buFont typeface="Arial" charset="0"/>
              <a:buChar char="–"/>
              <a:defRPr/>
            </a:pPr>
            <a:r>
              <a:rPr lang="en-US" sz="2400" dirty="0">
                <a:latin typeface="Times New Roman" panose="02020603050405020304" pitchFamily="18" charset="0"/>
                <a:cs typeface="Times New Roman" panose="02020603050405020304" pitchFamily="18" charset="0"/>
              </a:rPr>
              <a:t>advanced practice nurse coordinator</a:t>
            </a:r>
          </a:p>
          <a:p>
            <a:pPr marL="0" indent="0">
              <a:buNone/>
              <a:defRPr/>
            </a:pPr>
            <a:r>
              <a:rPr lang="en-US" sz="2400" dirty="0">
                <a:latin typeface="Times New Roman" panose="02020603050405020304" pitchFamily="18" charset="0"/>
                <a:cs typeface="Times New Roman" panose="02020603050405020304" pitchFamily="18" charset="0"/>
              </a:rPr>
              <a:t>• Purchase and maintenance of equipment</a:t>
            </a:r>
          </a:p>
          <a:p>
            <a:pPr lvl="1">
              <a:buFont typeface="Arial" charset="0"/>
              <a:buChar char="–"/>
              <a:defRPr/>
            </a:pPr>
            <a:r>
              <a:rPr lang="en-US" sz="2400" dirty="0">
                <a:latin typeface="Times New Roman" panose="02020603050405020304" pitchFamily="18" charset="0"/>
                <a:cs typeface="Times New Roman" panose="02020603050405020304" pitchFamily="18" charset="0"/>
              </a:rPr>
              <a:t>System monitor, batteries, controller, and power cable</a:t>
            </a:r>
          </a:p>
          <a:p>
            <a:pPr lvl="1">
              <a:buFont typeface="Arial" charset="0"/>
              <a:buChar char="–"/>
              <a:defRPr/>
            </a:pPr>
            <a:r>
              <a:rPr lang="en-US" sz="2400" dirty="0">
                <a:latin typeface="Times New Roman" panose="02020603050405020304" pitchFamily="18" charset="0"/>
                <a:cs typeface="Times New Roman" panose="02020603050405020304" pitchFamily="18" charset="0"/>
              </a:rPr>
              <a:t>Driveline management (dressing) supplies</a:t>
            </a:r>
          </a:p>
          <a:p>
            <a:pPr marL="0" indent="0">
              <a:buFont typeface="Arial" charset="0"/>
              <a:buNone/>
              <a:defRPr/>
            </a:pPr>
            <a:r>
              <a:rPr lang="en-US" sz="2400" dirty="0">
                <a:latin typeface="Times New Roman" panose="02020603050405020304" pitchFamily="18" charset="0"/>
                <a:cs typeface="Times New Roman" panose="02020603050405020304" pitchFamily="18" charset="0"/>
              </a:rPr>
              <a:t>• Regular, easily accessible bidirectional </a:t>
            </a:r>
            <a:r>
              <a:rPr lang="en-US" sz="2400" dirty="0" smtClean="0">
                <a:latin typeface="Times New Roman" panose="02020603050405020304" pitchFamily="18" charset="0"/>
                <a:cs typeface="Times New Roman" panose="02020603050405020304" pitchFamily="18" charset="0"/>
              </a:rPr>
              <a:t>communication </a:t>
            </a:r>
            <a:r>
              <a:rPr lang="en-US" sz="2400" dirty="0">
                <a:latin typeface="Times New Roman" panose="02020603050405020304" pitchFamily="18" charset="0"/>
                <a:cs typeface="Times New Roman" panose="02020603050405020304" pitchFamily="18" charset="0"/>
              </a:rPr>
              <a:t>between implant center and the shared-care site</a:t>
            </a:r>
          </a:p>
          <a:p>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427" t="10820" r="-2427" b="9707"/>
          <a:stretch/>
        </p:blipFill>
        <p:spPr>
          <a:xfrm>
            <a:off x="5638800" y="1828800"/>
            <a:ext cx="3352800" cy="4267200"/>
          </a:xfrm>
          <a:prstGeom prst="rect">
            <a:avLst/>
          </a:prstGeom>
        </p:spPr>
      </p:pic>
    </p:spTree>
    <p:extLst>
      <p:ext uri="{BB962C8B-B14F-4D97-AF65-F5344CB8AC3E}">
        <p14:creationId xmlns:p14="http://schemas.microsoft.com/office/powerpoint/2010/main" val="41007617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Las Palmas Heart Failure </a:t>
            </a:r>
            <a:b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Shared Care Clinic </a:t>
            </a:r>
          </a:p>
        </p:txBody>
      </p:sp>
      <p:sp>
        <p:nvSpPr>
          <p:cNvPr id="3" name="Content Placeholder 2"/>
          <p:cNvSpPr>
            <a:spLocks noGrp="1"/>
          </p:cNvSpPr>
          <p:nvPr>
            <p:ph idx="1"/>
          </p:nvPr>
        </p:nvSpPr>
        <p:spPr>
          <a:xfrm>
            <a:off x="1" y="1752600"/>
            <a:ext cx="7124699" cy="4525963"/>
          </a:xfrm>
        </p:spPr>
        <p:txBody>
          <a:bodyPr/>
          <a:lstStyle/>
          <a:p>
            <a:pPr>
              <a:defRPr/>
            </a:pPr>
            <a:r>
              <a:rPr lang="en-US" sz="2400" dirty="0" smtClean="0">
                <a:latin typeface="Times New Roman" panose="02020603050405020304" pitchFamily="18" charset="0"/>
                <a:cs typeface="Times New Roman" panose="02020603050405020304" pitchFamily="18" charset="0"/>
              </a:rPr>
              <a:t>Organize and participate in continuous education: </a:t>
            </a:r>
          </a:p>
          <a:p>
            <a:pPr lvl="1">
              <a:defRPr/>
            </a:pPr>
            <a:r>
              <a:rPr lang="en-US" sz="2000" dirty="0" smtClean="0">
                <a:latin typeface="Times New Roman" panose="02020603050405020304" pitchFamily="18" charset="0"/>
                <a:cs typeface="Times New Roman" panose="02020603050405020304" pitchFamily="18" charset="0"/>
              </a:rPr>
              <a:t>Clinic VAD team to attend LVAD/HVAD seminars regularly </a:t>
            </a:r>
          </a:p>
          <a:p>
            <a:pPr lvl="1">
              <a:defRPr/>
            </a:pPr>
            <a:r>
              <a:rPr lang="en-US" sz="2000" dirty="0" smtClean="0">
                <a:latin typeface="Times New Roman" panose="02020603050405020304" pitchFamily="18" charset="0"/>
                <a:cs typeface="Times New Roman" panose="02020603050405020304" pitchFamily="18" charset="0"/>
              </a:rPr>
              <a:t>In-service to first-responders on LVAD/HVAD emergency care </a:t>
            </a:r>
          </a:p>
          <a:p>
            <a:pPr lvl="1">
              <a:defRPr/>
            </a:pPr>
            <a:r>
              <a:rPr lang="en-US" sz="2000" dirty="0" smtClean="0">
                <a:latin typeface="Times New Roman" panose="02020603050405020304" pitchFamily="18" charset="0"/>
                <a:cs typeface="Times New Roman" panose="02020603050405020304" pitchFamily="18" charset="0"/>
              </a:rPr>
              <a:t>Local cardiology clinic staff education</a:t>
            </a:r>
          </a:p>
          <a:p>
            <a:pPr lvl="2">
              <a:defRPr/>
            </a:pPr>
            <a:r>
              <a:rPr lang="en-US" sz="1600" dirty="0" smtClean="0">
                <a:latin typeface="Times New Roman" panose="02020603050405020304" pitchFamily="18" charset="0"/>
                <a:cs typeface="Times New Roman" panose="02020603050405020304" pitchFamily="18" charset="0"/>
              </a:rPr>
              <a:t>WBAMC Cardiology Clinic </a:t>
            </a:r>
          </a:p>
          <a:p>
            <a:pPr lvl="2">
              <a:defRPr/>
            </a:pPr>
            <a:r>
              <a:rPr lang="en-US" sz="1600" dirty="0" smtClean="0">
                <a:latin typeface="Times New Roman" panose="02020603050405020304" pitchFamily="18" charset="0"/>
                <a:cs typeface="Times New Roman" panose="02020603050405020304" pitchFamily="18" charset="0"/>
              </a:rPr>
              <a:t>El Paso Cardiology Associates </a:t>
            </a:r>
          </a:p>
          <a:p>
            <a:pPr lvl="1">
              <a:defRPr/>
            </a:pPr>
            <a:r>
              <a:rPr lang="en-US" sz="2000" dirty="0" smtClean="0">
                <a:latin typeface="Times New Roman" panose="02020603050405020304" pitchFamily="18" charset="0"/>
                <a:cs typeface="Times New Roman" panose="02020603050405020304" pitchFamily="18" charset="0"/>
              </a:rPr>
              <a:t>Las Palmas Medical Center staff education </a:t>
            </a:r>
          </a:p>
          <a:p>
            <a:pPr lvl="2">
              <a:defRPr/>
            </a:pPr>
            <a:r>
              <a:rPr lang="en-US" sz="1600" dirty="0" smtClean="0">
                <a:latin typeface="Times New Roman" panose="02020603050405020304" pitchFamily="18" charset="0"/>
                <a:cs typeface="Times New Roman" panose="02020603050405020304" pitchFamily="18" charset="0"/>
              </a:rPr>
              <a:t>ER, ICU and Telemetry units </a:t>
            </a:r>
            <a:endParaRPr lang="en-US" sz="1600" dirty="0">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124200"/>
            <a:ext cx="37338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8199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457200" y="76200"/>
            <a:ext cx="8229600" cy="1524000"/>
          </a:xfrm>
        </p:spPr>
        <p:txBody>
          <a:bodyPr>
            <a:noAutofit/>
          </a:bodyPr>
          <a:lstStyle/>
          <a:p>
            <a:pPr>
              <a:defRPr/>
            </a:pP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Las Palmas Heart Failure </a:t>
            </a:r>
            <a:b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Shared Care Clinic </a:t>
            </a:r>
            <a:b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Heart Mate II Monitor /Heart </a:t>
            </a:r>
            <a:r>
              <a:rPr 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Ware </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Monitor</a:t>
            </a:r>
          </a:p>
        </p:txBody>
      </p:sp>
      <p:sp>
        <p:nvSpPr>
          <p:cNvPr id="6" name="Rectangle 3"/>
          <p:cNvSpPr>
            <a:spLocks noGrp="1" noChangeArrowheads="1"/>
          </p:cNvSpPr>
          <p:nvPr>
            <p:ph idx="1"/>
          </p:nvPr>
        </p:nvSpPr>
        <p:spPr bwMode="auto">
          <a:xfrm>
            <a:off x="152400" y="1752600"/>
            <a:ext cx="47244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31445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lvl="1" eaLnBrk="1" hangingPunct="1"/>
            <a:r>
              <a:rPr lang="en-US" altLang="en-US" sz="2400" dirty="0">
                <a:solidFill>
                  <a:srgbClr val="000000"/>
                </a:solidFill>
                <a:latin typeface="Times New Roman" pitchFamily="18" charset="0"/>
                <a:cs typeface="Times New Roman" pitchFamily="18" charset="0"/>
              </a:rPr>
              <a:t>Heart Mate II monitor for LVAD Patients </a:t>
            </a:r>
            <a:endParaRPr lang="en-US" altLang="en-US" sz="2400" dirty="0" smtClean="0">
              <a:solidFill>
                <a:srgbClr val="000000"/>
              </a:solidFill>
              <a:latin typeface="Times New Roman" pitchFamily="18" charset="0"/>
              <a:cs typeface="Times New Roman" pitchFamily="18" charset="0"/>
            </a:endParaRPr>
          </a:p>
          <a:p>
            <a:pPr lvl="1" eaLnBrk="1" hangingPunct="1"/>
            <a:r>
              <a:rPr lang="en-US" altLang="en-US" sz="2400" dirty="0" err="1" smtClean="0">
                <a:solidFill>
                  <a:srgbClr val="000000"/>
                </a:solidFill>
                <a:latin typeface="Times New Roman" pitchFamily="18" charset="0"/>
                <a:cs typeface="Times New Roman" pitchFamily="18" charset="0"/>
              </a:rPr>
              <a:t>Heartware</a:t>
            </a:r>
            <a:r>
              <a:rPr lang="en-US" altLang="en-US" sz="2400" dirty="0" smtClean="0">
                <a:solidFill>
                  <a:srgbClr val="000000"/>
                </a:solidFill>
                <a:latin typeface="Times New Roman" pitchFamily="18" charset="0"/>
                <a:cs typeface="Times New Roman" pitchFamily="18" charset="0"/>
              </a:rPr>
              <a:t> monitor for HVAD patients </a:t>
            </a:r>
            <a:endParaRPr lang="en-US" altLang="en-US" sz="2400" dirty="0">
              <a:solidFill>
                <a:srgbClr val="000000"/>
              </a:solidFill>
              <a:latin typeface="Times New Roman" pitchFamily="18" charset="0"/>
              <a:cs typeface="Times New Roman" pitchFamily="18" charset="0"/>
            </a:endParaRPr>
          </a:p>
          <a:p>
            <a:pPr lvl="1" eaLnBrk="1" hangingPunct="1"/>
            <a:r>
              <a:rPr lang="en-US" altLang="en-US" sz="2400" dirty="0">
                <a:solidFill>
                  <a:srgbClr val="000000"/>
                </a:solidFill>
                <a:latin typeface="Times New Roman" pitchFamily="18" charset="0"/>
                <a:cs typeface="Times New Roman" pitchFamily="18" charset="0"/>
              </a:rPr>
              <a:t>Waveform data collection </a:t>
            </a:r>
          </a:p>
          <a:p>
            <a:pPr lvl="1" eaLnBrk="1" hangingPunct="1"/>
            <a:r>
              <a:rPr lang="en-US" altLang="en-US" sz="2400" dirty="0">
                <a:solidFill>
                  <a:srgbClr val="000000"/>
                </a:solidFill>
                <a:latin typeface="Times New Roman" pitchFamily="18" charset="0"/>
                <a:cs typeface="Times New Roman" pitchFamily="18" charset="0"/>
              </a:rPr>
              <a:t>Collaborate with implanting center</a:t>
            </a:r>
          </a:p>
          <a:p>
            <a:pPr lvl="3" eaLnBrk="1" hangingPunct="1">
              <a:buFontTx/>
              <a:buNone/>
            </a:pPr>
            <a:r>
              <a:rPr lang="en-US" altLang="en-US" sz="1400" dirty="0">
                <a:solidFill>
                  <a:srgbClr val="000000"/>
                </a:solidFill>
                <a:latin typeface="Times New Roman" pitchFamily="18" charset="0"/>
                <a:cs typeface="Times New Roman" pitchFamily="18" charset="0"/>
              </a:rPr>
              <a:t>*Medcity</a:t>
            </a:r>
          </a:p>
          <a:p>
            <a:pPr lvl="3" eaLnBrk="1" hangingPunct="1">
              <a:buFontTx/>
              <a:buNone/>
            </a:pPr>
            <a:r>
              <a:rPr lang="en-US" altLang="en-US" sz="1400" dirty="0">
                <a:solidFill>
                  <a:srgbClr val="000000"/>
                </a:solidFill>
                <a:latin typeface="Times New Roman" pitchFamily="18" charset="0"/>
                <a:cs typeface="Times New Roman" pitchFamily="18" charset="0"/>
              </a:rPr>
              <a:t>*Houston Methodist</a:t>
            </a:r>
          </a:p>
          <a:p>
            <a:pPr lvl="3" eaLnBrk="1" hangingPunct="1">
              <a:buFontTx/>
              <a:buNone/>
            </a:pPr>
            <a:r>
              <a:rPr lang="en-US" altLang="en-US" sz="1400" dirty="0">
                <a:solidFill>
                  <a:srgbClr val="000000"/>
                </a:solidFill>
                <a:latin typeface="Times New Roman" pitchFamily="18" charset="0"/>
                <a:cs typeface="Times New Roman" pitchFamily="18" charset="0"/>
              </a:rPr>
              <a:t>* Hermann Memorial Houston</a:t>
            </a:r>
          </a:p>
          <a:p>
            <a:pPr lvl="3" eaLnBrk="1" hangingPunct="1">
              <a:buFontTx/>
              <a:buNone/>
            </a:pPr>
            <a:r>
              <a:rPr lang="en-US" altLang="en-US" sz="1400" dirty="0">
                <a:solidFill>
                  <a:srgbClr val="000000"/>
                </a:solidFill>
                <a:latin typeface="Times New Roman" pitchFamily="18" charset="0"/>
                <a:cs typeface="Times New Roman" pitchFamily="18" charset="0"/>
              </a:rPr>
              <a:t>* St Luke’s Houston</a:t>
            </a:r>
          </a:p>
          <a:p>
            <a:pPr lvl="3" eaLnBrk="1" hangingPunct="1">
              <a:buFontTx/>
              <a:buNone/>
            </a:pPr>
            <a:r>
              <a:rPr lang="en-US" altLang="en-US" sz="1400" dirty="0">
                <a:solidFill>
                  <a:srgbClr val="000000"/>
                </a:solidFill>
                <a:latin typeface="Times New Roman" pitchFamily="18" charset="0"/>
                <a:cs typeface="Times New Roman" pitchFamily="18" charset="0"/>
              </a:rPr>
              <a:t>*Temple Texas</a:t>
            </a:r>
          </a:p>
          <a:p>
            <a:pPr lvl="3" eaLnBrk="1" hangingPunct="1">
              <a:buFontTx/>
              <a:buNone/>
            </a:pPr>
            <a:r>
              <a:rPr lang="en-US" altLang="en-US" sz="1400" dirty="0">
                <a:solidFill>
                  <a:srgbClr val="000000"/>
                </a:solidFill>
                <a:latin typeface="Times New Roman" pitchFamily="18" charset="0"/>
                <a:cs typeface="Times New Roman" pitchFamily="18" charset="0"/>
              </a:rPr>
              <a:t>*Baylor Dallas</a:t>
            </a:r>
          </a:p>
          <a:p>
            <a:pPr lvl="3" eaLnBrk="1" hangingPunct="1">
              <a:buFontTx/>
              <a:buNone/>
            </a:pPr>
            <a:r>
              <a:rPr lang="en-US" altLang="en-US" sz="1400" dirty="0">
                <a:solidFill>
                  <a:srgbClr val="000000"/>
                </a:solidFill>
                <a:latin typeface="Times New Roman" pitchFamily="18" charset="0"/>
                <a:cs typeface="Times New Roman" pitchFamily="18" charset="0"/>
              </a:rPr>
              <a:t>*San Antonio Methodist</a:t>
            </a:r>
          </a:p>
          <a:p>
            <a:pPr lvl="3" eaLnBrk="1" hangingPunct="1">
              <a:buFontTx/>
              <a:buNone/>
            </a:pPr>
            <a:endParaRPr lang="en-US" altLang="en-US" dirty="0">
              <a:solidFill>
                <a:srgbClr val="000000"/>
              </a:solidFill>
              <a:latin typeface="Times New Roman" pitchFamily="18" charset="0"/>
              <a:cs typeface="Times New Roman" pitchFamily="18" charset="0"/>
            </a:endParaRPr>
          </a:p>
        </p:txBody>
      </p:sp>
      <p:pic>
        <p:nvPicPr>
          <p:cNvPr id="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2934" t="56266" r="11454"/>
          <a:stretch/>
        </p:blipFill>
        <p:spPr>
          <a:xfrm>
            <a:off x="5642344" y="2057400"/>
            <a:ext cx="2819400" cy="1828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28167" y="4343400"/>
            <a:ext cx="2895600" cy="1963616"/>
          </a:xfrm>
          <a:prstGeom prst="rect">
            <a:avLst/>
          </a:prstGeom>
        </p:spPr>
      </p:pic>
      <p:sp>
        <p:nvSpPr>
          <p:cNvPr id="3" name="TextBox 2"/>
          <p:cNvSpPr txBox="1"/>
          <p:nvPr/>
        </p:nvSpPr>
        <p:spPr>
          <a:xfrm>
            <a:off x="5917018" y="1688068"/>
            <a:ext cx="2514600" cy="369332"/>
          </a:xfrm>
          <a:prstGeom prst="rect">
            <a:avLst/>
          </a:prstGeom>
          <a:noFill/>
        </p:spPr>
        <p:txBody>
          <a:bodyPr wrap="square" rtlCol="0">
            <a:spAutoFit/>
          </a:bodyPr>
          <a:lstStyle/>
          <a:p>
            <a:r>
              <a:rPr lang="en-US" dirty="0" err="1" smtClean="0"/>
              <a:t>HeartMate</a:t>
            </a:r>
            <a:r>
              <a:rPr lang="en-US" dirty="0" smtClean="0"/>
              <a:t> II Monitor </a:t>
            </a:r>
            <a:endParaRPr lang="en-US" dirty="0"/>
          </a:p>
        </p:txBody>
      </p:sp>
      <p:sp>
        <p:nvSpPr>
          <p:cNvPr id="8" name="TextBox 7"/>
          <p:cNvSpPr txBox="1"/>
          <p:nvPr/>
        </p:nvSpPr>
        <p:spPr>
          <a:xfrm>
            <a:off x="5996762" y="3958119"/>
            <a:ext cx="2355112" cy="369332"/>
          </a:xfrm>
          <a:prstGeom prst="rect">
            <a:avLst/>
          </a:prstGeom>
          <a:noFill/>
        </p:spPr>
        <p:txBody>
          <a:bodyPr wrap="square" rtlCol="0">
            <a:spAutoFit/>
          </a:bodyPr>
          <a:lstStyle/>
          <a:p>
            <a:r>
              <a:rPr lang="en-US" dirty="0" err="1" smtClean="0"/>
              <a:t>HeartWare</a:t>
            </a:r>
            <a:r>
              <a:rPr lang="en-US" dirty="0" smtClean="0"/>
              <a:t> Monitor  </a:t>
            </a:r>
            <a:endParaRPr lang="en-US" dirty="0"/>
          </a:p>
        </p:txBody>
      </p:sp>
    </p:spTree>
    <p:extLst>
      <p:ext uri="{BB962C8B-B14F-4D97-AF65-F5344CB8AC3E}">
        <p14:creationId xmlns:p14="http://schemas.microsoft.com/office/powerpoint/2010/main" val="1465680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57200" y="76200"/>
            <a:ext cx="8229600" cy="1524000"/>
          </a:xfrm>
        </p:spPr>
        <p:txBody>
          <a:bodyPr>
            <a:noAutofit/>
          </a:bodyPr>
          <a:lstStyle/>
          <a:p>
            <a:pPr>
              <a:defRPr/>
            </a:pP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Las Palmas Heart Failure </a:t>
            </a:r>
            <a:b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Shared Care Clinic </a:t>
            </a:r>
            <a:b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Success </a:t>
            </a:r>
            <a:r>
              <a:rPr lang="en-US" sz="4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Story </a:t>
            </a:r>
            <a:endPar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Content Placeholder 2"/>
          <p:cNvSpPr>
            <a:spLocks noGrp="1"/>
          </p:cNvSpPr>
          <p:nvPr>
            <p:ph idx="1"/>
          </p:nvPr>
        </p:nvSpPr>
        <p:spPr/>
        <p:txBody>
          <a:bodyPr/>
          <a:lstStyle/>
          <a:p>
            <a:pPr marL="1371600" lvl="3" indent="0">
              <a:buNone/>
            </a:pPr>
            <a:endParaRPr lang="en-US" altLang="en-US" dirty="0" smtClean="0"/>
          </a:p>
          <a:p>
            <a:pPr marL="1371600" lvl="3" indent="0">
              <a:buNone/>
            </a:pPr>
            <a:r>
              <a:rPr lang="en-US" altLang="en-US" dirty="0" smtClean="0"/>
              <a:t>                         </a:t>
            </a:r>
            <a:r>
              <a:rPr lang="en-US" altLang="en-US" sz="2400" dirty="0" smtClean="0"/>
              <a:t>Michael Bauer </a:t>
            </a: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895600"/>
            <a:ext cx="53340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828800" y="2373500"/>
            <a:ext cx="5181600" cy="369332"/>
          </a:xfrm>
          <a:prstGeom prst="rect">
            <a:avLst/>
          </a:prstGeom>
          <a:noFill/>
        </p:spPr>
        <p:txBody>
          <a:bodyPr wrap="square" rtlCol="0">
            <a:spAutoFit/>
          </a:bodyPr>
          <a:lstStyle/>
          <a:p>
            <a:r>
              <a:rPr lang="en-US" dirty="0" smtClean="0"/>
              <a:t>LVAD recipient August 7, 2015 Memorial Herman </a:t>
            </a:r>
            <a:endParaRPr lang="en-US" dirty="0"/>
          </a:p>
        </p:txBody>
      </p:sp>
    </p:spTree>
    <p:extLst>
      <p:ext uri="{BB962C8B-B14F-4D97-AF65-F5344CB8AC3E}">
        <p14:creationId xmlns:p14="http://schemas.microsoft.com/office/powerpoint/2010/main" val="14656804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8808</TotalTime>
  <Words>623</Words>
  <Application>Microsoft Office PowerPoint</Application>
  <PresentationFormat>On-screen Show (4:3)</PresentationFormat>
  <Paragraphs>118</Paragraphs>
  <Slides>13</Slides>
  <Notes>7</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Times New Roman</vt:lpstr>
      <vt:lpstr>Wingdings</vt:lpstr>
      <vt:lpstr>Wingdings 2</vt:lpstr>
      <vt:lpstr>Office Theme</vt:lpstr>
      <vt:lpstr>DSRIP LPDS CHF  PROJECT</vt:lpstr>
      <vt:lpstr>LPDS CHF Project</vt:lpstr>
      <vt:lpstr>LPDS CHF Project</vt:lpstr>
      <vt:lpstr>PowerPoint Presentation</vt:lpstr>
      <vt:lpstr>Heart Failure Program </vt:lpstr>
      <vt:lpstr>Las Palmas Heart Failure  Shared Care Clinic </vt:lpstr>
      <vt:lpstr>Las Palmas Heart Failure  Shared Care Clinic </vt:lpstr>
      <vt:lpstr>Las Palmas Heart Failure  Shared Care Clinic  Heart Mate II Monitor /Heart Ware Monitor</vt:lpstr>
      <vt:lpstr>Las Palmas Heart Failure  Shared Care Clinic  Success Story </vt:lpstr>
      <vt:lpstr>PowerPoint Presentation</vt:lpstr>
      <vt:lpstr>PowerPoint Presentation</vt:lpstr>
      <vt:lpstr>PowerPoint Presentation</vt:lpstr>
      <vt:lpstr>PowerPoint Presentation</vt:lpstr>
    </vt:vector>
  </TitlesOfParts>
  <Company>HCA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Regsitered User</dc:creator>
  <cp:lastModifiedBy>Madhu-Purushotham Mathangi</cp:lastModifiedBy>
  <cp:revision>83</cp:revision>
  <cp:lastPrinted>2016-06-10T17:20:39Z</cp:lastPrinted>
  <dcterms:created xsi:type="dcterms:W3CDTF">2016-06-09T16:08:15Z</dcterms:created>
  <dcterms:modified xsi:type="dcterms:W3CDTF">2016-11-29T23:13:25Z</dcterms:modified>
</cp:coreProperties>
</file>