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31" autoAdjust="0"/>
    <p:restoredTop sz="86364" autoAdjust="0"/>
  </p:normalViewPr>
  <p:slideViewPr>
    <p:cSldViewPr>
      <p:cViewPr varScale="1">
        <p:scale>
          <a:sx n="65" d="100"/>
          <a:sy n="65" d="100"/>
        </p:scale>
        <p:origin x="-2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D1262-EA6A-4EFC-835C-4728C2E9D292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F8D36-0D68-44B8-B861-D788FA9492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DC7F2-F1BE-431A-A9DE-AF41E2FBAFE3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95CEF-FCA1-4724-898B-8A3CF936D9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E8C1F-F71C-456B-B7E8-A63E1322E314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09278-E433-484D-AC45-753BA3487B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003CF-8B54-4AD0-9958-2F543527ABE8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50050-8A8F-4A84-B916-94D9AD0801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8D326-C270-41D0-892B-DEDA9F4360D8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B2563-99A1-40D8-AA08-A16EF1B00E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F3B0A-2285-451E-AD94-2C94271BA9E6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872D7-AEA5-470C-B099-4614238D10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A0EC-488A-432C-A8C9-EAF89CE4126C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B9D33-E239-454E-9B42-12807C93AE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04DDD-32E8-4611-B8F8-09ACB1787D13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27DBC-1952-426D-A15F-A4C72B7636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4F5B0-A30F-4A25-823B-AB7DBD3C2C41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06171-30B0-4FAD-9E8F-80CEDAC8DB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52408-20A1-42C9-A54D-2261B3CBD913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16FED-11D5-4AE8-8447-1D53A4F66C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61B5-D78F-470B-B84E-725D6F9C3BB4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1F0E4-B60A-4537-80D5-70F132DC6F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5D7D4E7D-2945-4C6B-8DD9-66D3BFCEF2FB}" type="datetimeFigureOut">
              <a:rPr lang="en-US"/>
              <a:pPr>
                <a:defRPr/>
              </a:pPr>
              <a:t>6/30/2014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EA605A8E-31D6-4479-BED1-8B9A61486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8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</p:sldLayoutIdLst>
  <p:txStyles>
    <p:titleStyle>
      <a:lvl1pPr algn="ctr" rtl="0" fontAlgn="base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757363"/>
            <a:ext cx="7239000" cy="15192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C00000"/>
                </a:solidFill>
                <a:latin typeface="Candara" pitchFamily="34" charset="0"/>
              </a:rPr>
              <a:t>EXPANDING NEUROLOGY CARE</a:t>
            </a:r>
            <a:endParaRPr lang="en-US" sz="5400" b="1" dirty="0">
              <a:solidFill>
                <a:srgbClr val="C0000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" y="3429000"/>
            <a:ext cx="7620000" cy="2971800"/>
          </a:xfrm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Salvador Cruz-Flores MD MPH</a:t>
            </a:r>
            <a:endParaRPr lang="en-US" sz="280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Founding Chair, TTUHSC Neurology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Region 15 RHP Meeting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El Paso First Health Plan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, </a:t>
            </a:r>
            <a:endParaRPr lang="en-US" sz="2800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1145 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Westmoreland Drive  </a:t>
            </a:r>
            <a:endParaRPr lang="en-US" sz="2800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June 26, 2014  @ 1:00pm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81200" y="304800"/>
            <a:ext cx="5340016" cy="144780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33525"/>
            <a:ext cx="7772400" cy="3876675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3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cs typeface="Aharoni" panose="02010803020104030203" pitchFamily="2" charset="-79"/>
              </a:rPr>
              <a:t>El Paso population 800,000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3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cs typeface="Aharoni" panose="02010803020104030203" pitchFamily="2" charset="-79"/>
              </a:rPr>
              <a:t>About 16 active neurologists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3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cs typeface="Aharoni" panose="02010803020104030203" pitchFamily="2" charset="-79"/>
              </a:rPr>
              <a:t>3-6 month waiting time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3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cs typeface="Aharoni" panose="02010803020104030203" pitchFamily="2" charset="-79"/>
              </a:rPr>
              <a:t>Large population with epilepsy, cerebrovascular disease, neurodegenerative disorders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3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cs typeface="Aharoni" panose="02010803020104030203" pitchFamily="2" charset="-79"/>
              </a:rPr>
              <a:t>El Paso Region Health assessment mentioned the need for neurologists as a priority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6238" y="5486400"/>
            <a:ext cx="3687762" cy="9921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938213" y="609600"/>
            <a:ext cx="6300787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GAP ASSESSMENT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38400" y="5715000"/>
            <a:ext cx="4191000" cy="10668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7700" y="304800"/>
            <a:ext cx="7620000" cy="685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Candara" pitchFamily="34" charset="0"/>
              </a:rPr>
              <a:t>MILESTONES &amp; PROGRESS DY 03</a:t>
            </a:r>
            <a:endParaRPr lang="en-US" sz="4000" b="1" dirty="0">
              <a:solidFill>
                <a:srgbClr val="C00000"/>
              </a:solidFill>
              <a:latin typeface="Candar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" y="1066800"/>
            <a:ext cx="7239000" cy="440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I.  To recruit providers (physicians and non physicians)</a:t>
            </a:r>
          </a:p>
          <a:p>
            <a:pPr marL="1371600" lvl="2" indent="-4572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 FTE 2014 (Feb. and July 2014)</a:t>
            </a:r>
          </a:p>
          <a:p>
            <a:pPr marL="1371600" lvl="2" indent="-4572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Active pool of applicants for FY 15 to include many specialties </a:t>
            </a:r>
          </a:p>
          <a:p>
            <a:pPr marL="1371600" lvl="2" indent="-4572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</a:t>
            </a:r>
            <a:r>
              <a:rPr lang="en-US" sz="2800" baseline="300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ND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Interviews completed</a:t>
            </a:r>
          </a:p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II. To establish an ACGME accredited residency Program in Neurology</a:t>
            </a:r>
          </a:p>
          <a:p>
            <a:pPr lvl="3" indent="-4572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Application will be submitted 8/14</a:t>
            </a:r>
          </a:p>
          <a:p>
            <a:pPr lvl="3" indent="-4572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Target Class:  July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0772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latin typeface="Candara" pitchFamily="34" charset="0"/>
              </a:rPr>
              <a:t/>
            </a:r>
            <a:br>
              <a:rPr lang="en-US" b="1" dirty="0">
                <a:latin typeface="Candara" pitchFamily="34" charset="0"/>
              </a:rPr>
            </a:br>
            <a:r>
              <a:rPr lang="en-US" sz="4000" b="1" dirty="0" smtClean="0">
                <a:solidFill>
                  <a:srgbClr val="C00000"/>
                </a:solidFill>
                <a:latin typeface="Candara" pitchFamily="34" charset="0"/>
              </a:rPr>
              <a:t>Milestone and Pr0gress DY3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0"/>
            <a:ext cx="8151813" cy="4267200"/>
          </a:xfrm>
        </p:spPr>
        <p:txBody>
          <a:bodyPr rtlCol="0">
            <a:normAutofit lnSpcReduction="10000"/>
          </a:bodyPr>
          <a:lstStyle/>
          <a:p>
            <a:pPr marL="628650" indent="-571500" fontAlgn="auto">
              <a:spcAft>
                <a:spcPts val="0"/>
              </a:spcAft>
              <a:buFont typeface="Arial" pitchFamily="34" charset="0"/>
              <a:buAutoNum type="romanUcPeriod" startAt="3"/>
              <a:defRPr/>
            </a:pPr>
            <a:r>
              <a:rPr lang="en-US" sz="26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To </a:t>
            </a:r>
            <a:r>
              <a:rPr lang="en-US" sz="26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expand services to include 2 sites, volume of patients seen (outpatient and consults), ambulatory clinic sessions and inpatient consult service(s) </a:t>
            </a:r>
            <a:endParaRPr lang="en-US" sz="2600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US" sz="26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Outcomes:</a:t>
            </a:r>
          </a:p>
          <a:p>
            <a:pPr lvl="1" fontAlgn="auto">
              <a:spcAft>
                <a:spcPts val="0"/>
              </a:spcAft>
              <a:defRPr/>
            </a:pPr>
            <a:endParaRPr lang="en-US" sz="260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lvl="1" fontAlgn="auto">
              <a:spcAft>
                <a:spcPts val="0"/>
              </a:spcAft>
              <a:defRPr/>
            </a:pPr>
            <a:endParaRPr lang="en-US" sz="2600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lvl="1" fontAlgn="auto">
              <a:spcAft>
                <a:spcPts val="0"/>
              </a:spcAft>
              <a:defRPr/>
            </a:pPr>
            <a:endParaRPr lang="en-US" sz="260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6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On target for Unique patient count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6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</a:t>
            </a:r>
            <a:r>
              <a:rPr lang="en-US" sz="2600" baseline="300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nd</a:t>
            </a:r>
            <a:r>
              <a:rPr lang="en-US" sz="26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site  opening prior to 9/14; delay for unique patient count to DY 04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>
              <a:solidFill>
                <a:srgbClr val="FF0000"/>
              </a:solidFill>
              <a:latin typeface="Candara" pitchFamily="34" charset="0"/>
            </a:endParaRP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0138" y="5410200"/>
            <a:ext cx="4402137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9800" y="2895600"/>
          <a:ext cx="4241800" cy="12324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5922"/>
                <a:gridCol w="1073873"/>
                <a:gridCol w="973645"/>
                <a:gridCol w="848360"/>
              </a:tblGrid>
              <a:tr h="34087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TYPE/YEAR</a:t>
                      </a:r>
                      <a:endParaRPr lang="en-US" sz="1400" b="1" i="0" u="sng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FY 13 YTD</a:t>
                      </a:r>
                      <a:endParaRPr lang="en-US" sz="1400" b="1" i="0" u="sng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FY 14 YTD</a:t>
                      </a:r>
                      <a:endParaRPr lang="en-US" sz="1400" b="1" i="0" u="sng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VARIANCE</a:t>
                      </a:r>
                      <a:endParaRPr lang="en-US" sz="1400" b="1" i="0" u="sng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Outpatient Visits</a:t>
                      </a:r>
                      <a:endParaRPr lang="en-US" sz="14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3128</a:t>
                      </a:r>
                      <a:endParaRPr lang="en-US" sz="14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3167</a:t>
                      </a:r>
                      <a:endParaRPr lang="en-US" sz="1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1.25%</a:t>
                      </a:r>
                      <a:endParaRPr lang="en-US" sz="1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Consults</a:t>
                      </a:r>
                      <a:endParaRPr lang="en-US" sz="1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281</a:t>
                      </a:r>
                      <a:endParaRPr lang="en-US" sz="14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1013</a:t>
                      </a:r>
                      <a:endParaRPr lang="en-US" sz="14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260.50%</a:t>
                      </a:r>
                      <a:endParaRPr lang="en-US" sz="1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Diagnostics</a:t>
                      </a:r>
                      <a:endParaRPr lang="en-US" sz="14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87</a:t>
                      </a:r>
                      <a:endParaRPr lang="en-US" sz="14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142</a:t>
                      </a:r>
                      <a:endParaRPr lang="en-US" sz="14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63.22%</a:t>
                      </a:r>
                      <a:endParaRPr lang="en-US" sz="1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Procedures</a:t>
                      </a:r>
                      <a:endParaRPr lang="en-US" sz="1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57</a:t>
                      </a:r>
                      <a:endParaRPr lang="en-US" sz="14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99</a:t>
                      </a:r>
                      <a:endParaRPr lang="en-US" sz="14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andara" panose="020E0502030303020204" pitchFamily="34" charset="0"/>
                        </a:rPr>
                        <a:t>73.68%</a:t>
                      </a:r>
                      <a:endParaRPr lang="en-US" sz="1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315200" cy="685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C00000"/>
                </a:solidFill>
                <a:latin typeface="Candara" pitchFamily="34" charset="0"/>
              </a:rPr>
              <a:t>Milestone and Pr0gress DY3 </a:t>
            </a:r>
            <a:endParaRPr lang="en-US" sz="4000" b="1" dirty="0" smtClean="0">
              <a:solidFill>
                <a:srgbClr val="C00000"/>
              </a:solidFill>
              <a:latin typeface="Candara" pitchFamily="34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0138" y="5486400"/>
            <a:ext cx="3878262" cy="142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4800" y="685800"/>
            <a:ext cx="8610600" cy="4894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1500" indent="-571500" fontAlgn="auto">
              <a:spcBef>
                <a:spcPts val="0"/>
              </a:spcBef>
              <a:spcAft>
                <a:spcPts val="0"/>
              </a:spcAft>
              <a:buFontTx/>
              <a:buAutoNum type="romanUcPeriod" startAt="4"/>
              <a:defRPr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E-Referral</a:t>
            </a:r>
          </a:p>
          <a:p>
            <a:pPr marL="1028700" lvl="1" indent="-5715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Implemented a 360</a:t>
            </a:r>
            <a:r>
              <a:rPr lang="en-US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° e</a:t>
            </a:r>
            <a:r>
              <a:rPr lang="en-US" sz="26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lectronic Referrals via Referral Management System.  </a:t>
            </a:r>
          </a:p>
          <a:p>
            <a:pPr marL="1485900" lvl="2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Internal referrals within TTUHSC implemented </a:t>
            </a:r>
          </a:p>
          <a:p>
            <a:pPr marL="1485900" lvl="2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External community not incorporated as of yet</a:t>
            </a:r>
          </a:p>
          <a:p>
            <a:pPr marL="571500" indent="-571500" fontAlgn="auto">
              <a:spcBef>
                <a:spcPts val="0"/>
              </a:spcBef>
              <a:spcAft>
                <a:spcPts val="0"/>
              </a:spcAft>
              <a:buFontTx/>
              <a:buAutoNum type="romanUcPeriod" startAt="4"/>
              <a:defRPr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Category III DSRIP</a:t>
            </a:r>
          </a:p>
          <a:p>
            <a:pPr marL="1028700" lvl="1" indent="-5715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Patient Satisfaction Survey (baseline year)</a:t>
            </a:r>
          </a:p>
          <a:p>
            <a:pPr marL="1028700" lvl="1" indent="-5715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Epilepsy: measuring recurrent seizures and hospital readmission (baseline year)</a:t>
            </a:r>
          </a:p>
          <a:p>
            <a:pPr marL="1485900" lvl="2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Enhanced Outpatient Progress Notes completed 2 weeks ago</a:t>
            </a:r>
          </a:p>
          <a:p>
            <a:pPr marL="1485900" lvl="2" indent="-5715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Forthcoming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315200" cy="762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C00000"/>
                </a:solidFill>
                <a:latin typeface="Candara" pitchFamily="34" charset="0"/>
              </a:rPr>
              <a:t>Milestone and Pr0gress DY3 </a:t>
            </a:r>
            <a:endParaRPr lang="en-US" sz="4000" b="1" dirty="0" smtClean="0">
              <a:solidFill>
                <a:srgbClr val="C00000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960438"/>
            <a:ext cx="8229600" cy="4525962"/>
          </a:xfrm>
        </p:spPr>
        <p:txBody>
          <a:bodyPr rtlCol="0">
            <a:noAutofit/>
          </a:bodyPr>
          <a:lstStyle/>
          <a:p>
            <a:pPr marL="5715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VI.  2 Annual Conferences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May 9, 14:  Neurology for Non Neurologists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June 26, 2014:  DSRIP Board Meeting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0138" y="5486400"/>
            <a:ext cx="4402137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5029200"/>
            <a:ext cx="47434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840581" y="1143000"/>
            <a:ext cx="341471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ndara" panose="020E0502030303020204" pitchFamily="34" charset="0"/>
              </a:rPr>
              <a:t>Questions?</a:t>
            </a:r>
          </a:p>
        </p:txBody>
      </p:sp>
      <p:sp>
        <p:nvSpPr>
          <p:cNvPr id="6" name="Rectangle 5"/>
          <p:cNvSpPr/>
          <p:nvPr/>
        </p:nvSpPr>
        <p:spPr>
          <a:xfrm>
            <a:off x="2625805" y="2362200"/>
            <a:ext cx="391645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Comments?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398</TotalTime>
  <Words>297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EXPANDING NEUROLOGY CARE</vt:lpstr>
      <vt:lpstr>PowerPoint Presentation</vt:lpstr>
      <vt:lpstr>MILESTONES &amp; PROGRESS DY 03</vt:lpstr>
      <vt:lpstr> Milestone and Pr0gress DY3 </vt:lpstr>
      <vt:lpstr>Milestone and Pr0gress DY3 </vt:lpstr>
      <vt:lpstr>Milestone and Pr0gress DY3 </vt:lpstr>
      <vt:lpstr>PowerPoint Presentation</vt:lpstr>
    </vt:vector>
  </TitlesOfParts>
  <Company>Texas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Oscar A</dc:creator>
  <cp:lastModifiedBy>Cristina Vilchis</cp:lastModifiedBy>
  <cp:revision>34</cp:revision>
  <dcterms:created xsi:type="dcterms:W3CDTF">2013-04-18T15:27:55Z</dcterms:created>
  <dcterms:modified xsi:type="dcterms:W3CDTF">2014-06-30T14:43:08Z</dcterms:modified>
</cp:coreProperties>
</file>