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handoutMasterIdLst>
    <p:handoutMasterId r:id="rId25"/>
  </p:handoutMasterIdLst>
  <p:sldIdLst>
    <p:sldId id="256" r:id="rId2"/>
    <p:sldId id="273" r:id="rId3"/>
    <p:sldId id="274" r:id="rId4"/>
    <p:sldId id="281" r:id="rId5"/>
    <p:sldId id="276" r:id="rId6"/>
    <p:sldId id="277" r:id="rId7"/>
    <p:sldId id="272" r:id="rId8"/>
    <p:sldId id="257" r:id="rId9"/>
    <p:sldId id="271" r:id="rId10"/>
    <p:sldId id="268" r:id="rId11"/>
    <p:sldId id="259" r:id="rId12"/>
    <p:sldId id="264" r:id="rId13"/>
    <p:sldId id="282" r:id="rId14"/>
    <p:sldId id="285" r:id="rId15"/>
    <p:sldId id="283" r:id="rId16"/>
    <p:sldId id="284" r:id="rId17"/>
    <p:sldId id="280" r:id="rId18"/>
    <p:sldId id="265" r:id="rId19"/>
    <p:sldId id="279" r:id="rId20"/>
    <p:sldId id="258" r:id="rId21"/>
    <p:sldId id="278" r:id="rId22"/>
    <p:sldId id="286" r:id="rId2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417" autoAdjust="0"/>
    <p:restoredTop sz="86364" autoAdjust="0"/>
  </p:normalViewPr>
  <p:slideViewPr>
    <p:cSldViewPr>
      <p:cViewPr varScale="1">
        <p:scale>
          <a:sx n="65" d="100"/>
          <a:sy n="65" d="100"/>
        </p:scale>
        <p:origin x="-28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89849" tIns="44924" rIns="89849" bIns="44924" numCol="1" anchor="t" anchorCtr="0" compatLnSpc="1">
            <a:prstTxWarp prst="textNoShape">
              <a:avLst/>
            </a:prstTxWarp>
          </a:bodyPr>
          <a:lstStyle>
            <a:lvl1pPr>
              <a:defRPr sz="1200">
                <a:latin typeface="Palatino Linotype" pitchFamily="18" charset="0"/>
              </a:defRPr>
            </a:lvl1pPr>
          </a:lstStyle>
          <a:p>
            <a:pPr>
              <a:defRPr/>
            </a:pPr>
            <a:endParaRPr lang="en-US"/>
          </a:p>
        </p:txBody>
      </p:sp>
      <p:sp>
        <p:nvSpPr>
          <p:cNvPr id="3891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89849" tIns="44924" rIns="89849" bIns="44924" numCol="1" anchor="t" anchorCtr="0" compatLnSpc="1">
            <a:prstTxWarp prst="textNoShape">
              <a:avLst/>
            </a:prstTxWarp>
          </a:bodyPr>
          <a:lstStyle>
            <a:lvl1pPr algn="r">
              <a:defRPr sz="1200">
                <a:latin typeface="Palatino Linotype" pitchFamily="18" charset="0"/>
              </a:defRPr>
            </a:lvl1pPr>
          </a:lstStyle>
          <a:p>
            <a:pPr>
              <a:defRPr/>
            </a:pPr>
            <a:fld id="{99C1455C-B651-4C0F-A25D-C7BA127E73E2}" type="datetimeFigureOut">
              <a:rPr lang="en-US"/>
              <a:pPr>
                <a:defRPr/>
              </a:pPr>
              <a:t>6/30/2014</a:t>
            </a:fld>
            <a:endParaRPr lang="en-US"/>
          </a:p>
        </p:txBody>
      </p:sp>
      <p:sp>
        <p:nvSpPr>
          <p:cNvPr id="3891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89849" tIns="44924" rIns="89849" bIns="44924" numCol="1" anchor="b" anchorCtr="0" compatLnSpc="1">
            <a:prstTxWarp prst="textNoShape">
              <a:avLst/>
            </a:prstTxWarp>
          </a:bodyPr>
          <a:lstStyle>
            <a:lvl1pPr>
              <a:defRPr sz="1200">
                <a:latin typeface="Palatino Linotype" pitchFamily="18" charset="0"/>
              </a:defRPr>
            </a:lvl1pPr>
          </a:lstStyle>
          <a:p>
            <a:pPr>
              <a:defRPr/>
            </a:pPr>
            <a:endParaRPr lang="en-US"/>
          </a:p>
        </p:txBody>
      </p:sp>
      <p:sp>
        <p:nvSpPr>
          <p:cNvPr id="3891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89849" tIns="44924" rIns="89849" bIns="44924" numCol="1" anchor="b" anchorCtr="0" compatLnSpc="1">
            <a:prstTxWarp prst="textNoShape">
              <a:avLst/>
            </a:prstTxWarp>
          </a:bodyPr>
          <a:lstStyle>
            <a:lvl1pPr algn="r">
              <a:defRPr sz="1200">
                <a:latin typeface="Palatino Linotype" pitchFamily="18" charset="0"/>
              </a:defRPr>
            </a:lvl1pPr>
          </a:lstStyle>
          <a:p>
            <a:pPr>
              <a:defRPr/>
            </a:pPr>
            <a:fld id="{8C73A282-A32A-4C54-8F18-3A9B387BE941}" type="slidenum">
              <a:rPr lang="en-US"/>
              <a:pPr>
                <a:defRPr/>
              </a:pPr>
              <a:t>‹#›</a:t>
            </a:fld>
            <a:endParaRPr lang="en-US"/>
          </a:p>
        </p:txBody>
      </p:sp>
    </p:spTree>
    <p:extLst>
      <p:ext uri="{BB962C8B-B14F-4D97-AF65-F5344CB8AC3E}">
        <p14:creationId xmlns:p14="http://schemas.microsoft.com/office/powerpoint/2010/main" val="1426730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89849" tIns="44924" rIns="89849" bIns="44924"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89849" tIns="44924" rIns="89849" bIns="44924" rtlCol="0"/>
          <a:lstStyle>
            <a:lvl1pPr algn="r">
              <a:defRPr sz="1200" smtClean="0"/>
            </a:lvl1pPr>
          </a:lstStyle>
          <a:p>
            <a:pPr>
              <a:defRPr/>
            </a:pPr>
            <a:fld id="{A0F8F494-BC23-4CE2-A659-F34358C8E49C}" type="datetimeFigureOut">
              <a:rPr lang="en-US"/>
              <a:pPr>
                <a:defRPr/>
              </a:pPr>
              <a:t>6/30/2014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89849" tIns="44924" rIns="89849" bIns="44924"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89849" tIns="44924" rIns="89849" bIns="4492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89849" tIns="44924" rIns="89849" bIns="44924"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89849" tIns="44924" rIns="89849" bIns="44924" rtlCol="0" anchor="b"/>
          <a:lstStyle>
            <a:lvl1pPr algn="r">
              <a:defRPr sz="1200" smtClean="0"/>
            </a:lvl1pPr>
          </a:lstStyle>
          <a:p>
            <a:pPr>
              <a:defRPr/>
            </a:pPr>
            <a:fld id="{2F11A74F-6B3B-4F00-B177-344C756F0BBE}" type="slidenum">
              <a:rPr lang="en-US"/>
              <a:pPr>
                <a:defRPr/>
              </a:pPr>
              <a:t>‹#›</a:t>
            </a:fld>
            <a:endParaRPr lang="en-US"/>
          </a:p>
        </p:txBody>
      </p:sp>
    </p:spTree>
    <p:extLst>
      <p:ext uri="{BB962C8B-B14F-4D97-AF65-F5344CB8AC3E}">
        <p14:creationId xmlns:p14="http://schemas.microsoft.com/office/powerpoint/2010/main" val="22456196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01CAC3-AA87-4289-A94C-FB87B24CC934}" type="slidenum">
              <a:rPr lang="en-US"/>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FEF4C4-D39D-4EAA-9697-8BD95937CE63}" type="slidenum">
              <a:rPr lang="en-US"/>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2065EF9-56AA-4DEA-AE1E-73F398D57FD7}" type="datetime1">
              <a:rPr lang="en-US"/>
              <a:pPr>
                <a:defRPr/>
              </a:pPr>
              <a:t>6/30/2014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D43775-9A4E-4DCE-AB42-F6B47DB9993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2AF4A0-B2B0-465D-ADCF-F5DD3F0D5052}" type="datetime1">
              <a:rPr lang="en-US"/>
              <a:pPr>
                <a:defRPr/>
              </a:pPr>
              <a:t>6/30/2014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4A56F5-D894-405D-AAE9-F492A847FB9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B184EE-23BF-4BE8-90EC-370768F0D3D3}" type="datetime1">
              <a:rPr lang="en-US"/>
              <a:pPr>
                <a:defRPr/>
              </a:pPr>
              <a:t>6/30/2014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24D181-8551-4D46-B748-E99E30ACB2B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2C9C6435-695D-4229-8A41-C3DB7B0586DB}" type="datetime1">
              <a:rPr lang="en-US"/>
              <a:pPr>
                <a:defRPr/>
              </a:pPr>
              <a:t>6/30/2014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254402-4A2C-498D-8A23-85066065959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smtClean="0"/>
            </a:lvl1pPr>
          </a:lstStyle>
          <a:p>
            <a:pPr>
              <a:defRPr/>
            </a:pPr>
            <a:fld id="{2EC0DD82-E12F-46B8-BCDB-66EBA58A8B0C}" type="datetime1">
              <a:rPr lang="en-US"/>
              <a:pPr>
                <a:defRPr/>
              </a:pPr>
              <a:t>6/30/2014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2422C04-3C9C-45F9-AF80-7A3A71D1301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00931448-6545-4583-B3E2-C070BDFA0099}" type="datetime1">
              <a:rPr lang="en-US"/>
              <a:pPr>
                <a:defRPr/>
              </a:pPr>
              <a:t>6/30/2014</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ED7F4926-3262-4A45-891F-D158E9CFF7E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A123A320-3529-4F6F-BCD0-29A5BF6CFF48}" type="datetime1">
              <a:rPr lang="en-US"/>
              <a:pPr>
                <a:defRPr/>
              </a:pPr>
              <a:t>6/30/2014</a:t>
            </a:fld>
            <a:endParaRPr lang="en-US" dirty="0"/>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2FD0F0CC-19E9-488E-BE8F-DBE54760A61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1AEBE0D-CE45-4539-A024-407CBC787833}" type="datetime1">
              <a:rPr lang="en-US"/>
              <a:pPr>
                <a:defRPr/>
              </a:pPr>
              <a:t>6/30/2014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AD79FD9-208F-4C50-8250-CF5EDA01968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75EC26-4742-471B-888F-E47D13D3F913}" type="datetime1">
              <a:rPr lang="en-US"/>
              <a:pPr>
                <a:defRPr/>
              </a:pPr>
              <a:t>6/30/2014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3A1D551-38A0-4A4D-91DD-1FDAF4C40BE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4EA92E-5F96-4ACF-9453-6E78875B3BA5}" type="datetime1">
              <a:rPr lang="en-US"/>
              <a:pPr>
                <a:defRPr/>
              </a:pPr>
              <a:t>6/30/2014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45F635-9A12-4B41-9013-07D0FCC8370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1C5EFB-6A94-4568-98BA-BA4F6A74225D}" type="datetime1">
              <a:rPr lang="en-US"/>
              <a:pPr>
                <a:defRPr/>
              </a:pPr>
              <a:t>6/30/2014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84EC24-B838-4BEF-898B-179A282FF3D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smtClean="0">
                <a:solidFill>
                  <a:schemeClr val="tx1">
                    <a:lumMod val="65000"/>
                    <a:lumOff val="35000"/>
                  </a:schemeClr>
                </a:solidFill>
                <a:latin typeface="Century Gothic" pitchFamily="34" charset="0"/>
              </a:defRPr>
            </a:lvl1pPr>
          </a:lstStyle>
          <a:p>
            <a:pPr>
              <a:defRPr/>
            </a:pPr>
            <a:fld id="{2F4B9F53-9075-45E5-82A4-214B9B291B8F}" type="datetime1">
              <a:rPr lang="en-US"/>
              <a:pPr>
                <a:defRPr/>
              </a:pPr>
              <a:t>6/30/2014</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endParaRPr lang="en-US"/>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BED977DC-B633-45B6-AAA1-D942AC8D041A}" type="slidenum">
              <a:rPr lang="en-US"/>
              <a:pPr>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8" r:id="rId3"/>
    <p:sldLayoutId id="2147483705" r:id="rId4"/>
    <p:sldLayoutId id="2147483704" r:id="rId5"/>
    <p:sldLayoutId id="2147483703" r:id="rId6"/>
    <p:sldLayoutId id="2147483702" r:id="rId7"/>
    <p:sldLayoutId id="2147483701" r:id="rId8"/>
    <p:sldLayoutId id="2147483700" r:id="rId9"/>
    <p:sldLayoutId id="2147483699" r:id="rId10"/>
    <p:sldLayoutId id="2147483698" r:id="rId11"/>
  </p:sldLayoutIdLst>
  <p:hf hd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png"/><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895600"/>
            <a:ext cx="7543800" cy="2593975"/>
          </a:xfrm>
        </p:spPr>
        <p:txBody>
          <a:bodyPr wrap="square" numCol="1" anchorCtr="0" compatLnSpc="1">
            <a:prstTxWarp prst="textNoShape">
              <a:avLst/>
            </a:prstTxWarp>
            <a:normAutofit fontScale="90000"/>
          </a:bodyPr>
          <a:lstStyle/>
          <a:p>
            <a:pPr eaLnBrk="1" hangingPunct="1">
              <a:defRPr/>
            </a:pPr>
            <a:r>
              <a:rPr lang="en-US" sz="5400" b="1" dirty="0" smtClean="0">
                <a:effectLst/>
              </a:rPr>
              <a:t>Nurse Residency/Simulation Program</a:t>
            </a:r>
            <a:br>
              <a:rPr lang="en-US" sz="5400" b="1" dirty="0" smtClean="0">
                <a:effectLst/>
              </a:rPr>
            </a:br>
            <a:r>
              <a:rPr lang="en-US" sz="5400" b="1" dirty="0" smtClean="0">
                <a:effectLst/>
              </a:rPr>
              <a:t/>
            </a:r>
            <a:br>
              <a:rPr lang="en-US" sz="5400" b="1" dirty="0" smtClean="0">
                <a:effectLst/>
              </a:rPr>
            </a:br>
            <a:endParaRPr lang="en-US" sz="5400" dirty="0" smtClean="0">
              <a:effectLst>
                <a:outerShdw blurRad="38100" dist="38100" dir="2700000" algn="tl">
                  <a:srgbClr val="C0C0C0"/>
                </a:outerShdw>
              </a:effectLst>
            </a:endParaRPr>
          </a:p>
        </p:txBody>
      </p:sp>
      <p:sp>
        <p:nvSpPr>
          <p:cNvPr id="15362" name="Subtitle 4"/>
          <p:cNvSpPr>
            <a:spLocks noGrp="1"/>
          </p:cNvSpPr>
          <p:nvPr>
            <p:ph type="subTitle" idx="1"/>
          </p:nvPr>
        </p:nvSpPr>
        <p:spPr>
          <a:xfrm>
            <a:off x="2438400" y="4343400"/>
            <a:ext cx="4800600" cy="1752600"/>
          </a:xfrm>
        </p:spPr>
        <p:txBody>
          <a:bodyPr/>
          <a:lstStyle/>
          <a:p>
            <a:pPr eaLnBrk="1" hangingPunct="1">
              <a:spcBef>
                <a:spcPct val="0"/>
              </a:spcBef>
            </a:pPr>
            <a:r>
              <a:rPr lang="en-US" sz="2000" smtClean="0">
                <a:solidFill>
                  <a:srgbClr val="898989"/>
                </a:solidFill>
              </a:rPr>
              <a:t>Lorrie Giessel, MSN, RN</a:t>
            </a:r>
          </a:p>
          <a:p>
            <a:pPr eaLnBrk="1" hangingPunct="1">
              <a:spcBef>
                <a:spcPct val="0"/>
              </a:spcBef>
            </a:pPr>
            <a:r>
              <a:rPr lang="en-US" sz="2000" smtClean="0">
                <a:solidFill>
                  <a:srgbClr val="898989"/>
                </a:solidFill>
              </a:rPr>
              <a:t>Julie Gest, MS, RN</a:t>
            </a:r>
          </a:p>
          <a:p>
            <a:pPr eaLnBrk="1" hangingPunct="1">
              <a:spcBef>
                <a:spcPct val="0"/>
              </a:spcBef>
            </a:pPr>
            <a:r>
              <a:rPr lang="en-US" sz="2000" smtClean="0">
                <a:solidFill>
                  <a:srgbClr val="898989"/>
                </a:solidFill>
              </a:rPr>
              <a:t>Region 15 RHP Meeting</a:t>
            </a:r>
          </a:p>
          <a:p>
            <a:pPr eaLnBrk="1" hangingPunct="1">
              <a:spcBef>
                <a:spcPct val="0"/>
              </a:spcBef>
            </a:pPr>
            <a:r>
              <a:rPr lang="en-US" sz="2000" smtClean="0">
                <a:solidFill>
                  <a:srgbClr val="898989"/>
                </a:solidFill>
              </a:rPr>
              <a:t>June 26, 2014</a:t>
            </a:r>
          </a:p>
        </p:txBody>
      </p:sp>
      <p:pic>
        <p:nvPicPr>
          <p:cNvPr id="15363" name="Picture 5"/>
          <p:cNvPicPr>
            <a:picLocks noChangeAspect="1" noChangeArrowheads="1"/>
          </p:cNvPicPr>
          <p:nvPr/>
        </p:nvPicPr>
        <p:blipFill>
          <a:blip r:embed="rId2"/>
          <a:srcRect t="25000" b="17647"/>
          <a:stretch>
            <a:fillRect/>
          </a:stretch>
        </p:blipFill>
        <p:spPr bwMode="auto">
          <a:xfrm>
            <a:off x="5562600" y="0"/>
            <a:ext cx="3581400" cy="1644650"/>
          </a:xfrm>
          <a:prstGeom prst="rect">
            <a:avLst/>
          </a:prstGeom>
          <a:noFill/>
          <a:ln w="9525">
            <a:noFill/>
            <a:miter lim="800000"/>
            <a:headEnd/>
            <a:tailEnd/>
          </a:ln>
        </p:spPr>
      </p:pic>
      <p:pic>
        <p:nvPicPr>
          <p:cNvPr id="15364" name="Picture 6"/>
          <p:cNvPicPr>
            <a:picLocks noChangeAspect="1" noChangeArrowheads="1"/>
          </p:cNvPicPr>
          <p:nvPr/>
        </p:nvPicPr>
        <p:blipFill>
          <a:blip r:embed="rId3"/>
          <a:srcRect r="-546"/>
          <a:stretch>
            <a:fillRect/>
          </a:stretch>
        </p:blipFill>
        <p:spPr bwMode="auto">
          <a:xfrm>
            <a:off x="457200" y="304800"/>
            <a:ext cx="4724400" cy="89376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11F3756E-6472-45B8-9F5D-55D1EEC40BE6}"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Goals</a:t>
            </a:r>
          </a:p>
        </p:txBody>
      </p:sp>
      <p:sp>
        <p:nvSpPr>
          <p:cNvPr id="25602" name="Content Placeholder 3"/>
          <p:cNvSpPr>
            <a:spLocks noGrp="1"/>
          </p:cNvSpPr>
          <p:nvPr>
            <p:ph idx="1"/>
          </p:nvPr>
        </p:nvSpPr>
        <p:spPr>
          <a:xfrm>
            <a:off x="457200" y="1600200"/>
            <a:ext cx="8229600" cy="2898775"/>
          </a:xfrm>
        </p:spPr>
        <p:txBody>
          <a:bodyPr>
            <a:spAutoFit/>
          </a:bodyPr>
          <a:lstStyle/>
          <a:p>
            <a:pPr marL="285750" indent="-285750" eaLnBrk="1" hangingPunct="1"/>
            <a:r>
              <a:rPr lang="en-US" smtClean="0">
                <a:cs typeface="Times New Roman" pitchFamily="18" charset="0"/>
              </a:rPr>
              <a:t>To increase nurse retention</a:t>
            </a:r>
          </a:p>
          <a:p>
            <a:pPr marL="285750" indent="-285750" eaLnBrk="1" hangingPunct="1"/>
            <a:r>
              <a:rPr lang="en-US" smtClean="0">
                <a:cs typeface="Times New Roman" pitchFamily="18" charset="0"/>
              </a:rPr>
              <a:t>To produce quality nurses through the 1-year Nurse Residency Program</a:t>
            </a:r>
          </a:p>
          <a:p>
            <a:pPr marL="285750" indent="-285750" eaLnBrk="1" hangingPunct="1"/>
            <a:r>
              <a:rPr lang="en-US" smtClean="0">
                <a:cs typeface="Times New Roman" pitchFamily="18" charset="0"/>
              </a:rPr>
              <a:t>To improve patient outcomes through education and simulation</a:t>
            </a:r>
          </a:p>
          <a:p>
            <a:pPr marL="285750" indent="-285750" eaLnBrk="1" hangingPunct="1"/>
            <a:r>
              <a:rPr lang="en-US" smtClean="0">
                <a:cs typeface="Times New Roman" pitchFamily="18" charset="0"/>
              </a:rPr>
              <a:t>To expand the number of specialty nurses in their area of expertise</a:t>
            </a:r>
          </a:p>
        </p:txBody>
      </p:sp>
      <p:pic>
        <p:nvPicPr>
          <p:cNvPr id="25603" name="Picture 4"/>
          <p:cNvPicPr>
            <a:picLocks noChangeAspect="1" noChangeArrowheads="1"/>
          </p:cNvPicPr>
          <p:nvPr/>
        </p:nvPicPr>
        <p:blipFill>
          <a:blip r:embed="rId2"/>
          <a:srcRect r="-546"/>
          <a:stretch>
            <a:fillRect/>
          </a:stretch>
        </p:blipFill>
        <p:spPr bwMode="auto">
          <a:xfrm>
            <a:off x="5715000" y="6208713"/>
            <a:ext cx="3429000" cy="6492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652967C-6E47-4E0A-B364-3B1135E4EA15}"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Milestone DY2</a:t>
            </a:r>
            <a:r>
              <a:rPr lang="en-US" dirty="0" smtClean="0"/>
              <a:t>:</a:t>
            </a:r>
          </a:p>
        </p:txBody>
      </p:sp>
      <p:sp>
        <p:nvSpPr>
          <p:cNvPr id="24578" name="Content Placeholder 2"/>
          <p:cNvSpPr>
            <a:spLocks noGrp="1"/>
          </p:cNvSpPr>
          <p:nvPr>
            <p:ph idx="1"/>
          </p:nvPr>
        </p:nvSpPr>
        <p:spPr>
          <a:xfrm>
            <a:off x="457200" y="1600200"/>
            <a:ext cx="7924800" cy="4525963"/>
          </a:xfrm>
        </p:spPr>
        <p:txBody>
          <a:bodyPr/>
          <a:lstStyle/>
          <a:p>
            <a:pPr eaLnBrk="1" hangingPunct="1">
              <a:lnSpc>
                <a:spcPct val="80000"/>
              </a:lnSpc>
              <a:defRPr/>
            </a:pPr>
            <a:r>
              <a:rPr lang="en-US" sz="2800" dirty="0" smtClean="0">
                <a:solidFill>
                  <a:schemeClr val="accent1"/>
                </a:solidFill>
              </a:rPr>
              <a:t>Conducted primary care gap analysis</a:t>
            </a:r>
          </a:p>
          <a:p>
            <a:pPr eaLnBrk="1" hangingPunct="1">
              <a:lnSpc>
                <a:spcPct val="80000"/>
              </a:lnSpc>
              <a:defRPr/>
            </a:pPr>
            <a:r>
              <a:rPr lang="en-US" sz="2800" dirty="0" smtClean="0">
                <a:solidFill>
                  <a:schemeClr val="accent1"/>
                </a:solidFill>
              </a:rPr>
              <a:t>The purpose of the gap analysis was to reveal the perceived lack of knowledge, skill, practice and critical thinking skills of graduate nurses by their nursing peers and nursing management at the University Medical Center of El Paso.</a:t>
            </a:r>
          </a:p>
          <a:p>
            <a:pPr eaLnBrk="1" hangingPunct="1">
              <a:lnSpc>
                <a:spcPct val="80000"/>
              </a:lnSpc>
              <a:defRPr/>
            </a:pPr>
            <a:r>
              <a:rPr lang="en-US" sz="2800" dirty="0" smtClean="0">
                <a:solidFill>
                  <a:schemeClr val="accent1"/>
                </a:solidFill>
              </a:rPr>
              <a:t>Goal Met</a:t>
            </a:r>
          </a:p>
          <a:p>
            <a:pPr marL="0" indent="0" eaLnBrk="1" hangingPunct="1">
              <a:lnSpc>
                <a:spcPct val="80000"/>
              </a:lnSpc>
              <a:buFont typeface="Arial" charset="0"/>
              <a:buNone/>
              <a:defRPr/>
            </a:pPr>
            <a:r>
              <a:rPr lang="en-US" sz="2900" b="1" i="1" dirty="0" smtClean="0">
                <a:solidFill>
                  <a:schemeClr val="accent1"/>
                </a:solidFill>
              </a:rPr>
              <a:t>	</a:t>
            </a:r>
            <a:endParaRPr lang="en-US" sz="2900" b="1" i="1" dirty="0">
              <a:solidFill>
                <a:schemeClr val="accent1"/>
              </a:solidFill>
            </a:endParaRPr>
          </a:p>
        </p:txBody>
      </p:sp>
      <p:pic>
        <p:nvPicPr>
          <p:cNvPr id="26627" name="Picture 5"/>
          <p:cNvPicPr>
            <a:picLocks noChangeAspect="1" noChangeArrowheads="1"/>
          </p:cNvPicPr>
          <p:nvPr/>
        </p:nvPicPr>
        <p:blipFill>
          <a:blip r:embed="rId2"/>
          <a:srcRect r="-546"/>
          <a:stretch>
            <a:fillRect/>
          </a:stretch>
        </p:blipFill>
        <p:spPr bwMode="auto">
          <a:xfrm>
            <a:off x="5715000" y="6208713"/>
            <a:ext cx="3429000" cy="6492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C7FF9D0-DD78-49FE-92F5-3475BA173BC6}"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73" descr="Gap analysis"/>
          <p:cNvPicPr>
            <a:picLocks noChangeAspect="1" noChangeArrowheads="1"/>
          </p:cNvPicPr>
          <p:nvPr/>
        </p:nvPicPr>
        <p:blipFill>
          <a:blip r:embed="rId2"/>
          <a:srcRect l="1175" b="49341"/>
          <a:stretch>
            <a:fillRect/>
          </a:stretch>
        </p:blipFill>
        <p:spPr bwMode="auto">
          <a:xfrm>
            <a:off x="304800" y="2362200"/>
            <a:ext cx="8382000" cy="3187700"/>
          </a:xfrm>
          <a:prstGeom prst="rect">
            <a:avLst/>
          </a:prstGeom>
          <a:noFill/>
          <a:ln w="9525">
            <a:noFill/>
            <a:miter lim="800000"/>
            <a:headEnd/>
            <a:tailEnd/>
          </a:ln>
        </p:spPr>
      </p:pic>
      <p:sp>
        <p:nvSpPr>
          <p:cNvPr id="27650" name="Rectangle 174"/>
          <p:cNvSpPr>
            <a:spLocks noGrp="1"/>
          </p:cNvSpPr>
          <p:nvPr>
            <p:ph type="title" idx="4294967295"/>
          </p:nvPr>
        </p:nvSpPr>
        <p:spPr bwMode="auto">
          <a:noFill/>
        </p:spPr>
        <p:txBody>
          <a:bodyPr wrap="square" numCol="1" anchorCtr="0" compatLnSpc="1">
            <a:prstTxWarp prst="textNoShape">
              <a:avLst/>
            </a:prstTxWarp>
          </a:bodyPr>
          <a:lstStyle/>
          <a:p>
            <a:pPr eaLnBrk="1" hangingPunct="1"/>
            <a:r>
              <a:rPr lang="en-US" smtClean="0">
                <a:effectLst/>
              </a:rPr>
              <a:t>Results of Gap Analysis</a:t>
            </a:r>
          </a:p>
        </p:txBody>
      </p:sp>
      <p:pic>
        <p:nvPicPr>
          <p:cNvPr id="27651" name="Picture 175"/>
          <p:cNvPicPr>
            <a:picLocks noChangeAspect="1" noChangeArrowheads="1"/>
          </p:cNvPicPr>
          <p:nvPr/>
        </p:nvPicPr>
        <p:blipFill>
          <a:blip r:embed="rId3"/>
          <a:srcRect r="-546"/>
          <a:stretch>
            <a:fillRect/>
          </a:stretch>
        </p:blipFill>
        <p:spPr bwMode="auto">
          <a:xfrm>
            <a:off x="5715000" y="6208713"/>
            <a:ext cx="3429000" cy="64928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E9939E47-8ECD-4D3A-8E8C-BE81D12CE95A}"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600200"/>
          </a:xfrm>
        </p:spPr>
        <p:txBody>
          <a:bodyPr/>
          <a:lstStyle/>
          <a:p>
            <a:pPr>
              <a:defRPr/>
            </a:pPr>
            <a:r>
              <a:rPr lang="en-US" sz="4400" dirty="0" smtClean="0"/>
              <a:t>Gaps – Identified by New </a:t>
            </a:r>
            <a:r>
              <a:rPr lang="en-US" sz="4400" dirty="0"/>
              <a:t>N</a:t>
            </a:r>
            <a:r>
              <a:rPr lang="en-US" sz="4400" dirty="0" smtClean="0"/>
              <a:t>urses</a:t>
            </a:r>
            <a:endParaRPr lang="en-US" sz="4400" dirty="0"/>
          </a:p>
        </p:txBody>
      </p:sp>
      <p:graphicFrame>
        <p:nvGraphicFramePr>
          <p:cNvPr id="28674" name="Content Placeholder 3"/>
          <p:cNvGraphicFramePr>
            <a:graphicFrameLocks noGrp="1"/>
          </p:cNvGraphicFramePr>
          <p:nvPr>
            <p:ph idx="1"/>
          </p:nvPr>
        </p:nvGraphicFramePr>
        <p:xfrm>
          <a:off x="406400" y="1549400"/>
          <a:ext cx="8331200" cy="4627563"/>
        </p:xfrm>
        <a:graphic>
          <a:graphicData uri="http://schemas.openxmlformats.org/presentationml/2006/ole">
            <mc:AlternateContent xmlns:mc="http://schemas.openxmlformats.org/markup-compatibility/2006">
              <mc:Choice xmlns:v="urn:schemas-microsoft-com:vml" Requires="v">
                <p:oleObj spid="_x0000_s28675" r:id="rId3" imgW="8327858" imgH="4627265" progId="Excel.Chart.8">
                  <p:embed/>
                </p:oleObj>
              </mc:Choice>
              <mc:Fallback>
                <p:oleObj r:id="rId3" imgW="8327858" imgH="4627265" progId="Excel.Chart.8">
                  <p:embed/>
                  <p:pic>
                    <p:nvPicPr>
                      <p:cNvPr id="0"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549400"/>
                        <a:ext cx="8331200" cy="4627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5" name="TextBox 2"/>
          <p:cNvSpPr txBox="1">
            <a:spLocks noChangeArrowheads="1"/>
          </p:cNvSpPr>
          <p:nvPr/>
        </p:nvSpPr>
        <p:spPr bwMode="auto">
          <a:xfrm>
            <a:off x="5791200" y="6175375"/>
            <a:ext cx="3276600" cy="277813"/>
          </a:xfrm>
          <a:prstGeom prst="rect">
            <a:avLst/>
          </a:prstGeom>
          <a:noFill/>
          <a:ln w="9525">
            <a:noFill/>
            <a:miter lim="800000"/>
            <a:headEnd/>
            <a:tailEnd/>
          </a:ln>
        </p:spPr>
        <p:txBody>
          <a:bodyPr>
            <a:spAutoFit/>
          </a:bodyPr>
          <a:lstStyle/>
          <a:p>
            <a:r>
              <a:rPr lang="en-US" sz="1200"/>
              <a:t>Initial Casey Fink Survey 03/2014</a:t>
            </a:r>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8161836-7B61-4A92-A259-C3573ED19087}"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Strategy</a:t>
            </a:r>
            <a:endParaRPr lang="en-US" dirty="0"/>
          </a:p>
        </p:txBody>
      </p:sp>
      <p:sp>
        <p:nvSpPr>
          <p:cNvPr id="29698" name="Content Placeholder 2"/>
          <p:cNvSpPr>
            <a:spLocks noGrp="1"/>
          </p:cNvSpPr>
          <p:nvPr>
            <p:ph idx="1"/>
          </p:nvPr>
        </p:nvSpPr>
        <p:spPr>
          <a:xfrm>
            <a:off x="457200" y="1600200"/>
            <a:ext cx="8382000" cy="4953000"/>
          </a:xfrm>
        </p:spPr>
        <p:txBody>
          <a:bodyPr/>
          <a:lstStyle/>
          <a:p>
            <a:r>
              <a:rPr lang="en-US" smtClean="0"/>
              <a:t>Nurse Educators specializing in the following areas:</a:t>
            </a:r>
          </a:p>
          <a:p>
            <a:pPr lvl="1"/>
            <a:r>
              <a:rPr lang="en-US" smtClean="0"/>
              <a:t>Emergency Department-Ann Gomez</a:t>
            </a:r>
          </a:p>
          <a:p>
            <a:pPr lvl="1"/>
            <a:r>
              <a:rPr lang="en-US" smtClean="0"/>
              <a:t>Operating Room-Carmina Rafin</a:t>
            </a:r>
          </a:p>
          <a:p>
            <a:pPr lvl="1"/>
            <a:r>
              <a:rPr lang="en-US" smtClean="0"/>
              <a:t>Intensive Care Unit-Sandra Henderson</a:t>
            </a:r>
          </a:p>
          <a:p>
            <a:pPr lvl="1"/>
            <a:r>
              <a:rPr lang="en-US" smtClean="0"/>
              <a:t>Endoscopy/GI-Lisa Osborn</a:t>
            </a:r>
          </a:p>
          <a:p>
            <a:pPr lvl="1"/>
            <a:r>
              <a:rPr lang="en-US" smtClean="0"/>
              <a:t>Acute Care Elderly-Cheryl Simpson</a:t>
            </a:r>
          </a:p>
          <a:p>
            <a:pPr lvl="1"/>
            <a:r>
              <a:rPr lang="en-US" smtClean="0"/>
              <a:t>Medical Unit-Diana Bowen</a:t>
            </a:r>
          </a:p>
          <a:p>
            <a:pPr lvl="1"/>
            <a:r>
              <a:rPr lang="en-US" smtClean="0"/>
              <a:t>Surgical Unit-Phyllis Wells</a:t>
            </a:r>
          </a:p>
          <a:p>
            <a:pPr lvl="1"/>
            <a:r>
              <a:rPr lang="en-US" smtClean="0"/>
              <a:t>Mother Baby-Meghan Robinson</a:t>
            </a:r>
          </a:p>
          <a:p>
            <a:pPr lvl="1"/>
            <a:r>
              <a:rPr lang="en-US" smtClean="0"/>
              <a:t>Cardiovascular/Telemetry/IR (vacant)</a:t>
            </a:r>
          </a:p>
          <a:p>
            <a:r>
              <a:rPr lang="en-US" smtClean="0"/>
              <a:t>Dedicated 1/3 of their time to the Residency Program</a:t>
            </a:r>
          </a:p>
          <a:p>
            <a:pPr lvl="1"/>
            <a:endParaRPr lang="en-US" smtClean="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1D81D77-A658-49DF-829B-29D74E218AEA}"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auto"/>
        <p:txBody>
          <a:bodyPr wrap="square" numCol="1" anchorCtr="0" compatLnSpc="1">
            <a:prstTxWarp prst="textNoShape">
              <a:avLst/>
            </a:prstTxWarp>
          </a:bodyPr>
          <a:lstStyle/>
          <a:p>
            <a:r>
              <a:rPr lang="en-US" b="1" smtClean="0">
                <a:effectLst/>
              </a:rPr>
              <a:t>Milestone DY3</a:t>
            </a:r>
            <a:endParaRPr lang="en-US" smtClean="0">
              <a:effectLst/>
            </a:endParaRPr>
          </a:p>
        </p:txBody>
      </p:sp>
      <p:sp>
        <p:nvSpPr>
          <p:cNvPr id="30722" name="Content Placeholder 2"/>
          <p:cNvSpPr>
            <a:spLocks noGrp="1"/>
          </p:cNvSpPr>
          <p:nvPr>
            <p:ph idx="1"/>
          </p:nvPr>
        </p:nvSpPr>
        <p:spPr/>
        <p:txBody>
          <a:bodyPr/>
          <a:lstStyle/>
          <a:p>
            <a:pPr eaLnBrk="1" hangingPunct="1">
              <a:lnSpc>
                <a:spcPct val="80000"/>
              </a:lnSpc>
            </a:pPr>
            <a:r>
              <a:rPr lang="en-US" smtClean="0">
                <a:solidFill>
                  <a:schemeClr val="accent1"/>
                </a:solidFill>
              </a:rPr>
              <a:t>Expand Graduate Nursing Care Providers</a:t>
            </a:r>
          </a:p>
          <a:p>
            <a:pPr eaLnBrk="1" hangingPunct="1">
              <a:lnSpc>
                <a:spcPct val="80000"/>
              </a:lnSpc>
            </a:pPr>
            <a:r>
              <a:rPr lang="en-US" smtClean="0">
                <a:solidFill>
                  <a:schemeClr val="accent1"/>
                </a:solidFill>
              </a:rPr>
              <a:t>Hired 20 Graduate Nurses (Metric-15 Graduate Nurses)</a:t>
            </a:r>
          </a:p>
          <a:p>
            <a:pPr eaLnBrk="1" hangingPunct="1">
              <a:lnSpc>
                <a:spcPct val="80000"/>
              </a:lnSpc>
            </a:pPr>
            <a:r>
              <a:rPr lang="en-US" smtClean="0">
                <a:solidFill>
                  <a:schemeClr val="accent1"/>
                </a:solidFill>
              </a:rPr>
              <a:t>Calculated total number of patients seen by the Nurse Residents per day</a:t>
            </a:r>
          </a:p>
          <a:p>
            <a:pPr lvl="1" eaLnBrk="1" hangingPunct="1">
              <a:lnSpc>
                <a:spcPct val="80000"/>
              </a:lnSpc>
            </a:pPr>
            <a:r>
              <a:rPr lang="en-US" smtClean="0">
                <a:solidFill>
                  <a:schemeClr val="accent1"/>
                </a:solidFill>
              </a:rPr>
              <a:t>Nurse Resident encounter</a:t>
            </a:r>
          </a:p>
          <a:p>
            <a:pPr lvl="1" eaLnBrk="1" hangingPunct="1">
              <a:lnSpc>
                <a:spcPct val="80000"/>
              </a:lnSpc>
            </a:pPr>
            <a:r>
              <a:rPr lang="en-US" smtClean="0">
                <a:solidFill>
                  <a:schemeClr val="accent1"/>
                </a:solidFill>
              </a:rPr>
              <a:t>4,620 Nurse Resident encounters</a:t>
            </a:r>
          </a:p>
          <a:p>
            <a:pPr eaLnBrk="1" hangingPunct="1">
              <a:lnSpc>
                <a:spcPct val="80000"/>
              </a:lnSpc>
            </a:pPr>
            <a:r>
              <a:rPr lang="en-US" smtClean="0">
                <a:solidFill>
                  <a:schemeClr val="accent1"/>
                </a:solidFill>
              </a:rPr>
              <a:t>As of May 2014</a:t>
            </a:r>
          </a:p>
          <a:p>
            <a:pPr lvl="1" eaLnBrk="1" hangingPunct="1">
              <a:lnSpc>
                <a:spcPct val="80000"/>
              </a:lnSpc>
            </a:pPr>
            <a:r>
              <a:rPr lang="en-US" smtClean="0">
                <a:solidFill>
                  <a:schemeClr val="accent1"/>
                </a:solidFill>
              </a:rPr>
              <a:t>2,810</a:t>
            </a:r>
          </a:p>
          <a:p>
            <a:pPr lvl="1" eaLnBrk="1" hangingPunct="1">
              <a:lnSpc>
                <a:spcPct val="80000"/>
              </a:lnSpc>
            </a:pPr>
            <a:r>
              <a:rPr lang="en-US" smtClean="0">
                <a:solidFill>
                  <a:schemeClr val="accent1"/>
                </a:solidFill>
              </a:rPr>
              <a:t>Average of 1,000 Nurse Resident encounters/month</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0CC76BF-EFD2-4056-A53A-CCEA9E9BFBF5}"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Grp="1" noChangeAspect="1" noChangeArrowheads="1"/>
          </p:cNvPicPr>
          <p:nvPr>
            <p:ph idx="1"/>
          </p:nvPr>
        </p:nvPicPr>
        <p:blipFill>
          <a:blip r:embed="rId2"/>
          <a:srcRect l="6395" t="11288" r="10274" b="8446"/>
          <a:stretch>
            <a:fillRect/>
          </a:stretch>
        </p:blipFill>
        <p:spPr>
          <a:xfrm>
            <a:off x="304800" y="304800"/>
            <a:ext cx="8108950" cy="6248400"/>
          </a:xfrm>
        </p:spPr>
      </p:pic>
      <p:sp>
        <p:nvSpPr>
          <p:cNvPr id="4" name="TextBox 3"/>
          <p:cNvSpPr txBox="1"/>
          <p:nvPr/>
        </p:nvSpPr>
        <p:spPr>
          <a:xfrm>
            <a:off x="6705600" y="381000"/>
            <a:ext cx="1676400" cy="646113"/>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defRPr/>
            </a:pPr>
            <a:r>
              <a:rPr lang="en-US" sz="3600" dirty="0">
                <a:solidFill>
                  <a:schemeClr val="bg1"/>
                </a:solidFill>
              </a:rPr>
              <a:t>RAT</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BE3FE4-5D1F-48A1-A87D-C6F47BCEB400}"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pPr>
              <a:defRPr/>
            </a:pPr>
            <a:r>
              <a:rPr lang="en-US" dirty="0" smtClean="0"/>
              <a:t>Survey</a:t>
            </a:r>
            <a:endParaRPr lang="en-US" dirty="0"/>
          </a:p>
        </p:txBody>
      </p:sp>
      <p:graphicFrame>
        <p:nvGraphicFramePr>
          <p:cNvPr id="32770" name="Content Placeholder 3"/>
          <p:cNvGraphicFramePr>
            <a:graphicFrameLocks noGrp="1"/>
          </p:cNvGraphicFramePr>
          <p:nvPr>
            <p:ph idx="1"/>
          </p:nvPr>
        </p:nvGraphicFramePr>
        <p:xfrm>
          <a:off x="406400" y="1016000"/>
          <a:ext cx="8483600" cy="5816600"/>
        </p:xfrm>
        <a:graphic>
          <a:graphicData uri="http://schemas.openxmlformats.org/presentationml/2006/ole">
            <mc:AlternateContent xmlns:mc="http://schemas.openxmlformats.org/markup-compatibility/2006">
              <mc:Choice xmlns:v="urn:schemas-microsoft-com:vml" Requires="v">
                <p:oleObj spid="_x0000_s32771" r:id="rId4" imgW="8480271" imgH="5816088" progId="Excel.Chart.8">
                  <p:embed/>
                </p:oleObj>
              </mc:Choice>
              <mc:Fallback>
                <p:oleObj r:id="rId4" imgW="8480271" imgH="5816088"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016000"/>
                        <a:ext cx="8483600" cy="581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1BF1D7E-E41D-40EA-8866-2C097BE3C3FB}"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Grp="1"/>
          </p:cNvSpPr>
          <p:nvPr>
            <p:ph type="title" idx="4294967295"/>
          </p:nvPr>
        </p:nvSpPr>
        <p:spPr bwMode="auto">
          <a:noFill/>
        </p:spPr>
        <p:txBody>
          <a:bodyPr wrap="square" numCol="1" anchorCtr="0" compatLnSpc="1">
            <a:prstTxWarp prst="textNoShape">
              <a:avLst/>
            </a:prstTxWarp>
          </a:bodyPr>
          <a:lstStyle/>
          <a:p>
            <a:pPr eaLnBrk="1" hangingPunct="1"/>
            <a:r>
              <a:rPr lang="en-US" smtClean="0">
                <a:effectLst/>
              </a:rPr>
              <a:t>Risk Areas</a:t>
            </a:r>
          </a:p>
        </p:txBody>
      </p:sp>
      <p:sp>
        <p:nvSpPr>
          <p:cNvPr id="34818" name="Rectangle 5"/>
          <p:cNvSpPr>
            <a:spLocks noGrp="1"/>
          </p:cNvSpPr>
          <p:nvPr>
            <p:ph type="body" idx="4294967295"/>
          </p:nvPr>
        </p:nvSpPr>
        <p:spPr/>
        <p:txBody>
          <a:bodyPr/>
          <a:lstStyle/>
          <a:p>
            <a:pPr eaLnBrk="1" hangingPunct="1">
              <a:lnSpc>
                <a:spcPct val="80000"/>
              </a:lnSpc>
            </a:pPr>
            <a:endParaRPr lang="en-US" i="1" smtClean="0">
              <a:solidFill>
                <a:schemeClr val="tx2"/>
              </a:solidFill>
            </a:endParaRPr>
          </a:p>
          <a:p>
            <a:pPr eaLnBrk="1" hangingPunct="1">
              <a:lnSpc>
                <a:spcPct val="80000"/>
              </a:lnSpc>
            </a:pPr>
            <a:r>
              <a:rPr lang="en-US" sz="3200" smtClean="0">
                <a:solidFill>
                  <a:schemeClr val="accent1"/>
                </a:solidFill>
              </a:rPr>
              <a:t>Hiring qualified personnel</a:t>
            </a:r>
          </a:p>
          <a:p>
            <a:pPr lvl="1" eaLnBrk="1" hangingPunct="1">
              <a:lnSpc>
                <a:spcPct val="80000"/>
              </a:lnSpc>
            </a:pPr>
            <a:r>
              <a:rPr lang="en-US" sz="2000" smtClean="0">
                <a:solidFill>
                  <a:schemeClr val="accent1"/>
                </a:solidFill>
              </a:rPr>
              <a:t>Management</a:t>
            </a:r>
          </a:p>
          <a:p>
            <a:pPr lvl="1" eaLnBrk="1" hangingPunct="1">
              <a:lnSpc>
                <a:spcPct val="80000"/>
              </a:lnSpc>
            </a:pPr>
            <a:r>
              <a:rPr lang="en-US" sz="2000" smtClean="0">
                <a:solidFill>
                  <a:schemeClr val="accent1"/>
                </a:solidFill>
              </a:rPr>
              <a:t>Nurse Residency Program Coordinator</a:t>
            </a:r>
          </a:p>
          <a:p>
            <a:pPr lvl="1" eaLnBrk="1" hangingPunct="1">
              <a:lnSpc>
                <a:spcPct val="80000"/>
              </a:lnSpc>
            </a:pPr>
            <a:r>
              <a:rPr lang="en-US" sz="2000" smtClean="0">
                <a:solidFill>
                  <a:schemeClr val="accent1"/>
                </a:solidFill>
              </a:rPr>
              <a:t>Specialty Nurse Educators</a:t>
            </a:r>
          </a:p>
          <a:p>
            <a:pPr eaLnBrk="1" hangingPunct="1">
              <a:lnSpc>
                <a:spcPct val="80000"/>
              </a:lnSpc>
            </a:pPr>
            <a:r>
              <a:rPr lang="en-US" sz="3200" smtClean="0">
                <a:solidFill>
                  <a:schemeClr val="accent1"/>
                </a:solidFill>
              </a:rPr>
              <a:t>Implementation of program</a:t>
            </a:r>
          </a:p>
          <a:p>
            <a:pPr eaLnBrk="1" hangingPunct="1">
              <a:lnSpc>
                <a:spcPct val="80000"/>
              </a:lnSpc>
            </a:pPr>
            <a:r>
              <a:rPr lang="en-US" sz="3200" smtClean="0">
                <a:solidFill>
                  <a:schemeClr val="accent1"/>
                </a:solidFill>
              </a:rPr>
              <a:t>Unanticipated internal processes not congruent with the project</a:t>
            </a:r>
          </a:p>
          <a:p>
            <a:pPr eaLnBrk="1" hangingPunct="1">
              <a:lnSpc>
                <a:spcPct val="80000"/>
              </a:lnSpc>
            </a:pPr>
            <a:r>
              <a:rPr lang="en-US" sz="3200" smtClean="0">
                <a:solidFill>
                  <a:schemeClr val="accent1"/>
                </a:solidFill>
              </a:rPr>
              <a:t>Space</a:t>
            </a:r>
          </a:p>
          <a:p>
            <a:pPr eaLnBrk="1" hangingPunct="1">
              <a:lnSpc>
                <a:spcPct val="80000"/>
              </a:lnSpc>
            </a:pPr>
            <a:r>
              <a:rPr lang="en-US" sz="3200" smtClean="0">
                <a:solidFill>
                  <a:schemeClr val="accent1"/>
                </a:solidFill>
              </a:rPr>
              <a:t>Paradigm Shift</a:t>
            </a:r>
          </a:p>
          <a:p>
            <a:pPr lvl="1" eaLnBrk="1" hangingPunct="1">
              <a:lnSpc>
                <a:spcPct val="80000"/>
              </a:lnSpc>
            </a:pPr>
            <a:r>
              <a:rPr lang="en-US" smtClean="0">
                <a:solidFill>
                  <a:schemeClr val="accent1"/>
                </a:solidFill>
              </a:rPr>
              <a:t>90 days orientation to 1 year Nurse Residency</a:t>
            </a:r>
          </a:p>
          <a:p>
            <a:pPr lvl="1" eaLnBrk="1" hangingPunct="1">
              <a:lnSpc>
                <a:spcPct val="80000"/>
              </a:lnSpc>
              <a:buFont typeface="Courier New" pitchFamily="49" charset="0"/>
              <a:buNone/>
            </a:pPr>
            <a:endParaRPr lang="en-US" sz="2000" smtClean="0">
              <a:solidFill>
                <a:schemeClr val="tx2"/>
              </a:solidFill>
            </a:endParaRPr>
          </a:p>
          <a:p>
            <a:pPr eaLnBrk="1" hangingPunct="1"/>
            <a:endParaRPr lang="en-US" smtClean="0"/>
          </a:p>
        </p:txBody>
      </p:sp>
      <p:pic>
        <p:nvPicPr>
          <p:cNvPr id="34819" name="Picture 6"/>
          <p:cNvPicPr>
            <a:picLocks noChangeAspect="1" noChangeArrowheads="1"/>
          </p:cNvPicPr>
          <p:nvPr/>
        </p:nvPicPr>
        <p:blipFill>
          <a:blip r:embed="rId2"/>
          <a:srcRect r="-546"/>
          <a:stretch>
            <a:fillRect/>
          </a:stretch>
        </p:blipFill>
        <p:spPr bwMode="auto">
          <a:xfrm>
            <a:off x="5715000" y="6208713"/>
            <a:ext cx="3429000" cy="64928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D2290CB0-1C2D-46DA-8EE6-725D43DAA83E}"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Strategy</a:t>
            </a:r>
            <a:endParaRPr lang="en-US" dirty="0"/>
          </a:p>
        </p:txBody>
      </p:sp>
      <p:sp>
        <p:nvSpPr>
          <p:cNvPr id="35842" name="Content Placeholder 2"/>
          <p:cNvSpPr>
            <a:spLocks noGrp="1"/>
          </p:cNvSpPr>
          <p:nvPr>
            <p:ph idx="1"/>
          </p:nvPr>
        </p:nvSpPr>
        <p:spPr/>
        <p:txBody>
          <a:bodyPr/>
          <a:lstStyle/>
          <a:p>
            <a:r>
              <a:rPr lang="en-US" smtClean="0"/>
              <a:t>Journaling – Both Preceptor &amp; Preceptee</a:t>
            </a:r>
          </a:p>
          <a:p>
            <a:endParaRPr lang="en-US" smtClean="0"/>
          </a:p>
        </p:txBody>
      </p:sp>
      <p:graphicFrame>
        <p:nvGraphicFramePr>
          <p:cNvPr id="35843" name="Chart 3"/>
          <p:cNvGraphicFramePr>
            <a:graphicFrameLocks/>
          </p:cNvGraphicFramePr>
          <p:nvPr/>
        </p:nvGraphicFramePr>
        <p:xfrm>
          <a:off x="1092200" y="2159000"/>
          <a:ext cx="6731000" cy="4064000"/>
        </p:xfrm>
        <a:graphic>
          <a:graphicData uri="http://schemas.openxmlformats.org/presentationml/2006/ole">
            <mc:AlternateContent xmlns:mc="http://schemas.openxmlformats.org/markup-compatibility/2006">
              <mc:Choice xmlns:v="urn:schemas-microsoft-com:vml" Requires="v">
                <p:oleObj spid="_x0000_s35844" r:id="rId3" imgW="6730567" imgH="4066384" progId="Excel.Chart.8">
                  <p:embed/>
                </p:oleObj>
              </mc:Choice>
              <mc:Fallback>
                <p:oleObj r:id="rId3" imgW="6730567" imgH="4066384" progId="Excel.Chart.8">
                  <p:embed/>
                  <p:pic>
                    <p:nvPicPr>
                      <p:cNvPr id="0"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2159000"/>
                        <a:ext cx="6731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414BCF5-5703-4E11-8C25-57FFFBEF4646}"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bwMode="auto"/>
        <p:txBody>
          <a:bodyPr wrap="square" numCol="1" anchorCtr="0" compatLnSpc="1">
            <a:prstTxWarp prst="textNoShape">
              <a:avLst/>
            </a:prstTxWarp>
          </a:bodyPr>
          <a:lstStyle/>
          <a:p>
            <a:pPr eaLnBrk="1" hangingPunct="1"/>
            <a:r>
              <a:rPr lang="en-US" smtClean="0">
                <a:effectLst/>
              </a:rPr>
              <a:t>Institute of Medicine</a:t>
            </a:r>
          </a:p>
        </p:txBody>
      </p:sp>
      <p:sp>
        <p:nvSpPr>
          <p:cNvPr id="16386" name="Rectangle 3"/>
          <p:cNvSpPr>
            <a:spLocks noGrp="1"/>
          </p:cNvSpPr>
          <p:nvPr>
            <p:ph type="body" idx="1"/>
          </p:nvPr>
        </p:nvSpPr>
        <p:spPr/>
        <p:txBody>
          <a:bodyPr/>
          <a:lstStyle/>
          <a:p>
            <a:pPr eaLnBrk="1" hangingPunct="1"/>
            <a:r>
              <a:rPr lang="en-US" smtClean="0">
                <a:solidFill>
                  <a:schemeClr val="accent1"/>
                </a:solidFill>
              </a:rPr>
              <a:t>One of the eight recommendations on improving the future of healthcare</a:t>
            </a:r>
          </a:p>
          <a:p>
            <a:pPr lvl="1" eaLnBrk="1" hangingPunct="1"/>
            <a:r>
              <a:rPr lang="en-US" smtClean="0">
                <a:solidFill>
                  <a:schemeClr val="accent1"/>
                </a:solidFill>
              </a:rPr>
              <a:t>Hospitals and educators need to implement a Nurse Residency Program (NRP) for Graduate Nurses (GNs)</a:t>
            </a:r>
          </a:p>
          <a:p>
            <a:pPr eaLnBrk="1" hangingPunct="1"/>
            <a:r>
              <a:rPr lang="en-US" smtClean="0">
                <a:solidFill>
                  <a:schemeClr val="accent1"/>
                </a:solidFill>
              </a:rPr>
              <a:t>Why Implement a Nurse Residency Program?</a:t>
            </a:r>
          </a:p>
          <a:p>
            <a:pPr lvl="1" eaLnBrk="1" hangingPunct="1"/>
            <a:r>
              <a:rPr lang="en-US" smtClean="0">
                <a:solidFill>
                  <a:schemeClr val="accent1"/>
                </a:solidFill>
              </a:rPr>
              <a:t>The Problem</a:t>
            </a:r>
          </a:p>
          <a:p>
            <a:pPr lvl="2" eaLnBrk="1" hangingPunct="1"/>
            <a:r>
              <a:rPr lang="en-US" smtClean="0">
                <a:solidFill>
                  <a:schemeClr val="accent1"/>
                </a:solidFill>
              </a:rPr>
              <a:t>High Stress</a:t>
            </a:r>
          </a:p>
          <a:p>
            <a:pPr lvl="2" eaLnBrk="1" hangingPunct="1"/>
            <a:r>
              <a:rPr lang="en-US" smtClean="0">
                <a:solidFill>
                  <a:schemeClr val="accent1"/>
                </a:solidFill>
              </a:rPr>
              <a:t>Accelerating Nursing Shortage</a:t>
            </a:r>
          </a:p>
          <a:p>
            <a:pPr lvl="2" eaLnBrk="1" hangingPunct="1"/>
            <a:r>
              <a:rPr lang="en-US" smtClean="0">
                <a:solidFill>
                  <a:schemeClr val="accent1"/>
                </a:solidFill>
              </a:rPr>
              <a:t>High Costs</a:t>
            </a:r>
          </a:p>
          <a:p>
            <a:pPr lvl="1" eaLnBrk="1" hangingPunct="1"/>
            <a:r>
              <a:rPr lang="en-US" smtClean="0">
                <a:solidFill>
                  <a:schemeClr val="accent1"/>
                </a:solidFill>
              </a:rPr>
              <a:t>The Consequences</a:t>
            </a:r>
          </a:p>
          <a:p>
            <a:pPr lvl="2" eaLnBrk="1" hangingPunct="1"/>
            <a:r>
              <a:rPr lang="en-US" smtClean="0">
                <a:solidFill>
                  <a:schemeClr val="accent1"/>
                </a:solidFill>
              </a:rPr>
              <a:t>Nurse Burnout</a:t>
            </a:r>
          </a:p>
          <a:p>
            <a:pPr lvl="2" eaLnBrk="1" hangingPunct="1"/>
            <a:r>
              <a:rPr lang="en-US" smtClean="0">
                <a:solidFill>
                  <a:schemeClr val="accent1"/>
                </a:solidFill>
              </a:rPr>
              <a:t>Compromised Patient Care</a:t>
            </a:r>
          </a:p>
          <a:p>
            <a:pPr lvl="2" eaLnBrk="1" hangingPunct="1"/>
            <a:r>
              <a:rPr lang="en-US" smtClean="0">
                <a:solidFill>
                  <a:schemeClr val="accent1"/>
                </a:solidFill>
              </a:rPr>
              <a:t>Lower Revenue</a:t>
            </a:r>
          </a:p>
        </p:txBody>
      </p:sp>
      <p:pic>
        <p:nvPicPr>
          <p:cNvPr id="16387" name="Picture 4"/>
          <p:cNvPicPr>
            <a:picLocks noChangeAspect="1" noChangeArrowheads="1"/>
          </p:cNvPicPr>
          <p:nvPr/>
        </p:nvPicPr>
        <p:blipFill>
          <a:blip r:embed="rId2"/>
          <a:srcRect r="-546"/>
          <a:stretch>
            <a:fillRect/>
          </a:stretch>
        </p:blipFill>
        <p:spPr bwMode="auto">
          <a:xfrm>
            <a:off x="5715000" y="6208713"/>
            <a:ext cx="3429000" cy="64928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F69DF66A-0888-4EF1-BEE9-762DCC9479DB}"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Benefits to the Community </a:t>
            </a:r>
          </a:p>
        </p:txBody>
      </p:sp>
      <p:sp>
        <p:nvSpPr>
          <p:cNvPr id="22530" name="TextBox 2"/>
          <p:cNvSpPr txBox="1">
            <a:spLocks noChangeArrowheads="1"/>
          </p:cNvSpPr>
          <p:nvPr/>
        </p:nvSpPr>
        <p:spPr bwMode="auto">
          <a:xfrm>
            <a:off x="228600" y="1676400"/>
            <a:ext cx="8686800" cy="4524375"/>
          </a:xfrm>
          <a:prstGeom prst="rect">
            <a:avLst/>
          </a:prstGeom>
          <a:noFill/>
          <a:ln w="9525">
            <a:noFill/>
            <a:miter lim="800000"/>
            <a:headEnd/>
            <a:tailEnd/>
          </a:ln>
        </p:spPr>
        <p:txBody>
          <a:bodyPr>
            <a:spAutoFit/>
          </a:bodyPr>
          <a:lstStyle/>
          <a:p>
            <a:pPr marL="285750" indent="-285750">
              <a:buFontTx/>
              <a:buChar char="•"/>
              <a:defRPr/>
            </a:pPr>
            <a:r>
              <a:rPr lang="en-US" sz="2400" dirty="0">
                <a:solidFill>
                  <a:schemeClr val="accent1"/>
                </a:solidFill>
                <a:latin typeface="+mj-lt"/>
              </a:rPr>
              <a:t>This project meets the regional goal of increasing the number of specialists (RNs) and scope of specialty services offered at the community based hospital. </a:t>
            </a:r>
          </a:p>
          <a:p>
            <a:pPr marL="285750" indent="-285750">
              <a:buFontTx/>
              <a:buChar char="•"/>
              <a:defRPr/>
            </a:pPr>
            <a:r>
              <a:rPr lang="en-US" sz="2400" dirty="0">
                <a:solidFill>
                  <a:schemeClr val="accent1"/>
                </a:solidFill>
                <a:latin typeface="+mj-lt"/>
              </a:rPr>
              <a:t>Implementation of evidence-based projects </a:t>
            </a:r>
          </a:p>
          <a:p>
            <a:pPr marL="742950" lvl="1" indent="-285750">
              <a:buFontTx/>
              <a:buChar char="•"/>
              <a:defRPr/>
            </a:pPr>
            <a:r>
              <a:rPr lang="en-US" sz="2400" dirty="0">
                <a:solidFill>
                  <a:schemeClr val="accent1"/>
                </a:solidFill>
                <a:latin typeface="+mj-lt"/>
              </a:rPr>
              <a:t>Improve overall nursing care-short term</a:t>
            </a:r>
          </a:p>
          <a:p>
            <a:pPr marL="742950" lvl="1" indent="-285750">
              <a:buFontTx/>
              <a:buChar char="•"/>
              <a:defRPr/>
            </a:pPr>
            <a:r>
              <a:rPr lang="en-US" sz="2400" dirty="0">
                <a:solidFill>
                  <a:schemeClr val="accent1"/>
                </a:solidFill>
                <a:latin typeface="+mj-lt"/>
              </a:rPr>
              <a:t>Sharing of outcomes to institutions within the region-long term</a:t>
            </a:r>
          </a:p>
          <a:p>
            <a:pPr marL="285750" indent="-285750">
              <a:buFontTx/>
              <a:buChar char="•"/>
              <a:defRPr/>
            </a:pPr>
            <a:r>
              <a:rPr lang="en-US" sz="2400" dirty="0">
                <a:solidFill>
                  <a:schemeClr val="accent1"/>
                </a:solidFill>
                <a:latin typeface="+mj-lt"/>
              </a:rPr>
              <a:t>Enhance collaboration between affiliating agencies by exchanging current evidence-based educational practices</a:t>
            </a:r>
          </a:p>
          <a:p>
            <a:pPr marL="285750" indent="-285750">
              <a:buFontTx/>
              <a:buChar char="•"/>
              <a:defRPr/>
            </a:pPr>
            <a:r>
              <a:rPr lang="en-US" sz="2400" dirty="0">
                <a:solidFill>
                  <a:schemeClr val="accent1"/>
                </a:solidFill>
                <a:latin typeface="+mj-lt"/>
              </a:rPr>
              <a:t>Increase total number of overall qualified nurse providers</a:t>
            </a:r>
          </a:p>
        </p:txBody>
      </p:sp>
      <p:pic>
        <p:nvPicPr>
          <p:cNvPr id="36867" name="Picture 5"/>
          <p:cNvPicPr>
            <a:picLocks noChangeAspect="1" noChangeArrowheads="1"/>
          </p:cNvPicPr>
          <p:nvPr/>
        </p:nvPicPr>
        <p:blipFill>
          <a:blip r:embed="rId2"/>
          <a:srcRect r="-546"/>
          <a:stretch>
            <a:fillRect/>
          </a:stretch>
        </p:blipFill>
        <p:spPr bwMode="auto">
          <a:xfrm>
            <a:off x="5715000" y="6208713"/>
            <a:ext cx="3429000" cy="6492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23B8364-F84D-42AF-836C-F81D70CCE296}"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Nurse Residents–Cohort I</a:t>
            </a:r>
            <a:endParaRPr lang="en-US" dirty="0"/>
          </a:p>
        </p:txBody>
      </p:sp>
      <p:sp>
        <p:nvSpPr>
          <p:cNvPr id="37890" name="TextBox 4"/>
          <p:cNvSpPr txBox="1">
            <a:spLocks noChangeArrowheads="1"/>
          </p:cNvSpPr>
          <p:nvPr/>
        </p:nvSpPr>
        <p:spPr bwMode="auto">
          <a:xfrm>
            <a:off x="2743200" y="4857750"/>
            <a:ext cx="3908425" cy="647700"/>
          </a:xfrm>
          <a:prstGeom prst="rect">
            <a:avLst/>
          </a:prstGeom>
          <a:noFill/>
          <a:ln w="9525">
            <a:noFill/>
            <a:miter lim="800000"/>
            <a:headEnd/>
            <a:tailEnd/>
          </a:ln>
        </p:spPr>
        <p:txBody>
          <a:bodyPr wrap="none">
            <a:spAutoFit/>
          </a:bodyPr>
          <a:lstStyle/>
          <a:p>
            <a:r>
              <a:rPr lang="en-US"/>
              <a:t>Nurse’s Week Mayoral Proclamation</a:t>
            </a:r>
          </a:p>
          <a:p>
            <a:r>
              <a:rPr lang="en-US"/>
              <a:t>May 6, 2014</a:t>
            </a:r>
          </a:p>
        </p:txBody>
      </p:sp>
      <p:sp>
        <p:nvSpPr>
          <p:cNvPr id="37891" name="Content Placeholder 2"/>
          <p:cNvSpPr>
            <a:spLocks noGrp="1"/>
          </p:cNvSpPr>
          <p:nvPr>
            <p:ph idx="1"/>
          </p:nvPr>
        </p:nvSpPr>
        <p:spPr/>
        <p:txBody>
          <a:bodyPr/>
          <a:lstStyle/>
          <a:p>
            <a:endParaRPr lang="en-US" smtClean="0"/>
          </a:p>
          <a:p>
            <a:endParaRPr lang="en-US" smtClean="0"/>
          </a:p>
          <a:p>
            <a:endParaRPr lang="en-US" smtClean="0"/>
          </a:p>
          <a:p>
            <a:endParaRPr lang="en-US" smtClean="0"/>
          </a:p>
        </p:txBody>
      </p:sp>
      <p:pic>
        <p:nvPicPr>
          <p:cNvPr id="37892" name="Picture 2" descr="C:\Users\BOURGO~1\AppData\Local\Temp\notesFFF692\group shot.jpg"/>
          <p:cNvPicPr>
            <a:picLocks noChangeAspect="1" noChangeArrowheads="1"/>
          </p:cNvPicPr>
          <p:nvPr/>
        </p:nvPicPr>
        <p:blipFill>
          <a:blip r:embed="rId2"/>
          <a:srcRect/>
          <a:stretch>
            <a:fillRect/>
          </a:stretch>
        </p:blipFill>
        <p:spPr bwMode="auto">
          <a:xfrm>
            <a:off x="838200" y="1676400"/>
            <a:ext cx="7334250" cy="41910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7AC2CA0-FBE4-4D0C-B652-0CF3666D1E4D}"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200"/>
            <a:ext cx="8229600" cy="1600200"/>
          </a:xfrm>
        </p:spPr>
        <p:txBody>
          <a:bodyPr/>
          <a:lstStyle/>
          <a:p>
            <a:pPr>
              <a:defRPr/>
            </a:pPr>
            <a:r>
              <a:rPr lang="en-US" dirty="0" smtClean="0"/>
              <a:t>Thank You</a:t>
            </a: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7612F8C-6578-4841-95EA-A7A53444EDC3}"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bwMode="auto"/>
        <p:txBody>
          <a:bodyPr wrap="square" numCol="1" anchorCtr="0" compatLnSpc="1">
            <a:prstTxWarp prst="textNoShape">
              <a:avLst/>
            </a:prstTxWarp>
          </a:bodyPr>
          <a:lstStyle/>
          <a:p>
            <a:pPr eaLnBrk="1" hangingPunct="1"/>
            <a:r>
              <a:rPr lang="en-US" smtClean="0">
                <a:effectLst/>
              </a:rPr>
              <a:t>The Problem</a:t>
            </a:r>
          </a:p>
        </p:txBody>
      </p:sp>
      <p:sp>
        <p:nvSpPr>
          <p:cNvPr id="17410" name="Rectangle 3"/>
          <p:cNvSpPr>
            <a:spLocks noGrp="1"/>
          </p:cNvSpPr>
          <p:nvPr>
            <p:ph type="body" idx="1"/>
          </p:nvPr>
        </p:nvSpPr>
        <p:spPr/>
        <p:txBody>
          <a:bodyPr/>
          <a:lstStyle/>
          <a:p>
            <a:pPr eaLnBrk="1" hangingPunct="1"/>
            <a:r>
              <a:rPr lang="en-US" smtClean="0">
                <a:solidFill>
                  <a:schemeClr val="accent1"/>
                </a:solidFill>
              </a:rPr>
              <a:t>High Stress</a:t>
            </a:r>
          </a:p>
          <a:p>
            <a:pPr lvl="1" eaLnBrk="1" hangingPunct="1"/>
            <a:r>
              <a:rPr lang="en-US" smtClean="0">
                <a:solidFill>
                  <a:schemeClr val="accent1"/>
                </a:solidFill>
              </a:rPr>
              <a:t>High acuity environment</a:t>
            </a:r>
          </a:p>
          <a:p>
            <a:pPr lvl="1" eaLnBrk="1" hangingPunct="1"/>
            <a:r>
              <a:rPr lang="en-US" smtClean="0">
                <a:solidFill>
                  <a:schemeClr val="accent1"/>
                </a:solidFill>
              </a:rPr>
              <a:t>Lack of situational experience</a:t>
            </a:r>
          </a:p>
          <a:p>
            <a:pPr lvl="1" eaLnBrk="1" hangingPunct="1"/>
            <a:r>
              <a:rPr lang="en-US" smtClean="0">
                <a:solidFill>
                  <a:schemeClr val="accent1"/>
                </a:solidFill>
              </a:rPr>
              <a:t>High risk factor for patient safety and practice errors</a:t>
            </a:r>
          </a:p>
          <a:p>
            <a:pPr lvl="1" eaLnBrk="1" hangingPunct="1"/>
            <a:r>
              <a:rPr lang="en-US" smtClean="0">
                <a:solidFill>
                  <a:schemeClr val="accent1"/>
                </a:solidFill>
              </a:rPr>
              <a:t>Leads to high nurse turnover</a:t>
            </a:r>
          </a:p>
          <a:p>
            <a:pPr lvl="2" eaLnBrk="1" hangingPunct="1"/>
            <a:r>
              <a:rPr lang="en-US" smtClean="0">
                <a:solidFill>
                  <a:schemeClr val="accent1"/>
                </a:solidFill>
              </a:rPr>
              <a:t>Median voluntary turnover rate of their license for first year RNs</a:t>
            </a:r>
          </a:p>
          <a:p>
            <a:pPr lvl="3" eaLnBrk="1" hangingPunct="1"/>
            <a:r>
              <a:rPr lang="en-US" smtClean="0">
                <a:solidFill>
                  <a:schemeClr val="accent1"/>
                </a:solidFill>
              </a:rPr>
              <a:t>27%</a:t>
            </a:r>
          </a:p>
          <a:p>
            <a:pPr eaLnBrk="1" hangingPunct="1"/>
            <a:r>
              <a:rPr lang="en-US" smtClean="0">
                <a:solidFill>
                  <a:schemeClr val="accent1"/>
                </a:solidFill>
              </a:rPr>
              <a:t>Accelerating Nursing Shortage</a:t>
            </a:r>
          </a:p>
          <a:p>
            <a:pPr lvl="1" eaLnBrk="1" hangingPunct="1"/>
            <a:r>
              <a:rPr lang="en-US" smtClean="0">
                <a:solidFill>
                  <a:schemeClr val="accent1"/>
                </a:solidFill>
              </a:rPr>
              <a:t>2012-Nurses between the ages of 50-60 make-up the largest demographic group in the nursing workforce</a:t>
            </a:r>
          </a:p>
          <a:p>
            <a:pPr lvl="1" eaLnBrk="1" hangingPunct="1"/>
            <a:r>
              <a:rPr lang="en-US" smtClean="0">
                <a:solidFill>
                  <a:schemeClr val="accent1"/>
                </a:solidFill>
              </a:rPr>
              <a:t>2014-need to recruit more than 400,000 new RNs to replace those expected to retire</a:t>
            </a:r>
          </a:p>
          <a:p>
            <a:pPr lvl="1" eaLnBrk="1" hangingPunct="1"/>
            <a:r>
              <a:rPr lang="en-US" smtClean="0">
                <a:solidFill>
                  <a:schemeClr val="accent1"/>
                </a:solidFill>
              </a:rPr>
              <a:t>Estimated by 2025</a:t>
            </a:r>
          </a:p>
          <a:p>
            <a:pPr lvl="2" eaLnBrk="1" hangingPunct="1"/>
            <a:r>
              <a:rPr lang="en-US" smtClean="0">
                <a:solidFill>
                  <a:schemeClr val="accent1"/>
                </a:solidFill>
              </a:rPr>
              <a:t>Shortage of 500,000 nurses</a:t>
            </a:r>
          </a:p>
          <a:p>
            <a:pPr lvl="1" eaLnBrk="1" hangingPunct="1"/>
            <a:endParaRPr lang="en-US" smtClean="0">
              <a:solidFill>
                <a:schemeClr val="tx2"/>
              </a:solidFill>
            </a:endParaRPr>
          </a:p>
        </p:txBody>
      </p:sp>
      <p:pic>
        <p:nvPicPr>
          <p:cNvPr id="17411" name="Picture 4"/>
          <p:cNvPicPr>
            <a:picLocks noChangeAspect="1" noChangeArrowheads="1"/>
          </p:cNvPicPr>
          <p:nvPr/>
        </p:nvPicPr>
        <p:blipFill>
          <a:blip r:embed="rId2"/>
          <a:srcRect r="-546"/>
          <a:stretch>
            <a:fillRect/>
          </a:stretch>
        </p:blipFill>
        <p:spPr bwMode="auto">
          <a:xfrm>
            <a:off x="5715000" y="6208713"/>
            <a:ext cx="3429000" cy="64928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6DA23717-CA92-4C08-8C55-79FBDAE2E507}"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Reasons for Turnover</a:t>
            </a:r>
            <a:endParaRPr lang="en-US" dirty="0"/>
          </a:p>
        </p:txBody>
      </p:sp>
      <p:graphicFrame>
        <p:nvGraphicFramePr>
          <p:cNvPr id="18434" name="Content Placeholder 3"/>
          <p:cNvGraphicFramePr>
            <a:graphicFrameLocks noGrp="1"/>
          </p:cNvGraphicFramePr>
          <p:nvPr>
            <p:ph idx="1"/>
          </p:nvPr>
        </p:nvGraphicFramePr>
        <p:xfrm>
          <a:off x="406400" y="1549400"/>
          <a:ext cx="8331200" cy="4627563"/>
        </p:xfrm>
        <a:graphic>
          <a:graphicData uri="http://schemas.openxmlformats.org/presentationml/2006/ole">
            <mc:AlternateContent xmlns:mc="http://schemas.openxmlformats.org/markup-compatibility/2006">
              <mc:Choice xmlns:v="urn:schemas-microsoft-com:vml" Requires="v">
                <p:oleObj spid="_x0000_s18435" r:id="rId4" imgW="8327858" imgH="4627265" progId="Excel.Chart.8">
                  <p:embed/>
                </p:oleObj>
              </mc:Choice>
              <mc:Fallback>
                <p:oleObj r:id="rId4" imgW="8327858" imgH="4627265"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549400"/>
                        <a:ext cx="8331200" cy="4627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CA42995-DC63-4635-AEE5-12EECE2DE2CF}"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bwMode="auto"/>
        <p:txBody>
          <a:bodyPr wrap="square" numCol="1" anchorCtr="0" compatLnSpc="1">
            <a:prstTxWarp prst="textNoShape">
              <a:avLst/>
            </a:prstTxWarp>
          </a:bodyPr>
          <a:lstStyle/>
          <a:p>
            <a:pPr eaLnBrk="1" hangingPunct="1"/>
            <a:r>
              <a:rPr lang="en-US" smtClean="0">
                <a:effectLst/>
              </a:rPr>
              <a:t>High Costs</a:t>
            </a:r>
          </a:p>
        </p:txBody>
      </p:sp>
      <p:sp>
        <p:nvSpPr>
          <p:cNvPr id="20482" name="Rectangle 3"/>
          <p:cNvSpPr>
            <a:spLocks noGrp="1"/>
          </p:cNvSpPr>
          <p:nvPr>
            <p:ph type="body" idx="1"/>
          </p:nvPr>
        </p:nvSpPr>
        <p:spPr/>
        <p:txBody>
          <a:bodyPr/>
          <a:lstStyle/>
          <a:p>
            <a:pPr eaLnBrk="1" hangingPunct="1"/>
            <a:r>
              <a:rPr lang="en-US" smtClean="0"/>
              <a:t>Average cost related to nurse turnover</a:t>
            </a:r>
          </a:p>
          <a:p>
            <a:pPr lvl="1" eaLnBrk="1" hangingPunct="1"/>
            <a:r>
              <a:rPr lang="en-US" smtClean="0"/>
              <a:t>$88,000 per nurse</a:t>
            </a:r>
          </a:p>
          <a:p>
            <a:pPr eaLnBrk="1" hangingPunct="1"/>
            <a:r>
              <a:rPr lang="en-US" smtClean="0"/>
              <a:t>Healthcare organizations spend an estimated $300,000 in nurse turnover costs for every 1% increase in turnover</a:t>
            </a:r>
          </a:p>
          <a:p>
            <a:pPr eaLnBrk="1" hangingPunct="1"/>
            <a:r>
              <a:rPr lang="en-US" smtClean="0"/>
              <a:t>Decreasing revenue and increasing overall expenses for the Hospital</a:t>
            </a:r>
          </a:p>
          <a:p>
            <a:pPr eaLnBrk="1" hangingPunct="1"/>
            <a:endParaRPr lang="en-US" smtClean="0"/>
          </a:p>
          <a:p>
            <a:pPr eaLnBrk="1" hangingPunct="1"/>
            <a:endParaRPr lang="en-US" smtClean="0"/>
          </a:p>
          <a:p>
            <a:pPr eaLnBrk="1" hangingPunct="1"/>
            <a:endParaRPr lang="en-US" smtClean="0"/>
          </a:p>
          <a:p>
            <a:pPr eaLnBrk="1" hangingPunct="1">
              <a:buFont typeface="Arial" charset="0"/>
              <a:buNone/>
            </a:pPr>
            <a:r>
              <a:rPr lang="en-US" smtClean="0">
                <a:solidFill>
                  <a:schemeClr val="tx1"/>
                </a:solidFill>
              </a:rPr>
              <a:t>				</a:t>
            </a:r>
            <a:r>
              <a:rPr lang="en-US" sz="1600" smtClean="0">
                <a:solidFill>
                  <a:schemeClr val="tx1"/>
                </a:solidFill>
              </a:rPr>
              <a:t>PricewaterhouseCoopers Health Research Institute</a:t>
            </a:r>
          </a:p>
        </p:txBody>
      </p:sp>
      <p:pic>
        <p:nvPicPr>
          <p:cNvPr id="20483" name="Picture 4"/>
          <p:cNvPicPr>
            <a:picLocks noChangeAspect="1" noChangeArrowheads="1"/>
          </p:cNvPicPr>
          <p:nvPr/>
        </p:nvPicPr>
        <p:blipFill>
          <a:blip r:embed="rId2"/>
          <a:srcRect r="-546"/>
          <a:stretch>
            <a:fillRect/>
          </a:stretch>
        </p:blipFill>
        <p:spPr bwMode="auto">
          <a:xfrm>
            <a:off x="5715000" y="6208713"/>
            <a:ext cx="3429000" cy="64928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6D47E8DC-4B1E-4107-BBB1-FA0673C4321F}"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bwMode="auto"/>
        <p:txBody>
          <a:bodyPr wrap="square" numCol="1" anchorCtr="0" compatLnSpc="1">
            <a:prstTxWarp prst="textNoShape">
              <a:avLst/>
            </a:prstTxWarp>
          </a:bodyPr>
          <a:lstStyle/>
          <a:p>
            <a:pPr eaLnBrk="1" hangingPunct="1"/>
            <a:r>
              <a:rPr lang="en-US" smtClean="0">
                <a:effectLst/>
              </a:rPr>
              <a:t>Consequences</a:t>
            </a:r>
          </a:p>
        </p:txBody>
      </p:sp>
      <p:sp>
        <p:nvSpPr>
          <p:cNvPr id="21506" name="Rectangle 3"/>
          <p:cNvSpPr>
            <a:spLocks noGrp="1"/>
          </p:cNvSpPr>
          <p:nvPr>
            <p:ph type="body" idx="1"/>
          </p:nvPr>
        </p:nvSpPr>
        <p:spPr/>
        <p:txBody>
          <a:bodyPr/>
          <a:lstStyle/>
          <a:p>
            <a:pPr eaLnBrk="1" hangingPunct="1"/>
            <a:r>
              <a:rPr lang="en-US" sz="2000" smtClean="0">
                <a:solidFill>
                  <a:schemeClr val="accent1"/>
                </a:solidFill>
              </a:rPr>
              <a:t>Nurse Burnout</a:t>
            </a:r>
          </a:p>
          <a:p>
            <a:pPr lvl="1" eaLnBrk="1" hangingPunct="1"/>
            <a:r>
              <a:rPr lang="en-US" sz="1400" smtClean="0">
                <a:solidFill>
                  <a:schemeClr val="accent1"/>
                </a:solidFill>
              </a:rPr>
              <a:t>Hospitals with a nurse-to-patient ratio of 1:7 had an average turnover rate of 18%</a:t>
            </a:r>
          </a:p>
          <a:p>
            <a:pPr lvl="1" eaLnBrk="1" hangingPunct="1"/>
            <a:r>
              <a:rPr lang="en-US" sz="1400" smtClean="0">
                <a:solidFill>
                  <a:schemeClr val="accent1"/>
                </a:solidFill>
              </a:rPr>
              <a:t>Hospitals with a ratio of 1:4 averaged only 9%</a:t>
            </a:r>
          </a:p>
          <a:p>
            <a:pPr eaLnBrk="1" hangingPunct="1"/>
            <a:r>
              <a:rPr lang="en-US" sz="2000" smtClean="0">
                <a:solidFill>
                  <a:schemeClr val="accent1"/>
                </a:solidFill>
              </a:rPr>
              <a:t>Compromised Patient Care</a:t>
            </a:r>
          </a:p>
          <a:p>
            <a:pPr lvl="1" eaLnBrk="1" hangingPunct="1"/>
            <a:r>
              <a:rPr lang="en-US" sz="1400" smtClean="0">
                <a:solidFill>
                  <a:schemeClr val="accent1"/>
                </a:solidFill>
              </a:rPr>
              <a:t>40% of GNs report making medication errors</a:t>
            </a:r>
          </a:p>
          <a:p>
            <a:pPr lvl="1" eaLnBrk="1" hangingPunct="1"/>
            <a:r>
              <a:rPr lang="en-US" sz="1400" smtClean="0">
                <a:solidFill>
                  <a:schemeClr val="accent1"/>
                </a:solidFill>
              </a:rPr>
              <a:t>51% of GNs may fail to recognize life-threatening complications due to lack of situational experience</a:t>
            </a:r>
          </a:p>
          <a:p>
            <a:pPr eaLnBrk="1" hangingPunct="1"/>
            <a:r>
              <a:rPr lang="en-US" sz="2000" smtClean="0">
                <a:solidFill>
                  <a:schemeClr val="accent1"/>
                </a:solidFill>
              </a:rPr>
              <a:t>Journal of Advanced Nursing found “The adequacy of nurse staffing and proportion of RNs is inversely related to the death rate of acute medical patients within 30 days of hospital admission.”</a:t>
            </a:r>
          </a:p>
          <a:p>
            <a:pPr eaLnBrk="1" hangingPunct="1"/>
            <a:r>
              <a:rPr lang="en-US" sz="2000" smtClean="0">
                <a:solidFill>
                  <a:schemeClr val="accent1"/>
                </a:solidFill>
              </a:rPr>
              <a:t>Lower Revenue</a:t>
            </a:r>
          </a:p>
          <a:p>
            <a:pPr lvl="1" eaLnBrk="1" hangingPunct="1"/>
            <a:r>
              <a:rPr lang="en-US" sz="1400" smtClean="0">
                <a:solidFill>
                  <a:schemeClr val="accent1"/>
                </a:solidFill>
              </a:rPr>
              <a:t>Centers of Medicare &amp; Medicaid Services</a:t>
            </a:r>
          </a:p>
          <a:p>
            <a:pPr lvl="2" eaLnBrk="1" hangingPunct="1"/>
            <a:r>
              <a:rPr lang="en-US" sz="1400" smtClean="0">
                <a:solidFill>
                  <a:schemeClr val="accent1"/>
                </a:solidFill>
              </a:rPr>
              <a:t>Non reimbursable conditions are directly linked to quality of care delivered to the patient at the bedside</a:t>
            </a:r>
          </a:p>
        </p:txBody>
      </p:sp>
      <p:pic>
        <p:nvPicPr>
          <p:cNvPr id="21507" name="Picture 4"/>
          <p:cNvPicPr>
            <a:picLocks noChangeAspect="1" noChangeArrowheads="1"/>
          </p:cNvPicPr>
          <p:nvPr/>
        </p:nvPicPr>
        <p:blipFill>
          <a:blip r:embed="rId2"/>
          <a:srcRect r="-546"/>
          <a:stretch>
            <a:fillRect/>
          </a:stretch>
        </p:blipFill>
        <p:spPr bwMode="auto">
          <a:xfrm>
            <a:off x="5715000" y="6208713"/>
            <a:ext cx="3429000" cy="64928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5503E087-6DF6-4D85-B7CB-FCD7DFF39614}"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bwMode="auto"/>
        <p:txBody>
          <a:bodyPr wrap="square" numCol="1" anchorCtr="0" compatLnSpc="1">
            <a:prstTxWarp prst="textNoShape">
              <a:avLst/>
            </a:prstTxWarp>
          </a:bodyPr>
          <a:lstStyle/>
          <a:p>
            <a:pPr eaLnBrk="1" hangingPunct="1">
              <a:defRPr/>
            </a:pPr>
            <a:r>
              <a:rPr lang="en-US" dirty="0" smtClean="0">
                <a:effectLst>
                  <a:outerShdw blurRad="38100" dist="38100" dir="2700000" algn="tl">
                    <a:srgbClr val="C0C0C0"/>
                  </a:outerShdw>
                </a:effectLst>
              </a:rPr>
              <a:t>Description of the Project</a:t>
            </a:r>
          </a:p>
        </p:txBody>
      </p:sp>
      <p:sp>
        <p:nvSpPr>
          <p:cNvPr id="16386" name="Rectangle 3"/>
          <p:cNvSpPr>
            <a:spLocks noGrp="1"/>
          </p:cNvSpPr>
          <p:nvPr>
            <p:ph type="body" idx="1"/>
          </p:nvPr>
        </p:nvSpPr>
        <p:spPr>
          <a:xfrm>
            <a:off x="457200" y="1905000"/>
            <a:ext cx="8229600" cy="4221163"/>
          </a:xfrm>
        </p:spPr>
        <p:txBody>
          <a:bodyPr/>
          <a:lstStyle/>
          <a:p>
            <a:pPr marL="566738" indent="-509588" eaLnBrk="1" hangingPunct="1">
              <a:lnSpc>
                <a:spcPct val="80000"/>
              </a:lnSpc>
              <a:defRPr/>
            </a:pPr>
            <a:r>
              <a:rPr lang="en-US" sz="2800" dirty="0" smtClean="0">
                <a:solidFill>
                  <a:schemeClr val="accent1"/>
                </a:solidFill>
              </a:rPr>
              <a:t>The Nurse Residency and Simulation Lab will create a safe environment for the primary care nurses to practice and to observe their competency in performing correctly, effectively and safely.  </a:t>
            </a:r>
          </a:p>
          <a:p>
            <a:pPr marL="566738" indent="-509588" eaLnBrk="1" hangingPunct="1">
              <a:lnSpc>
                <a:spcPct val="80000"/>
              </a:lnSpc>
              <a:defRPr/>
            </a:pPr>
            <a:r>
              <a:rPr lang="en-US" sz="2800" dirty="0" smtClean="0">
                <a:solidFill>
                  <a:schemeClr val="accent1"/>
                </a:solidFill>
              </a:rPr>
              <a:t>Assist in the transition from the student role into the professional nurse role</a:t>
            </a:r>
          </a:p>
          <a:p>
            <a:pPr marL="566738" indent="-509588" eaLnBrk="1" hangingPunct="1">
              <a:lnSpc>
                <a:spcPct val="80000"/>
              </a:lnSpc>
              <a:defRPr/>
            </a:pPr>
            <a:r>
              <a:rPr lang="en-US" sz="2800" dirty="0" smtClean="0">
                <a:solidFill>
                  <a:schemeClr val="accent1"/>
                </a:solidFill>
              </a:rPr>
              <a:t>All these improvements will ensure positive healthcare outcomes, and highly-specialized and safe patient care. </a:t>
            </a:r>
          </a:p>
          <a:p>
            <a:pPr eaLnBrk="1" hangingPunct="1">
              <a:defRPr/>
            </a:pPr>
            <a:endParaRPr lang="en-US" sz="2800" dirty="0" smtClean="0">
              <a:solidFill>
                <a:schemeClr val="accent1"/>
              </a:solidFill>
            </a:endParaRPr>
          </a:p>
        </p:txBody>
      </p:sp>
      <p:pic>
        <p:nvPicPr>
          <p:cNvPr id="22531" name="Picture 4"/>
          <p:cNvPicPr>
            <a:picLocks noChangeAspect="1" noChangeArrowheads="1"/>
          </p:cNvPicPr>
          <p:nvPr/>
        </p:nvPicPr>
        <p:blipFill>
          <a:blip r:embed="rId2"/>
          <a:srcRect r="-546"/>
          <a:stretch>
            <a:fillRect/>
          </a:stretch>
        </p:blipFill>
        <p:spPr bwMode="auto">
          <a:xfrm>
            <a:off x="5715000" y="6208713"/>
            <a:ext cx="3429000" cy="64928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D076DDC7-5791-49F7-BDDD-AB43A017582F}"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Description of the Project</a:t>
            </a:r>
            <a:endParaRPr lang="en-US" dirty="0"/>
          </a:p>
        </p:txBody>
      </p:sp>
      <p:sp>
        <p:nvSpPr>
          <p:cNvPr id="15362" name="Content Placeholder 2"/>
          <p:cNvSpPr>
            <a:spLocks noGrp="1"/>
          </p:cNvSpPr>
          <p:nvPr>
            <p:ph idx="1"/>
          </p:nvPr>
        </p:nvSpPr>
        <p:spPr/>
        <p:txBody>
          <a:bodyPr/>
          <a:lstStyle/>
          <a:p>
            <a:pPr eaLnBrk="1" hangingPunct="1">
              <a:lnSpc>
                <a:spcPct val="80000"/>
              </a:lnSpc>
              <a:defRPr/>
            </a:pPr>
            <a:r>
              <a:rPr lang="en-US" sz="2800" dirty="0" smtClean="0">
                <a:solidFill>
                  <a:schemeClr val="accent1"/>
                </a:solidFill>
              </a:rPr>
              <a:t>Ensure an organized structure of learning and training  </a:t>
            </a:r>
          </a:p>
          <a:p>
            <a:pPr marL="287338" indent="-287338" eaLnBrk="1" hangingPunct="1">
              <a:lnSpc>
                <a:spcPct val="80000"/>
              </a:lnSpc>
              <a:defRPr/>
            </a:pPr>
            <a:r>
              <a:rPr lang="en-US" sz="2800" dirty="0" smtClean="0">
                <a:solidFill>
                  <a:schemeClr val="accent1"/>
                </a:solidFill>
              </a:rPr>
              <a:t>Primary focus will be on the following:</a:t>
            </a:r>
          </a:p>
          <a:p>
            <a:pPr lvl="1" eaLnBrk="1" hangingPunct="1">
              <a:lnSpc>
                <a:spcPct val="80000"/>
              </a:lnSpc>
              <a:defRPr/>
            </a:pPr>
            <a:r>
              <a:rPr lang="en-US" sz="2400" dirty="0" smtClean="0">
                <a:solidFill>
                  <a:schemeClr val="accent1"/>
                </a:solidFill>
              </a:rPr>
              <a:t>Prioritization of abilities</a:t>
            </a:r>
          </a:p>
          <a:p>
            <a:pPr lvl="1" eaLnBrk="1" hangingPunct="1">
              <a:lnSpc>
                <a:spcPct val="80000"/>
              </a:lnSpc>
              <a:defRPr/>
            </a:pPr>
            <a:r>
              <a:rPr lang="en-US" sz="2400" dirty="0" smtClean="0">
                <a:solidFill>
                  <a:schemeClr val="accent1"/>
                </a:solidFill>
              </a:rPr>
              <a:t>Communication skills</a:t>
            </a:r>
          </a:p>
          <a:p>
            <a:pPr lvl="1" eaLnBrk="1" hangingPunct="1">
              <a:lnSpc>
                <a:spcPct val="80000"/>
              </a:lnSpc>
              <a:defRPr/>
            </a:pPr>
            <a:r>
              <a:rPr lang="en-US" sz="2400" dirty="0" smtClean="0">
                <a:solidFill>
                  <a:schemeClr val="accent1"/>
                </a:solidFill>
              </a:rPr>
              <a:t>Critical thinking skills</a:t>
            </a:r>
          </a:p>
          <a:p>
            <a:pPr lvl="1" eaLnBrk="1" hangingPunct="1">
              <a:lnSpc>
                <a:spcPct val="80000"/>
              </a:lnSpc>
              <a:defRPr/>
            </a:pPr>
            <a:r>
              <a:rPr lang="en-US" sz="2400" dirty="0" smtClean="0">
                <a:solidFill>
                  <a:schemeClr val="accent1"/>
                </a:solidFill>
              </a:rPr>
              <a:t>Leadership skills</a:t>
            </a:r>
          </a:p>
          <a:p>
            <a:pPr lvl="1" eaLnBrk="1" hangingPunct="1">
              <a:lnSpc>
                <a:spcPct val="80000"/>
              </a:lnSpc>
              <a:defRPr/>
            </a:pPr>
            <a:r>
              <a:rPr lang="en-US" sz="2400" dirty="0" smtClean="0">
                <a:solidFill>
                  <a:schemeClr val="accent1"/>
                </a:solidFill>
              </a:rPr>
              <a:t>Decision making skills</a:t>
            </a:r>
          </a:p>
          <a:p>
            <a:pPr lvl="1" eaLnBrk="1" hangingPunct="1">
              <a:lnSpc>
                <a:spcPct val="80000"/>
              </a:lnSpc>
              <a:defRPr/>
            </a:pPr>
            <a:r>
              <a:rPr lang="en-US" sz="2400" dirty="0" smtClean="0">
                <a:solidFill>
                  <a:schemeClr val="accent1"/>
                </a:solidFill>
              </a:rPr>
              <a:t>Clinical practice skills </a:t>
            </a:r>
          </a:p>
          <a:p>
            <a:pPr lvl="1" eaLnBrk="1" hangingPunct="1">
              <a:lnSpc>
                <a:spcPct val="80000"/>
              </a:lnSpc>
              <a:defRPr/>
            </a:pPr>
            <a:r>
              <a:rPr lang="en-US" sz="2400" dirty="0" smtClean="0">
                <a:solidFill>
                  <a:schemeClr val="accent1"/>
                </a:solidFill>
              </a:rPr>
              <a:t>Holistic care</a:t>
            </a:r>
          </a:p>
          <a:p>
            <a:pPr marL="287338" indent="-287338" eaLnBrk="1" hangingPunct="1">
              <a:lnSpc>
                <a:spcPct val="80000"/>
              </a:lnSpc>
              <a:defRPr/>
            </a:pPr>
            <a:r>
              <a:rPr lang="en-US" sz="2800" dirty="0" smtClean="0">
                <a:solidFill>
                  <a:schemeClr val="accent1"/>
                </a:solidFill>
              </a:rPr>
              <a:t>Focus on improving overall retention of nurses</a:t>
            </a:r>
          </a:p>
        </p:txBody>
      </p:sp>
      <p:pic>
        <p:nvPicPr>
          <p:cNvPr id="23555" name="Picture 5"/>
          <p:cNvPicPr>
            <a:picLocks noChangeAspect="1" noChangeArrowheads="1"/>
          </p:cNvPicPr>
          <p:nvPr/>
        </p:nvPicPr>
        <p:blipFill>
          <a:blip r:embed="rId2"/>
          <a:srcRect r="-546"/>
          <a:stretch>
            <a:fillRect/>
          </a:stretch>
        </p:blipFill>
        <p:spPr bwMode="auto">
          <a:xfrm>
            <a:off x="5715000" y="6208713"/>
            <a:ext cx="3429000" cy="6492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72DD7F1-39C7-4BF7-B6CC-CC2EF716AC22}" type="slidenum">
              <a:rPr lang="en-US" smtClean="0"/>
              <a:pPr>
                <a:defRPr/>
              </a:pPr>
              <a:t>8</a:t>
            </a:fld>
            <a:endParaRPr lang="en-US" dirty="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bwMode="auto"/>
        <p:txBody>
          <a:bodyPr wrap="square" numCol="1" anchorCtr="0" compatLnSpc="1">
            <a:prstTxWarp prst="textNoShape">
              <a:avLst/>
            </a:prstTxWarp>
          </a:bodyPr>
          <a:lstStyle/>
          <a:p>
            <a:pPr eaLnBrk="1" hangingPunct="1">
              <a:defRPr/>
            </a:pPr>
            <a:r>
              <a:rPr lang="en-US" dirty="0" smtClean="0">
                <a:effectLst>
                  <a:outerShdw blurRad="38100" dist="38100" dir="2700000" algn="tl">
                    <a:srgbClr val="C0C0C0"/>
                  </a:outerShdw>
                </a:effectLst>
              </a:rPr>
              <a:t>Project Plan</a:t>
            </a:r>
          </a:p>
        </p:txBody>
      </p:sp>
      <p:sp>
        <p:nvSpPr>
          <p:cNvPr id="23554" name="Rectangle 3"/>
          <p:cNvSpPr>
            <a:spLocks noGrp="1"/>
          </p:cNvSpPr>
          <p:nvPr>
            <p:ph type="body" idx="1"/>
          </p:nvPr>
        </p:nvSpPr>
        <p:spPr/>
        <p:txBody>
          <a:bodyPr/>
          <a:lstStyle/>
          <a:p>
            <a:pPr marL="169863" indent="0" eaLnBrk="1" hangingPunct="1">
              <a:lnSpc>
                <a:spcPct val="80000"/>
              </a:lnSpc>
              <a:buFont typeface="Arial" charset="0"/>
              <a:buNone/>
              <a:defRPr/>
            </a:pPr>
            <a:endParaRPr lang="en-US" b="1" i="1" dirty="0" smtClean="0"/>
          </a:p>
          <a:p>
            <a:pPr marL="169863" indent="0" eaLnBrk="1" hangingPunct="1">
              <a:lnSpc>
                <a:spcPct val="80000"/>
              </a:lnSpc>
              <a:buFont typeface="Arial" charset="0"/>
              <a:buNone/>
              <a:defRPr/>
            </a:pPr>
            <a:r>
              <a:rPr lang="en-US" sz="2800" dirty="0" smtClean="0">
                <a:solidFill>
                  <a:schemeClr val="accent1"/>
                </a:solidFill>
              </a:rPr>
              <a:t>Implemented UHC/AACN Nurse Residency </a:t>
            </a:r>
            <a:r>
              <a:rPr lang="en-US" sz="2800" dirty="0">
                <a:solidFill>
                  <a:schemeClr val="accent1"/>
                </a:solidFill>
              </a:rPr>
              <a:t>P</a:t>
            </a:r>
            <a:r>
              <a:rPr lang="en-US" sz="2800" dirty="0" smtClean="0">
                <a:solidFill>
                  <a:schemeClr val="accent1"/>
                </a:solidFill>
              </a:rPr>
              <a:t>rogram</a:t>
            </a:r>
          </a:p>
          <a:p>
            <a:pPr marL="169863" indent="0" eaLnBrk="1" hangingPunct="1">
              <a:lnSpc>
                <a:spcPct val="80000"/>
              </a:lnSpc>
              <a:buFont typeface="Arial" charset="0"/>
              <a:buNone/>
              <a:defRPr/>
            </a:pPr>
            <a:r>
              <a:rPr lang="en-US" sz="2800" dirty="0" smtClean="0">
                <a:solidFill>
                  <a:schemeClr val="accent1"/>
                </a:solidFill>
              </a:rPr>
              <a:t>Hired:</a:t>
            </a:r>
          </a:p>
          <a:p>
            <a:pPr marL="627063" indent="-457200" eaLnBrk="1" hangingPunct="1">
              <a:lnSpc>
                <a:spcPct val="80000"/>
              </a:lnSpc>
              <a:defRPr/>
            </a:pPr>
            <a:r>
              <a:rPr lang="en-US" sz="2800" dirty="0" smtClean="0">
                <a:solidFill>
                  <a:schemeClr val="accent1"/>
                </a:solidFill>
              </a:rPr>
              <a:t>Nurse Residency Program Coordinator</a:t>
            </a:r>
          </a:p>
          <a:p>
            <a:pPr marL="627063" indent="-457200" eaLnBrk="1" hangingPunct="1">
              <a:lnSpc>
                <a:spcPct val="80000"/>
              </a:lnSpc>
              <a:defRPr/>
            </a:pPr>
            <a:r>
              <a:rPr lang="en-US" sz="2800" dirty="0" smtClean="0">
                <a:solidFill>
                  <a:schemeClr val="accent1"/>
                </a:solidFill>
              </a:rPr>
              <a:t>Manager of Simulation</a:t>
            </a:r>
          </a:p>
          <a:p>
            <a:pPr marL="627063" indent="-457200" eaLnBrk="1" hangingPunct="1">
              <a:lnSpc>
                <a:spcPct val="80000"/>
              </a:lnSpc>
              <a:defRPr/>
            </a:pPr>
            <a:r>
              <a:rPr lang="en-US" sz="2800" dirty="0" smtClean="0">
                <a:solidFill>
                  <a:schemeClr val="accent1"/>
                </a:solidFill>
              </a:rPr>
              <a:t>Hired unit-based Nurse Educators</a:t>
            </a:r>
          </a:p>
          <a:p>
            <a:pPr marL="627063" indent="-457200" eaLnBrk="1" hangingPunct="1">
              <a:lnSpc>
                <a:spcPct val="80000"/>
              </a:lnSpc>
              <a:defRPr/>
            </a:pPr>
            <a:r>
              <a:rPr lang="en-US" sz="2800" dirty="0" smtClean="0">
                <a:solidFill>
                  <a:schemeClr val="accent1"/>
                </a:solidFill>
              </a:rPr>
              <a:t>Educating All Directors/Nurse Managers/HR Associates/Fiscal/IT/Ancillary Services</a:t>
            </a:r>
          </a:p>
          <a:p>
            <a:pPr marL="169863" indent="0" eaLnBrk="1" hangingPunct="1">
              <a:lnSpc>
                <a:spcPct val="80000"/>
              </a:lnSpc>
              <a:buFont typeface="Arial" charset="0"/>
              <a:buNone/>
              <a:defRPr/>
            </a:pPr>
            <a:endParaRPr lang="en-US" sz="2800" i="1" dirty="0" smtClean="0">
              <a:solidFill>
                <a:schemeClr val="tx2"/>
              </a:solidFill>
            </a:endParaRPr>
          </a:p>
          <a:p>
            <a:pPr marL="169863" indent="0" eaLnBrk="1" hangingPunct="1">
              <a:lnSpc>
                <a:spcPct val="80000"/>
              </a:lnSpc>
              <a:buFont typeface="Arial" charset="0"/>
              <a:buNone/>
              <a:defRPr/>
            </a:pPr>
            <a:endParaRPr lang="en-US" i="1" dirty="0" smtClean="0">
              <a:solidFill>
                <a:schemeClr val="tx2"/>
              </a:solidFill>
            </a:endParaRPr>
          </a:p>
        </p:txBody>
      </p:sp>
      <p:pic>
        <p:nvPicPr>
          <p:cNvPr id="24579" name="Picture 4"/>
          <p:cNvPicPr>
            <a:picLocks noChangeAspect="1" noChangeArrowheads="1"/>
          </p:cNvPicPr>
          <p:nvPr/>
        </p:nvPicPr>
        <p:blipFill>
          <a:blip r:embed="rId2"/>
          <a:srcRect r="-546"/>
          <a:stretch>
            <a:fillRect/>
          </a:stretch>
        </p:blipFill>
        <p:spPr bwMode="auto">
          <a:xfrm>
            <a:off x="5715000" y="6208713"/>
            <a:ext cx="3429000" cy="64928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0A06B60D-976D-451A-9C99-76445F296C16}"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1983</TotalTime>
  <Words>791</Words>
  <Application>Microsoft Office PowerPoint</Application>
  <PresentationFormat>On-screen Show (4:3)</PresentationFormat>
  <Paragraphs>160</Paragraphs>
  <Slides>22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Executive</vt:lpstr>
      <vt:lpstr>Microsoft Excel Chart</vt:lpstr>
      <vt:lpstr>Nurse Residency/Simulation Program  </vt:lpstr>
      <vt:lpstr>Institute of Medicine</vt:lpstr>
      <vt:lpstr>The Problem</vt:lpstr>
      <vt:lpstr>Reasons for Turnover</vt:lpstr>
      <vt:lpstr>High Costs</vt:lpstr>
      <vt:lpstr>Consequences</vt:lpstr>
      <vt:lpstr>Description of the Project</vt:lpstr>
      <vt:lpstr>Description of the Project</vt:lpstr>
      <vt:lpstr>Project Plan</vt:lpstr>
      <vt:lpstr>Goals</vt:lpstr>
      <vt:lpstr>Milestone DY2:</vt:lpstr>
      <vt:lpstr>Results of Gap Analysis</vt:lpstr>
      <vt:lpstr>Gaps – Identified by New Nurses</vt:lpstr>
      <vt:lpstr>Strategy</vt:lpstr>
      <vt:lpstr>Milestone DY3</vt:lpstr>
      <vt:lpstr>PowerPoint Presentation</vt:lpstr>
      <vt:lpstr>Survey</vt:lpstr>
      <vt:lpstr>Risk Areas</vt:lpstr>
      <vt:lpstr>Strategy</vt:lpstr>
      <vt:lpstr>Benefits to the Community </vt:lpstr>
      <vt:lpstr>Nurse Residents–Cohort I</vt:lpstr>
      <vt:lpstr>Thank You</vt:lpstr>
    </vt:vector>
  </TitlesOfParts>
  <Company>Texas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Perez, Oscar A</dc:creator>
  <cp:lastModifiedBy>Cristina Vilchis</cp:lastModifiedBy>
  <cp:revision>52</cp:revision>
  <cp:lastPrinted>2014-06-25T20:57:11Z</cp:lastPrinted>
  <dcterms:created xsi:type="dcterms:W3CDTF">2013-04-18T15:27:55Z</dcterms:created>
  <dcterms:modified xsi:type="dcterms:W3CDTF">2014-06-30T14:24:34Z</dcterms:modified>
</cp:coreProperties>
</file>