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258" r:id="rId4"/>
    <p:sldId id="269" r:id="rId5"/>
    <p:sldId id="259" r:id="rId6"/>
    <p:sldId id="260" r:id="rId7"/>
    <p:sldId id="265" r:id="rId8"/>
    <p:sldId id="262" r:id="rId9"/>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36" autoAdjust="0"/>
    <p:restoredTop sz="86364" autoAdjust="0"/>
  </p:normalViewPr>
  <p:slideViewPr>
    <p:cSldViewPr>
      <p:cViewPr>
        <p:scale>
          <a:sx n="90" d="100"/>
          <a:sy n="90" d="100"/>
        </p:scale>
        <p:origin x="-7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08438" y="0"/>
            <a:ext cx="3067050" cy="46831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5B34FD6-62AF-487B-8D5C-8648BE03A2E4}" type="datetimeFigureOut">
              <a:rPr lang="en-US"/>
              <a:pPr>
                <a:defRPr/>
              </a:pPr>
              <a:t>6/30/2014</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8025" y="4448175"/>
            <a:ext cx="5661025" cy="4213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93175"/>
            <a:ext cx="3067050" cy="46831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008438" y="8893175"/>
            <a:ext cx="3067050" cy="468313"/>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82AD4AD-1059-47A7-85AA-8EA95436B9B8}" type="slidenum">
              <a:rPr lang="en-US"/>
              <a:pPr>
                <a:defRPr/>
              </a:pPr>
              <a:t>‹#›</a:t>
            </a:fld>
            <a:endParaRPr lang="en-US"/>
          </a:p>
        </p:txBody>
      </p:sp>
    </p:spTree>
    <p:extLst>
      <p:ext uri="{BB962C8B-B14F-4D97-AF65-F5344CB8AC3E}">
        <p14:creationId xmlns:p14="http://schemas.microsoft.com/office/powerpoint/2010/main" val="25487944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06C115E-8BB1-4981-A827-CE4BD19A277C}" type="slidenum">
              <a:rPr lang="en-US"/>
              <a:pPr fontAlgn="base">
                <a:spcBef>
                  <a:spcPct val="0"/>
                </a:spcBef>
                <a:spcAft>
                  <a:spcPct val="0"/>
                </a:spcAft>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2BE78252-729E-444F-9F1C-979E5D111E83}"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E1F8BE-8A9C-4B91-AAE3-5FBDF87F2D8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1F74E74-97A3-422F-A45A-6EBEAE592FE3}"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97E977-E008-4406-8582-51A37F350D5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9AC667A-7267-4D11-BB0F-590C827115FA}"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95FD7B-C1E3-4847-9DE6-22923C12D25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84C3D72F-DC7D-4B8B-8384-4FB7B3B2CBBB}"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1771A7E-DE7C-4B43-B8BE-5D33EE9ADB13}"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FB1B9EEC-F881-4BF2-916C-1FFD1F929A93}" type="datetimeFigureOut">
              <a:rPr lang="en-US"/>
              <a:pPr>
                <a:defRPr/>
              </a:pPr>
              <a:t>6/30/2014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4AE9F0-0C96-4B68-B2E7-AFEE2460FF0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4"/>
          </p:nvPr>
        </p:nvSpPr>
        <p:spPr/>
        <p:txBody>
          <a:bodyPr/>
          <a:lstStyle>
            <a:lvl1pPr>
              <a:defRPr/>
            </a:lvl1pPr>
          </a:lstStyle>
          <a:p>
            <a:pPr>
              <a:defRPr/>
            </a:pPr>
            <a:fld id="{5EDEC9EF-5D99-47A1-9D10-275BA3B35630}" type="datetimeFigureOut">
              <a:rPr lang="en-US"/>
              <a:pPr>
                <a:defRPr/>
              </a:pPr>
              <a:t>6/30/2014</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58BD70FD-AF84-4E94-B5FC-268F51D5BB8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4D7C5A09-3C7B-4D06-A80E-3F9DF4D6425E}" type="datetimeFigureOut">
              <a:rPr lang="en-US"/>
              <a:pPr>
                <a:defRPr/>
              </a:pPr>
              <a:t>6/30/2014</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300CC2A9-EBE2-417B-98D0-D95FE80786B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A45C7D77-BB6F-4FF7-946C-925DA8F77AC0}" type="datetimeFigureOut">
              <a:rPr lang="en-US"/>
              <a:pPr>
                <a:defRPr/>
              </a:pPr>
              <a:t>6/30/2014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FFC211B-3D75-4F35-B436-C7166112DE5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74C8A14-2A99-4105-BBB8-449AA7929925}" type="datetimeFigureOut">
              <a:rPr lang="en-US"/>
              <a:pPr>
                <a:defRPr/>
              </a:pPr>
              <a:t>6/30/2014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3A0FD51-2DD0-43A1-B609-D397D293A08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77B52E-AA56-4EF9-9E08-3186154747A8}" type="datetimeFigureOut">
              <a:rPr lang="en-US"/>
              <a:pPr>
                <a:defRPr/>
              </a:pPr>
              <a:t>6/30/2014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7C23B8-C9C7-4F90-AC3C-BC2A62BBD19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B698D98-A7CF-4E00-A051-6E2B6A87F705}" type="datetimeFigureOut">
              <a:rPr lang="en-US"/>
              <a:pPr>
                <a:defRPr/>
              </a:pPr>
              <a:t>6/30/2014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826ADA-BEF2-4E5D-9957-B904ADD9AE1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9A70BA4F-86EE-4556-8C5C-24A9C066493E}" type="datetimeFigureOut">
              <a:rPr lang="en-US"/>
              <a:pPr>
                <a:defRPr/>
              </a:pPr>
              <a:t>6/30/2014</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dirty="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807F6889-CC81-428E-9219-7AE41D1BCDAF}"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8"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xStyles>
    <p:titleStyle>
      <a:lvl1pPr algn="ctr" rtl="0" fontAlgn="base">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fontAlgn="base">
        <a:lnSpc>
          <a:spcPts val="5800"/>
        </a:lnSpc>
        <a:spcBef>
          <a:spcPct val="0"/>
        </a:spcBef>
        <a:spcAft>
          <a:spcPct val="0"/>
        </a:spcAft>
        <a:defRPr sz="5400">
          <a:solidFill>
            <a:schemeClr val="tx2"/>
          </a:solidFill>
          <a:latin typeface="Palatino Linotype" pitchFamily="18" charset="0"/>
        </a:defRPr>
      </a:lvl2pPr>
      <a:lvl3pPr algn="ctr" rtl="0" fontAlgn="base">
        <a:lnSpc>
          <a:spcPts val="5800"/>
        </a:lnSpc>
        <a:spcBef>
          <a:spcPct val="0"/>
        </a:spcBef>
        <a:spcAft>
          <a:spcPct val="0"/>
        </a:spcAft>
        <a:defRPr sz="5400">
          <a:solidFill>
            <a:schemeClr val="tx2"/>
          </a:solidFill>
          <a:latin typeface="Palatino Linotype" pitchFamily="18" charset="0"/>
        </a:defRPr>
      </a:lvl3pPr>
      <a:lvl4pPr algn="ctr" rtl="0" fontAlgn="base">
        <a:lnSpc>
          <a:spcPts val="5800"/>
        </a:lnSpc>
        <a:spcBef>
          <a:spcPct val="0"/>
        </a:spcBef>
        <a:spcAft>
          <a:spcPct val="0"/>
        </a:spcAft>
        <a:defRPr sz="5400">
          <a:solidFill>
            <a:schemeClr val="tx2"/>
          </a:solidFill>
          <a:latin typeface="Palatino Linotype" pitchFamily="18" charset="0"/>
        </a:defRPr>
      </a:lvl4pPr>
      <a:lvl5pPr algn="ctr" rtl="0" fontAlgn="base">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209800"/>
            <a:ext cx="7543800" cy="2593975"/>
          </a:xfrm>
        </p:spPr>
        <p:txBody>
          <a:bodyPr>
            <a:normAutofit fontScale="90000"/>
          </a:bodyPr>
          <a:lstStyle/>
          <a:p>
            <a:pPr fontAlgn="auto">
              <a:spcAft>
                <a:spcPts val="0"/>
              </a:spcAft>
              <a:defRPr/>
            </a:pPr>
            <a:r>
              <a:rPr lang="en-US" sz="6000" b="1" dirty="0" smtClean="0">
                <a:effectLst/>
              </a:rPr>
              <a:t/>
            </a:r>
            <a:br>
              <a:rPr lang="en-US" sz="6000" b="1" dirty="0" smtClean="0">
                <a:effectLst/>
              </a:rPr>
            </a:br>
            <a:r>
              <a:rPr lang="en-US" sz="6000" b="1" dirty="0">
                <a:effectLst/>
              </a:rPr>
              <a:t/>
            </a:r>
            <a:br>
              <a:rPr lang="en-US" sz="6000" b="1" dirty="0">
                <a:effectLst/>
              </a:rPr>
            </a:br>
            <a:r>
              <a:rPr lang="en-US" sz="6000" b="1" dirty="0" smtClean="0">
                <a:effectLst/>
              </a:rPr>
              <a:t>1.1 </a:t>
            </a:r>
            <a:r>
              <a:rPr lang="en-US" sz="6000" b="1" dirty="0">
                <a:effectLst/>
              </a:rPr>
              <a:t>Increasing Access to Ocular Care</a:t>
            </a:r>
            <a:r>
              <a:rPr lang="en-US" sz="6000" dirty="0">
                <a:effectLst/>
              </a:rPr>
              <a:t/>
            </a:r>
            <a:br>
              <a:rPr lang="en-US" sz="6000" dirty="0">
                <a:effectLst/>
              </a:rPr>
            </a:br>
            <a:endParaRPr lang="en-US" sz="6000" dirty="0"/>
          </a:p>
        </p:txBody>
      </p:sp>
      <p:sp>
        <p:nvSpPr>
          <p:cNvPr id="5" name="Subtitle 4"/>
          <p:cNvSpPr>
            <a:spLocks noGrp="1"/>
          </p:cNvSpPr>
          <p:nvPr>
            <p:ph type="subTitle" idx="1"/>
          </p:nvPr>
        </p:nvSpPr>
        <p:spPr>
          <a:xfrm>
            <a:off x="685800" y="4572000"/>
            <a:ext cx="7543800" cy="1752600"/>
          </a:xfrm>
        </p:spPr>
        <p:txBody>
          <a:bodyPr rtlCol="0">
            <a:normAutofit fontScale="85000" lnSpcReduction="20000"/>
          </a:bodyPr>
          <a:lstStyle/>
          <a:p>
            <a:pPr fontAlgn="auto">
              <a:lnSpc>
                <a:spcPct val="120000"/>
              </a:lnSpc>
              <a:spcBef>
                <a:spcPts val="0"/>
              </a:spcBef>
              <a:spcAft>
                <a:spcPts val="0"/>
              </a:spcAft>
              <a:buFont typeface="Arial" pitchFamily="34" charset="0"/>
              <a:buNone/>
              <a:defRPr/>
            </a:pPr>
            <a:r>
              <a:rPr lang="en-US" dirty="0" smtClean="0"/>
              <a:t>Rene Vallejo</a:t>
            </a:r>
          </a:p>
          <a:p>
            <a:pPr fontAlgn="auto">
              <a:lnSpc>
                <a:spcPct val="120000"/>
              </a:lnSpc>
              <a:spcBef>
                <a:spcPts val="0"/>
              </a:spcBef>
              <a:spcAft>
                <a:spcPts val="0"/>
              </a:spcAft>
              <a:buFont typeface="Arial" pitchFamily="34" charset="0"/>
              <a:buNone/>
              <a:defRPr/>
            </a:pPr>
            <a:r>
              <a:rPr lang="en-US" dirty="0"/>
              <a:t>Region 15 RHP Meeting</a:t>
            </a:r>
          </a:p>
          <a:p>
            <a:pPr fontAlgn="auto">
              <a:lnSpc>
                <a:spcPct val="120000"/>
              </a:lnSpc>
              <a:spcBef>
                <a:spcPts val="0"/>
              </a:spcBef>
              <a:spcAft>
                <a:spcPts val="0"/>
              </a:spcAft>
              <a:buFont typeface="Arial" pitchFamily="34" charset="0"/>
              <a:buNone/>
              <a:defRPr/>
            </a:pPr>
            <a:r>
              <a:rPr lang="en-US" dirty="0"/>
              <a:t>El Paso First </a:t>
            </a:r>
            <a:r>
              <a:rPr lang="en-US" dirty="0" err="1"/>
              <a:t>Healthplan</a:t>
            </a:r>
            <a:r>
              <a:rPr lang="en-US" dirty="0"/>
              <a:t>, 1145 Westmoreland Drive  </a:t>
            </a:r>
          </a:p>
          <a:p>
            <a:pPr fontAlgn="auto">
              <a:lnSpc>
                <a:spcPct val="120000"/>
              </a:lnSpc>
              <a:spcBef>
                <a:spcPts val="0"/>
              </a:spcBef>
              <a:spcAft>
                <a:spcPts val="0"/>
              </a:spcAft>
              <a:buFont typeface="Arial" pitchFamily="34" charset="0"/>
              <a:buNone/>
              <a:defRPr/>
            </a:pPr>
            <a:r>
              <a:rPr lang="en-US" dirty="0"/>
              <a:t>June </a:t>
            </a:r>
            <a:r>
              <a:rPr lang="en-US" dirty="0" smtClean="0"/>
              <a:t>26, 2014</a:t>
            </a:r>
            <a:endParaRPr lang="en-US" dirty="0"/>
          </a:p>
          <a:p>
            <a:pPr fontAlgn="auto">
              <a:lnSpc>
                <a:spcPct val="120000"/>
              </a:lnSpc>
              <a:spcBef>
                <a:spcPts val="0"/>
              </a:spcBef>
              <a:spcAft>
                <a:spcPts val="0"/>
              </a:spcAft>
              <a:buFont typeface="Arial" pitchFamily="34" charset="0"/>
              <a:buNone/>
              <a:defRPr/>
            </a:pPr>
            <a:r>
              <a:rPr lang="en-US" dirty="0"/>
              <a:t>1:00pm</a:t>
            </a:r>
          </a:p>
          <a:p>
            <a:pPr fontAlgn="auto">
              <a:lnSpc>
                <a:spcPct val="120000"/>
              </a:lnSpc>
              <a:spcBef>
                <a:spcPts val="0"/>
              </a:spcBef>
              <a:spcAft>
                <a:spcPts val="0"/>
              </a:spcAft>
              <a:buFont typeface="Arial" pitchFamily="34" charset="0"/>
              <a:buNone/>
              <a:defRPr/>
            </a:pPr>
            <a:endParaRPr lang="en-US" dirty="0"/>
          </a:p>
          <a:p>
            <a:pPr fontAlgn="auto">
              <a:spcAft>
                <a:spcPts val="0"/>
              </a:spcAft>
              <a:buFont typeface="Arial" pitchFamily="34" charset="0"/>
              <a:buNone/>
              <a:defRPr/>
            </a:pPr>
            <a:endParaRPr lang="en-US" dirty="0"/>
          </a:p>
        </p:txBody>
      </p:sp>
      <p:pic>
        <p:nvPicPr>
          <p:cNvPr id="2" name="Picture 1"/>
          <p:cNvPicPr>
            <a:picLocks noChangeAspect="1"/>
          </p:cNvPicPr>
          <p:nvPr/>
        </p:nvPicPr>
        <p:blipFill>
          <a:blip r:embed="rId2" cstate="print">
            <a:extLst/>
          </a:blip>
          <a:stretch>
            <a:fillRect/>
          </a:stretch>
        </p:blipFill>
        <p:spPr>
          <a:xfrm>
            <a:off x="1981200" y="304800"/>
            <a:ext cx="5340016" cy="1447800"/>
          </a:xfrm>
          <a:prstGeom prst="rect">
            <a:avLst/>
          </a:prstGeom>
          <a:ln>
            <a:noFill/>
          </a:ln>
          <a:effectLst>
            <a:softEdge rad="63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Description of the Project</a:t>
            </a:r>
            <a:endParaRPr lang="en-US" dirty="0"/>
          </a:p>
        </p:txBody>
      </p:sp>
      <p:sp>
        <p:nvSpPr>
          <p:cNvPr id="3" name="Content Placeholder 2"/>
          <p:cNvSpPr>
            <a:spLocks noGrp="1"/>
          </p:cNvSpPr>
          <p:nvPr>
            <p:ph idx="1"/>
          </p:nvPr>
        </p:nvSpPr>
        <p:spPr/>
        <p:txBody>
          <a:bodyPr rtlCol="0">
            <a:normAutofit fontScale="85000" lnSpcReduction="20000"/>
          </a:bodyPr>
          <a:lstStyle/>
          <a:p>
            <a:pPr marL="0" indent="0" fontAlgn="auto">
              <a:spcAft>
                <a:spcPts val="0"/>
              </a:spcAft>
              <a:buFont typeface="Arial" pitchFamily="34" charset="0"/>
              <a:buNone/>
              <a:defRPr/>
            </a:pPr>
            <a:r>
              <a:rPr lang="en-US" b="1" i="1" dirty="0" smtClean="0">
                <a:solidFill>
                  <a:schemeClr val="tx1">
                    <a:lumMod val="50000"/>
                    <a:lumOff val="50000"/>
                  </a:schemeClr>
                </a:solidFill>
              </a:rPr>
              <a:t>Synopsis</a:t>
            </a:r>
            <a:endParaRPr lang="en-US" b="1" i="1" dirty="0">
              <a:solidFill>
                <a:schemeClr val="tx1">
                  <a:lumMod val="50000"/>
                  <a:lumOff val="50000"/>
                </a:schemeClr>
              </a:solidFill>
            </a:endParaRPr>
          </a:p>
          <a:p>
            <a:pPr marL="0" indent="0" fontAlgn="auto">
              <a:spcAft>
                <a:spcPts val="0"/>
              </a:spcAft>
              <a:buFont typeface="Arial" pitchFamily="34" charset="0"/>
              <a:buNone/>
              <a:defRPr/>
            </a:pPr>
            <a:r>
              <a:rPr lang="en-US" dirty="0">
                <a:solidFill>
                  <a:schemeClr val="tx1">
                    <a:lumMod val="50000"/>
                    <a:lumOff val="50000"/>
                  </a:schemeClr>
                </a:solidFill>
              </a:rPr>
              <a:t>	Improve utilization rates of clinical preventive services (testing, preventive services, treatment) in target population with identified </a:t>
            </a:r>
            <a:r>
              <a:rPr lang="en-US" dirty="0" smtClean="0">
                <a:solidFill>
                  <a:schemeClr val="tx1">
                    <a:lumMod val="50000"/>
                    <a:lumOff val="50000"/>
                  </a:schemeClr>
                </a:solidFill>
              </a:rPr>
              <a:t>disparity</a:t>
            </a:r>
          </a:p>
          <a:p>
            <a:pPr marL="0" indent="0" fontAlgn="auto">
              <a:spcAft>
                <a:spcPts val="0"/>
              </a:spcAft>
              <a:buFont typeface="Arial" pitchFamily="34" charset="0"/>
              <a:buNone/>
              <a:defRPr/>
            </a:pPr>
            <a:endParaRPr lang="en-US" dirty="0" smtClean="0">
              <a:solidFill>
                <a:schemeClr val="tx1">
                  <a:lumMod val="50000"/>
                  <a:lumOff val="50000"/>
                </a:schemeClr>
              </a:solidFill>
            </a:endParaRPr>
          </a:p>
          <a:p>
            <a:pPr marL="0" indent="0" fontAlgn="auto">
              <a:spcAft>
                <a:spcPts val="0"/>
              </a:spcAft>
              <a:buFont typeface="Arial" pitchFamily="34" charset="0"/>
              <a:buNone/>
              <a:defRPr/>
            </a:pPr>
            <a:r>
              <a:rPr lang="en-US" b="1" i="1" dirty="0" smtClean="0">
                <a:solidFill>
                  <a:schemeClr val="tx1">
                    <a:lumMod val="50000"/>
                    <a:lumOff val="50000"/>
                  </a:schemeClr>
                </a:solidFill>
              </a:rPr>
              <a:t>Departments Involved: </a:t>
            </a:r>
          </a:p>
          <a:p>
            <a:pPr marL="0" indent="0" fontAlgn="auto">
              <a:spcAft>
                <a:spcPts val="0"/>
              </a:spcAft>
              <a:buFont typeface="Arial" pitchFamily="34" charset="0"/>
              <a:buNone/>
              <a:defRPr/>
            </a:pPr>
            <a:r>
              <a:rPr lang="en-US" dirty="0" smtClean="0">
                <a:solidFill>
                  <a:schemeClr val="tx1">
                    <a:lumMod val="50000"/>
                    <a:lumOff val="50000"/>
                  </a:schemeClr>
                </a:solidFill>
              </a:rPr>
              <a:t>Texas Tech Surgery- Ophthalmology</a:t>
            </a:r>
            <a:endParaRPr lang="en-US" dirty="0">
              <a:solidFill>
                <a:schemeClr val="tx1">
                  <a:lumMod val="50000"/>
                  <a:lumOff val="50000"/>
                </a:schemeClr>
              </a:solidFill>
            </a:endParaRPr>
          </a:p>
          <a:p>
            <a:pPr marL="0" indent="0" fontAlgn="auto">
              <a:spcAft>
                <a:spcPts val="0"/>
              </a:spcAft>
              <a:buFont typeface="Arial" pitchFamily="34" charset="0"/>
              <a:buNone/>
              <a:defRPr/>
            </a:pPr>
            <a:endParaRPr lang="en-US" b="1" i="1" dirty="0" smtClean="0">
              <a:solidFill>
                <a:schemeClr val="tx1">
                  <a:lumMod val="50000"/>
                  <a:lumOff val="50000"/>
                </a:schemeClr>
              </a:solidFill>
            </a:endParaRPr>
          </a:p>
          <a:p>
            <a:pPr marL="0" indent="0" fontAlgn="auto">
              <a:spcAft>
                <a:spcPts val="0"/>
              </a:spcAft>
              <a:buFont typeface="Arial" pitchFamily="34" charset="0"/>
              <a:buNone/>
              <a:defRPr/>
            </a:pPr>
            <a:r>
              <a:rPr lang="en-US" b="1" i="1" dirty="0" smtClean="0">
                <a:solidFill>
                  <a:schemeClr val="tx1">
                    <a:lumMod val="50000"/>
                    <a:lumOff val="50000"/>
                  </a:schemeClr>
                </a:solidFill>
              </a:rPr>
              <a:t>Milestones DY3:</a:t>
            </a:r>
          </a:p>
          <a:p>
            <a:pPr fontAlgn="auto">
              <a:spcAft>
                <a:spcPts val="0"/>
              </a:spcAft>
              <a:buFont typeface="Arial" pitchFamily="34" charset="0"/>
              <a:buChar char="•"/>
              <a:defRPr/>
            </a:pPr>
            <a:r>
              <a:rPr lang="en-US" sz="2300" dirty="0">
                <a:solidFill>
                  <a:schemeClr val="tx1">
                    <a:lumMod val="50000"/>
                    <a:lumOff val="50000"/>
                  </a:schemeClr>
                </a:solidFill>
              </a:rPr>
              <a:t>4 Hire Ocular Providers currently Recruiting</a:t>
            </a:r>
          </a:p>
          <a:p>
            <a:pPr fontAlgn="auto">
              <a:spcAft>
                <a:spcPts val="0"/>
              </a:spcAft>
              <a:buFont typeface="Arial" pitchFamily="34" charset="0"/>
              <a:buChar char="•"/>
              <a:defRPr/>
            </a:pPr>
            <a:r>
              <a:rPr lang="en-US" sz="2300" dirty="0">
                <a:solidFill>
                  <a:schemeClr val="tx1">
                    <a:lumMod val="50000"/>
                    <a:lumOff val="50000"/>
                  </a:schemeClr>
                </a:solidFill>
              </a:rPr>
              <a:t>E </a:t>
            </a:r>
            <a:r>
              <a:rPr lang="en-US" sz="2300" dirty="0" smtClean="0">
                <a:solidFill>
                  <a:schemeClr val="tx1">
                    <a:lumMod val="50000"/>
                    <a:lumOff val="50000"/>
                  </a:schemeClr>
                </a:solidFill>
              </a:rPr>
              <a:t>Referral-</a:t>
            </a:r>
          </a:p>
          <a:p>
            <a:pPr lvl="1" fontAlgn="auto">
              <a:spcAft>
                <a:spcPts val="0"/>
              </a:spcAft>
              <a:defRPr/>
            </a:pPr>
            <a:r>
              <a:rPr lang="en-US" sz="1500" dirty="0" smtClean="0">
                <a:solidFill>
                  <a:schemeClr val="tx1">
                    <a:lumMod val="50000"/>
                    <a:lumOff val="50000"/>
                  </a:schemeClr>
                </a:solidFill>
              </a:rPr>
              <a:t>Staffing Plan</a:t>
            </a:r>
          </a:p>
          <a:p>
            <a:pPr lvl="1" fontAlgn="auto">
              <a:spcAft>
                <a:spcPts val="0"/>
              </a:spcAft>
              <a:defRPr/>
            </a:pPr>
            <a:r>
              <a:rPr lang="en-US" sz="1500" dirty="0" smtClean="0">
                <a:solidFill>
                  <a:schemeClr val="tx1">
                    <a:lumMod val="50000"/>
                    <a:lumOff val="50000"/>
                  </a:schemeClr>
                </a:solidFill>
              </a:rPr>
              <a:t>Demonstration</a:t>
            </a:r>
          </a:p>
          <a:p>
            <a:pPr lvl="1" fontAlgn="auto">
              <a:spcAft>
                <a:spcPts val="0"/>
              </a:spcAft>
              <a:defRPr/>
            </a:pPr>
            <a:r>
              <a:rPr lang="en-US" sz="1500" dirty="0" smtClean="0">
                <a:solidFill>
                  <a:schemeClr val="tx1">
                    <a:lumMod val="50000"/>
                    <a:lumOff val="50000"/>
                  </a:schemeClr>
                </a:solidFill>
              </a:rPr>
              <a:t>Implement- Internally and externally </a:t>
            </a:r>
          </a:p>
          <a:p>
            <a:pPr fontAlgn="auto">
              <a:spcAft>
                <a:spcPts val="0"/>
              </a:spcAft>
              <a:buFont typeface="Arial" pitchFamily="34" charset="0"/>
              <a:buChar char="•"/>
              <a:defRPr/>
            </a:pPr>
            <a:r>
              <a:rPr lang="en-US" sz="2300" dirty="0" smtClean="0">
                <a:solidFill>
                  <a:schemeClr val="tx1">
                    <a:lumMod val="50000"/>
                    <a:lumOff val="50000"/>
                  </a:schemeClr>
                </a:solidFill>
              </a:rPr>
              <a:t>Patient </a:t>
            </a:r>
            <a:r>
              <a:rPr lang="en-US" sz="2300" dirty="0">
                <a:solidFill>
                  <a:schemeClr val="tx1">
                    <a:lumMod val="50000"/>
                    <a:lumOff val="50000"/>
                  </a:schemeClr>
                </a:solidFill>
              </a:rPr>
              <a:t>Questionnaire </a:t>
            </a:r>
            <a:r>
              <a:rPr lang="en-US" sz="2300" dirty="0" smtClean="0">
                <a:solidFill>
                  <a:schemeClr val="tx1">
                    <a:lumMod val="50000"/>
                    <a:lumOff val="50000"/>
                  </a:schemeClr>
                </a:solidFill>
              </a:rPr>
              <a:t>– improve by 15%</a:t>
            </a:r>
            <a:endParaRPr lang="en-US" sz="2300" dirty="0">
              <a:solidFill>
                <a:schemeClr val="tx1">
                  <a:lumMod val="50000"/>
                  <a:lumOff val="50000"/>
                </a:schemeClr>
              </a:solidFill>
            </a:endParaRPr>
          </a:p>
          <a:p>
            <a:pPr fontAlgn="auto">
              <a:spcAft>
                <a:spcPts val="0"/>
              </a:spcAft>
              <a:buFont typeface="Arial" pitchFamily="34" charset="0"/>
              <a:buChar char="•"/>
              <a:defRPr/>
            </a:pPr>
            <a:r>
              <a:rPr lang="en-US" sz="2300" dirty="0" smtClean="0">
                <a:solidFill>
                  <a:schemeClr val="tx1">
                    <a:lumMod val="50000"/>
                    <a:lumOff val="50000"/>
                  </a:schemeClr>
                </a:solidFill>
              </a:rPr>
              <a:t>2 </a:t>
            </a:r>
            <a:r>
              <a:rPr lang="en-US" sz="2300" dirty="0">
                <a:solidFill>
                  <a:schemeClr val="tx1">
                    <a:lumMod val="50000"/>
                    <a:lumOff val="50000"/>
                  </a:schemeClr>
                </a:solidFill>
              </a:rPr>
              <a:t>RHP </a:t>
            </a:r>
            <a:r>
              <a:rPr lang="en-US" sz="2300" dirty="0" smtClean="0">
                <a:solidFill>
                  <a:schemeClr val="tx1">
                    <a:lumMod val="50000"/>
                    <a:lumOff val="50000"/>
                  </a:schemeClr>
                </a:solidFill>
              </a:rPr>
              <a:t>Seminars</a:t>
            </a:r>
            <a:endParaRPr lang="en-US" dirty="0" smtClean="0">
              <a:solidFill>
                <a:schemeClr val="tx1">
                  <a:lumMod val="50000"/>
                  <a:lumOff val="50000"/>
                </a:schemeClr>
              </a:solidFill>
            </a:endParaRPr>
          </a:p>
        </p:txBody>
      </p:sp>
      <p:pic>
        <p:nvPicPr>
          <p:cNvPr id="4" name="Picture 3"/>
          <p:cNvPicPr>
            <a:picLocks noChangeAspect="1"/>
          </p:cNvPicPr>
          <p:nvPr/>
        </p:nvPicPr>
        <p:blipFill>
          <a:blip r:embed="rId2"/>
          <a:stretch>
            <a:fillRect/>
          </a:stretch>
        </p:blipFill>
        <p:spPr>
          <a:xfrm>
            <a:off x="4191000" y="5724525"/>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Benefits to the Community </a:t>
            </a:r>
          </a:p>
        </p:txBody>
      </p:sp>
      <p:pic>
        <p:nvPicPr>
          <p:cNvPr id="16386" name="Picture 2"/>
          <p:cNvPicPr>
            <a:picLocks noGrp="1" noChangeAspect="1" noChangeArrowheads="1"/>
          </p:cNvPicPr>
          <p:nvPr>
            <p:ph idx="1"/>
          </p:nvPr>
        </p:nvPicPr>
        <p:blipFill>
          <a:blip r:embed="rId2"/>
          <a:srcRect/>
          <a:stretch>
            <a:fillRect/>
          </a:stretch>
        </p:blipFill>
        <p:spPr>
          <a:xfrm>
            <a:off x="2438400" y="5486400"/>
            <a:ext cx="4402138" cy="1616075"/>
          </a:xfrm>
        </p:spPr>
      </p:pic>
      <p:sp>
        <p:nvSpPr>
          <p:cNvPr id="16387" name="TextBox 2"/>
          <p:cNvSpPr txBox="1">
            <a:spLocks noChangeArrowheads="1"/>
          </p:cNvSpPr>
          <p:nvPr/>
        </p:nvSpPr>
        <p:spPr bwMode="auto">
          <a:xfrm>
            <a:off x="762000" y="2209800"/>
            <a:ext cx="7924800" cy="1938338"/>
          </a:xfrm>
          <a:prstGeom prst="rect">
            <a:avLst/>
          </a:prstGeom>
          <a:noFill/>
          <a:ln w="9525">
            <a:noFill/>
            <a:miter lim="800000"/>
            <a:headEnd/>
            <a:tailEnd/>
          </a:ln>
        </p:spPr>
        <p:txBody>
          <a:bodyPr>
            <a:spAutoFit/>
          </a:bodyPr>
          <a:lstStyle/>
          <a:p>
            <a:r>
              <a:rPr lang="en-US" sz="2400">
                <a:latin typeface="Palatino Linotype" pitchFamily="18" charset="0"/>
              </a:rPr>
              <a:t>The importance of Diabetic eye exams is a major issues for all Region 15 programs.  In the Learning Collaborative it is the most common HEDIS marker not met. In addition, the lack of access to primary care creates more barriers to receiving this screening exam.  </a:t>
            </a:r>
            <a:endParaRPr lang="en-US">
              <a:latin typeface="Palatino Linotype"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Benefits to the Community Cont. </a:t>
            </a:r>
          </a:p>
        </p:txBody>
      </p:sp>
      <p:pic>
        <p:nvPicPr>
          <p:cNvPr id="17410" name="Picture 2"/>
          <p:cNvPicPr>
            <a:picLocks noGrp="1" noChangeAspect="1" noChangeArrowheads="1"/>
          </p:cNvPicPr>
          <p:nvPr>
            <p:ph idx="1"/>
          </p:nvPr>
        </p:nvPicPr>
        <p:blipFill>
          <a:blip r:embed="rId2"/>
          <a:srcRect/>
          <a:stretch>
            <a:fillRect/>
          </a:stretch>
        </p:blipFill>
        <p:spPr>
          <a:xfrm>
            <a:off x="2438400" y="5486400"/>
            <a:ext cx="4402138" cy="1616075"/>
          </a:xfrm>
        </p:spPr>
      </p:pic>
      <p:sp>
        <p:nvSpPr>
          <p:cNvPr id="4" name="TextBox 3"/>
          <p:cNvSpPr txBox="1"/>
          <p:nvPr/>
        </p:nvSpPr>
        <p:spPr>
          <a:xfrm>
            <a:off x="533400" y="2133600"/>
            <a:ext cx="8509000" cy="3694113"/>
          </a:xfrm>
          <a:prstGeom prst="rect">
            <a:avLst/>
          </a:prstGeom>
          <a:noFill/>
        </p:spPr>
        <p:txBody>
          <a:bodyPr wrap="none">
            <a:spAutoFit/>
          </a:bodyPr>
          <a:lstStyle/>
          <a:p>
            <a:pPr marL="285750" indent="-285750" fontAlgn="auto">
              <a:spcBef>
                <a:spcPts val="0"/>
              </a:spcBef>
              <a:spcAft>
                <a:spcPts val="0"/>
              </a:spcAft>
              <a:buFont typeface="Arial" panose="020B0604020202020204" pitchFamily="34" charset="0"/>
              <a:buChar char="•"/>
              <a:defRPr/>
            </a:pPr>
            <a:r>
              <a:rPr lang="en-US" dirty="0">
                <a:latin typeface="+mn-lt"/>
              </a:rPr>
              <a:t>This Project has increases access to Ocular Care for patients who have </a:t>
            </a:r>
          </a:p>
          <a:p>
            <a:pPr fontAlgn="auto">
              <a:spcBef>
                <a:spcPts val="0"/>
              </a:spcBef>
              <a:spcAft>
                <a:spcPts val="0"/>
              </a:spcAft>
              <a:defRPr/>
            </a:pPr>
            <a:r>
              <a:rPr lang="en-US" dirty="0">
                <a:latin typeface="+mn-lt"/>
              </a:rPr>
              <a:t>Medicaid and/or uninsured </a:t>
            </a:r>
          </a:p>
          <a:p>
            <a:pPr fontAlgn="auto">
              <a:spcBef>
                <a:spcPts val="0"/>
              </a:spcBef>
              <a:spcAft>
                <a:spcPts val="0"/>
              </a:spcAft>
              <a:defRPr/>
            </a:pPr>
            <a:endParaRPr lang="en-US" dirty="0">
              <a:latin typeface="+mn-lt"/>
            </a:endParaRPr>
          </a:p>
          <a:p>
            <a:pPr marL="285750" indent="-285750" fontAlgn="auto">
              <a:spcBef>
                <a:spcPts val="0"/>
              </a:spcBef>
              <a:spcAft>
                <a:spcPts val="0"/>
              </a:spcAft>
              <a:buFont typeface="Arial" panose="020B0604020202020204" pitchFamily="34" charset="0"/>
              <a:buChar char="•"/>
              <a:defRPr/>
            </a:pPr>
            <a:r>
              <a:rPr lang="en-US" dirty="0">
                <a:latin typeface="+mn-lt"/>
              </a:rPr>
              <a:t>Putting more resources (Providers) in our clinic.</a:t>
            </a:r>
          </a:p>
          <a:p>
            <a:pPr marL="285750" indent="-285750" fontAlgn="auto">
              <a:spcBef>
                <a:spcPts val="0"/>
              </a:spcBef>
              <a:spcAft>
                <a:spcPts val="0"/>
              </a:spcAft>
              <a:buFont typeface="Arial" panose="020B0604020202020204" pitchFamily="34" charset="0"/>
              <a:buChar char="•"/>
              <a:defRPr/>
            </a:pPr>
            <a:endParaRPr lang="en-US" dirty="0">
              <a:latin typeface="+mn-lt"/>
            </a:endParaRPr>
          </a:p>
          <a:p>
            <a:pPr marL="285750" indent="-285750" fontAlgn="auto">
              <a:spcBef>
                <a:spcPts val="0"/>
              </a:spcBef>
              <a:spcAft>
                <a:spcPts val="0"/>
              </a:spcAft>
              <a:buFont typeface="Arial" panose="020B0604020202020204" pitchFamily="34" charset="0"/>
              <a:buChar char="•"/>
              <a:defRPr/>
            </a:pPr>
            <a:r>
              <a:rPr lang="en-US" dirty="0">
                <a:latin typeface="+mn-lt"/>
              </a:rPr>
              <a:t>Reduce time to 3</a:t>
            </a:r>
            <a:r>
              <a:rPr lang="en-US" baseline="30000" dirty="0">
                <a:latin typeface="+mn-lt"/>
              </a:rPr>
              <a:t>rd</a:t>
            </a:r>
            <a:r>
              <a:rPr lang="en-US" dirty="0">
                <a:latin typeface="+mn-lt"/>
              </a:rPr>
              <a:t> appointment from 60 to 8 day</a:t>
            </a:r>
          </a:p>
          <a:p>
            <a:pPr marL="285750" indent="-285750" fontAlgn="auto">
              <a:spcBef>
                <a:spcPts val="0"/>
              </a:spcBef>
              <a:spcAft>
                <a:spcPts val="0"/>
              </a:spcAft>
              <a:buFont typeface="Arial" panose="020B0604020202020204" pitchFamily="34" charset="0"/>
              <a:buChar char="•"/>
              <a:defRPr/>
            </a:pPr>
            <a:endParaRPr lang="en-US" dirty="0">
              <a:latin typeface="+mn-lt"/>
            </a:endParaRPr>
          </a:p>
          <a:p>
            <a:pPr marL="285750" indent="-285750" fontAlgn="auto">
              <a:spcBef>
                <a:spcPts val="0"/>
              </a:spcBef>
              <a:spcAft>
                <a:spcPts val="0"/>
              </a:spcAft>
              <a:buFont typeface="Arial" panose="020B0604020202020204" pitchFamily="34" charset="0"/>
              <a:buChar char="•"/>
              <a:defRPr/>
            </a:pPr>
            <a:r>
              <a:rPr lang="en-US" dirty="0" err="1">
                <a:latin typeface="+mn-lt"/>
              </a:rPr>
              <a:t>eReferral</a:t>
            </a:r>
            <a:r>
              <a:rPr lang="en-US" dirty="0">
                <a:latin typeface="+mn-lt"/>
              </a:rPr>
              <a:t> (RMS) process has streamline referrals within the Texas Tech system.  </a:t>
            </a:r>
          </a:p>
          <a:p>
            <a:pPr fontAlgn="auto">
              <a:spcBef>
                <a:spcPts val="0"/>
              </a:spcBef>
              <a:spcAft>
                <a:spcPts val="0"/>
              </a:spcAft>
              <a:defRPr/>
            </a:pPr>
            <a:r>
              <a:rPr lang="en-US" dirty="0">
                <a:latin typeface="+mn-lt"/>
              </a:rPr>
              <a:t>RMS has also increased communication and follow up between the </a:t>
            </a:r>
          </a:p>
          <a:p>
            <a:pPr fontAlgn="auto">
              <a:spcBef>
                <a:spcPts val="0"/>
              </a:spcBef>
              <a:spcAft>
                <a:spcPts val="0"/>
              </a:spcAft>
              <a:defRPr/>
            </a:pPr>
            <a:r>
              <a:rPr lang="en-US" dirty="0">
                <a:latin typeface="+mn-lt"/>
              </a:rPr>
              <a:t>primary care provider and the Specialist.</a:t>
            </a:r>
          </a:p>
          <a:p>
            <a:pPr fontAlgn="auto">
              <a:spcBef>
                <a:spcPts val="0"/>
              </a:spcBef>
              <a:spcAft>
                <a:spcPts val="0"/>
              </a:spcAft>
              <a:defRPr/>
            </a:pPr>
            <a:endParaRPr lang="en-US" dirty="0">
              <a:latin typeface="+mn-lt"/>
            </a:endParaRPr>
          </a:p>
          <a:p>
            <a:pPr marL="285750" indent="-285750" fontAlgn="auto">
              <a:spcBef>
                <a:spcPts val="0"/>
              </a:spcBef>
              <a:spcAft>
                <a:spcPts val="0"/>
              </a:spcAft>
              <a:buFont typeface="Arial" panose="020B0604020202020204" pitchFamily="34" charset="0"/>
              <a:buChar char="•"/>
              <a:defRPr/>
            </a:pPr>
            <a:r>
              <a:rPr lang="en-US" dirty="0">
                <a:latin typeface="+mn-lt"/>
              </a:rPr>
              <a:t>Create a culture of Continuous Quality Improving in the clinic</a:t>
            </a:r>
          </a:p>
          <a:p>
            <a:pPr fontAlgn="auto">
              <a:spcBef>
                <a:spcPts val="0"/>
              </a:spcBef>
              <a:spcAft>
                <a:spcPts val="0"/>
              </a:spcAft>
              <a:defRPr/>
            </a:pPr>
            <a:endParaRPr lang="en-US"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pPr fontAlgn="auto">
              <a:spcAft>
                <a:spcPts val="0"/>
              </a:spcAft>
              <a:defRPr/>
            </a:pPr>
            <a:r>
              <a:rPr lang="en-US" dirty="0" smtClean="0"/>
              <a:t>Progress </a:t>
            </a:r>
          </a:p>
        </p:txBody>
      </p:sp>
      <p:sp>
        <p:nvSpPr>
          <p:cNvPr id="3" name="Content Placeholder 2"/>
          <p:cNvSpPr>
            <a:spLocks noGrp="1"/>
          </p:cNvSpPr>
          <p:nvPr>
            <p:ph idx="1"/>
          </p:nvPr>
        </p:nvSpPr>
        <p:spPr>
          <a:xfrm>
            <a:off x="457200" y="1143000"/>
            <a:ext cx="8229600" cy="4525963"/>
          </a:xfrm>
        </p:spPr>
        <p:txBody>
          <a:bodyPr rtlCol="0">
            <a:normAutofit fontScale="92500" lnSpcReduction="20000"/>
          </a:bodyPr>
          <a:lstStyle/>
          <a:p>
            <a:pPr marL="0" indent="0" fontAlgn="auto">
              <a:spcAft>
                <a:spcPts val="0"/>
              </a:spcAft>
              <a:buFont typeface="Arial" pitchFamily="34" charset="0"/>
              <a:buNone/>
              <a:defRPr/>
            </a:pPr>
            <a:r>
              <a:rPr lang="en-US" sz="2800" b="1" i="1" dirty="0" smtClean="0">
                <a:solidFill>
                  <a:schemeClr val="tx1">
                    <a:lumMod val="50000"/>
                    <a:lumOff val="50000"/>
                  </a:schemeClr>
                </a:solidFill>
              </a:rPr>
              <a:t>Milestones:</a:t>
            </a:r>
          </a:p>
          <a:p>
            <a:pPr fontAlgn="auto">
              <a:spcAft>
                <a:spcPts val="0"/>
              </a:spcAft>
              <a:buFont typeface="Arial" pitchFamily="34" charset="0"/>
              <a:buChar char="•"/>
              <a:defRPr/>
            </a:pPr>
            <a:r>
              <a:rPr lang="en-US" sz="2300" dirty="0">
                <a:solidFill>
                  <a:schemeClr val="tx1">
                    <a:lumMod val="50000"/>
                    <a:lumOff val="50000"/>
                  </a:schemeClr>
                </a:solidFill>
              </a:rPr>
              <a:t>4 Hire Ocular Providers currently </a:t>
            </a:r>
            <a:r>
              <a:rPr lang="en-US" sz="2300" dirty="0" smtClean="0">
                <a:solidFill>
                  <a:schemeClr val="tx1">
                    <a:lumMod val="50000"/>
                    <a:lumOff val="50000"/>
                  </a:schemeClr>
                </a:solidFill>
              </a:rPr>
              <a:t>Recruiting	</a:t>
            </a:r>
            <a:r>
              <a:rPr lang="en-US" sz="1500" dirty="0" smtClean="0">
                <a:solidFill>
                  <a:schemeClr val="tx1">
                    <a:lumMod val="50000"/>
                    <a:lumOff val="50000"/>
                  </a:schemeClr>
                </a:solidFill>
              </a:rPr>
              <a:t>75%</a:t>
            </a:r>
            <a:endParaRPr lang="en-US" sz="1500" dirty="0">
              <a:solidFill>
                <a:schemeClr val="tx1">
                  <a:lumMod val="50000"/>
                  <a:lumOff val="50000"/>
                </a:schemeClr>
              </a:solidFill>
            </a:endParaRPr>
          </a:p>
          <a:p>
            <a:pPr fontAlgn="auto">
              <a:spcAft>
                <a:spcPts val="0"/>
              </a:spcAft>
              <a:buFont typeface="Arial" pitchFamily="34" charset="0"/>
              <a:buChar char="•"/>
              <a:defRPr/>
            </a:pPr>
            <a:r>
              <a:rPr lang="en-US" sz="2300" dirty="0">
                <a:solidFill>
                  <a:schemeClr val="tx1">
                    <a:lumMod val="50000"/>
                    <a:lumOff val="50000"/>
                  </a:schemeClr>
                </a:solidFill>
              </a:rPr>
              <a:t>E Referral-</a:t>
            </a:r>
          </a:p>
          <a:p>
            <a:pPr lvl="1" fontAlgn="auto">
              <a:spcAft>
                <a:spcPts val="0"/>
              </a:spcAft>
              <a:defRPr/>
            </a:pPr>
            <a:r>
              <a:rPr lang="en-US" sz="1500" dirty="0">
                <a:solidFill>
                  <a:schemeClr val="tx1">
                    <a:lumMod val="50000"/>
                    <a:lumOff val="50000"/>
                  </a:schemeClr>
                </a:solidFill>
              </a:rPr>
              <a:t>Staffing </a:t>
            </a:r>
            <a:r>
              <a:rPr lang="en-US" sz="1500" dirty="0" smtClean="0">
                <a:solidFill>
                  <a:schemeClr val="tx1">
                    <a:lumMod val="50000"/>
                    <a:lumOff val="50000"/>
                  </a:schemeClr>
                </a:solidFill>
              </a:rPr>
              <a:t>Plan						100%</a:t>
            </a:r>
            <a:endParaRPr lang="en-US" sz="1500" dirty="0">
              <a:solidFill>
                <a:schemeClr val="tx1">
                  <a:lumMod val="50000"/>
                  <a:lumOff val="50000"/>
                </a:schemeClr>
              </a:solidFill>
            </a:endParaRPr>
          </a:p>
          <a:p>
            <a:pPr lvl="1" fontAlgn="auto">
              <a:spcAft>
                <a:spcPts val="0"/>
              </a:spcAft>
              <a:defRPr/>
            </a:pPr>
            <a:r>
              <a:rPr lang="en-US" sz="1500" dirty="0" smtClean="0">
                <a:solidFill>
                  <a:schemeClr val="tx1">
                    <a:lumMod val="50000"/>
                    <a:lumOff val="50000"/>
                  </a:schemeClr>
                </a:solidFill>
              </a:rPr>
              <a:t>Demonstration and Training				100%</a:t>
            </a:r>
            <a:endParaRPr lang="en-US" sz="1500" dirty="0">
              <a:solidFill>
                <a:schemeClr val="tx1">
                  <a:lumMod val="50000"/>
                  <a:lumOff val="50000"/>
                </a:schemeClr>
              </a:solidFill>
            </a:endParaRPr>
          </a:p>
          <a:p>
            <a:pPr lvl="1" fontAlgn="auto">
              <a:spcAft>
                <a:spcPts val="0"/>
              </a:spcAft>
              <a:defRPr/>
            </a:pPr>
            <a:r>
              <a:rPr lang="en-US" sz="1500" dirty="0">
                <a:solidFill>
                  <a:schemeClr val="tx1">
                    <a:lumMod val="50000"/>
                    <a:lumOff val="50000"/>
                  </a:schemeClr>
                </a:solidFill>
              </a:rPr>
              <a:t>Implement- Internally and externally </a:t>
            </a:r>
            <a:r>
              <a:rPr lang="en-US" sz="1500" dirty="0" smtClean="0">
                <a:solidFill>
                  <a:schemeClr val="tx1">
                    <a:lumMod val="50000"/>
                    <a:lumOff val="50000"/>
                  </a:schemeClr>
                </a:solidFill>
              </a:rPr>
              <a:t>			100%</a:t>
            </a:r>
            <a:endParaRPr lang="en-US" sz="1500" dirty="0">
              <a:solidFill>
                <a:schemeClr val="tx1">
                  <a:lumMod val="50000"/>
                  <a:lumOff val="50000"/>
                </a:schemeClr>
              </a:solidFill>
            </a:endParaRPr>
          </a:p>
          <a:p>
            <a:pPr fontAlgn="auto">
              <a:spcAft>
                <a:spcPts val="0"/>
              </a:spcAft>
              <a:buFont typeface="Arial" pitchFamily="34" charset="0"/>
              <a:buChar char="•"/>
              <a:defRPr/>
            </a:pPr>
            <a:r>
              <a:rPr lang="en-US" sz="2300" dirty="0">
                <a:solidFill>
                  <a:schemeClr val="tx1">
                    <a:lumMod val="50000"/>
                    <a:lumOff val="50000"/>
                  </a:schemeClr>
                </a:solidFill>
              </a:rPr>
              <a:t>Patient Questionnaire – improve by 15</a:t>
            </a:r>
            <a:r>
              <a:rPr lang="en-US" sz="2300" dirty="0" smtClean="0">
                <a:solidFill>
                  <a:schemeClr val="tx1">
                    <a:lumMod val="50000"/>
                    <a:lumOff val="50000"/>
                  </a:schemeClr>
                </a:solidFill>
              </a:rPr>
              <a:t>%		</a:t>
            </a:r>
            <a:r>
              <a:rPr lang="en-US" sz="1500" dirty="0" smtClean="0">
                <a:solidFill>
                  <a:schemeClr val="tx1">
                    <a:lumMod val="50000"/>
                    <a:lumOff val="50000"/>
                  </a:schemeClr>
                </a:solidFill>
              </a:rPr>
              <a:t>75%</a:t>
            </a:r>
            <a:endParaRPr lang="en-US" sz="1500" dirty="0">
              <a:solidFill>
                <a:schemeClr val="tx1">
                  <a:lumMod val="50000"/>
                  <a:lumOff val="50000"/>
                </a:schemeClr>
              </a:solidFill>
            </a:endParaRPr>
          </a:p>
          <a:p>
            <a:pPr fontAlgn="auto">
              <a:spcAft>
                <a:spcPts val="0"/>
              </a:spcAft>
              <a:buFont typeface="Arial" pitchFamily="34" charset="0"/>
              <a:buChar char="•"/>
              <a:defRPr/>
            </a:pPr>
            <a:r>
              <a:rPr lang="en-US" sz="2300" dirty="0">
                <a:solidFill>
                  <a:schemeClr val="tx1">
                    <a:lumMod val="50000"/>
                    <a:lumOff val="50000"/>
                  </a:schemeClr>
                </a:solidFill>
              </a:rPr>
              <a:t>2 RHP </a:t>
            </a:r>
            <a:r>
              <a:rPr lang="en-US" sz="2300" dirty="0" smtClean="0">
                <a:solidFill>
                  <a:schemeClr val="tx1">
                    <a:lumMod val="50000"/>
                    <a:lumOff val="50000"/>
                  </a:schemeClr>
                </a:solidFill>
              </a:rPr>
              <a:t>Seminars					</a:t>
            </a:r>
            <a:r>
              <a:rPr lang="en-US" sz="1500" dirty="0" smtClean="0">
                <a:solidFill>
                  <a:schemeClr val="tx1">
                    <a:lumMod val="50000"/>
                    <a:lumOff val="50000"/>
                  </a:schemeClr>
                </a:solidFill>
              </a:rPr>
              <a:t>50%</a:t>
            </a:r>
            <a:endParaRPr lang="en-US" sz="1500" dirty="0">
              <a:solidFill>
                <a:schemeClr val="tx1">
                  <a:lumMod val="50000"/>
                  <a:lumOff val="50000"/>
                </a:schemeClr>
              </a:solidFill>
            </a:endParaRPr>
          </a:p>
          <a:p>
            <a:pPr lvl="1" fontAlgn="auto">
              <a:spcAft>
                <a:spcPts val="0"/>
              </a:spcAft>
              <a:defRPr/>
            </a:pPr>
            <a:endParaRPr lang="en-US" sz="1200" dirty="0" smtClean="0">
              <a:solidFill>
                <a:schemeClr val="tx1">
                  <a:lumMod val="50000"/>
                  <a:lumOff val="50000"/>
                </a:schemeClr>
              </a:solidFill>
            </a:endParaRPr>
          </a:p>
          <a:p>
            <a:pPr marL="0" indent="0" fontAlgn="auto">
              <a:spcAft>
                <a:spcPts val="0"/>
              </a:spcAft>
              <a:buFont typeface="Arial" pitchFamily="34" charset="0"/>
              <a:buNone/>
              <a:defRPr/>
            </a:pPr>
            <a:r>
              <a:rPr lang="en-US" sz="2800" b="1" i="1" dirty="0" smtClean="0">
                <a:solidFill>
                  <a:schemeClr val="tx1">
                    <a:lumMod val="50000"/>
                    <a:lumOff val="50000"/>
                  </a:schemeClr>
                </a:solidFill>
              </a:rPr>
              <a:t>Risk Areas:</a:t>
            </a:r>
            <a:endParaRPr lang="en-US" sz="2800" b="1" i="1" dirty="0">
              <a:solidFill>
                <a:schemeClr val="tx1">
                  <a:lumMod val="50000"/>
                  <a:lumOff val="50000"/>
                </a:schemeClr>
              </a:solidFill>
            </a:endParaRPr>
          </a:p>
          <a:p>
            <a:pPr lvl="1" fontAlgn="auto">
              <a:spcAft>
                <a:spcPts val="0"/>
              </a:spcAft>
              <a:defRPr/>
            </a:pPr>
            <a:r>
              <a:rPr lang="en-US" sz="2000" dirty="0" smtClean="0">
                <a:solidFill>
                  <a:schemeClr val="tx1">
                    <a:lumMod val="50000"/>
                    <a:lumOff val="50000"/>
                  </a:schemeClr>
                </a:solidFill>
              </a:rPr>
              <a:t>Hiring of Providers prior to deadline- added more resources to recruiting.</a:t>
            </a:r>
          </a:p>
          <a:p>
            <a:pPr marL="0" indent="0" fontAlgn="auto">
              <a:spcAft>
                <a:spcPts val="0"/>
              </a:spcAft>
              <a:buFont typeface="Arial" pitchFamily="34" charset="0"/>
              <a:buNone/>
              <a:defRPr/>
            </a:pPr>
            <a:r>
              <a:rPr lang="en-US" sz="2800" b="1" i="1" dirty="0" smtClean="0">
                <a:solidFill>
                  <a:schemeClr val="tx1">
                    <a:lumMod val="50000"/>
                    <a:lumOff val="50000"/>
                  </a:schemeClr>
                </a:solidFill>
              </a:rPr>
              <a:t>Anticipated outcomes:</a:t>
            </a:r>
          </a:p>
          <a:p>
            <a:pPr lvl="1" fontAlgn="auto">
              <a:spcAft>
                <a:spcPts val="0"/>
              </a:spcAft>
              <a:defRPr/>
            </a:pPr>
            <a:r>
              <a:rPr lang="en-US" sz="2000" dirty="0" smtClean="0">
                <a:solidFill>
                  <a:schemeClr val="tx1">
                    <a:lumMod val="50000"/>
                    <a:lumOff val="50000"/>
                  </a:schemeClr>
                </a:solidFill>
              </a:rPr>
              <a:t>Milestones will be met</a:t>
            </a:r>
          </a:p>
          <a:p>
            <a:pPr lvl="1" fontAlgn="auto">
              <a:spcAft>
                <a:spcPts val="0"/>
              </a:spcAft>
              <a:defRPr/>
            </a:pPr>
            <a:r>
              <a:rPr lang="en-US" sz="2000" dirty="0" smtClean="0">
                <a:solidFill>
                  <a:schemeClr val="tx1">
                    <a:lumMod val="50000"/>
                    <a:lumOff val="50000"/>
                  </a:schemeClr>
                </a:solidFill>
              </a:rPr>
              <a:t>New hire May need to be pushed back to DY4</a:t>
            </a:r>
          </a:p>
        </p:txBody>
      </p:sp>
      <p:pic>
        <p:nvPicPr>
          <p:cNvPr id="18435" name="Picture 2"/>
          <p:cNvPicPr>
            <a:picLocks noChangeAspect="1" noChangeArrowheads="1"/>
          </p:cNvPicPr>
          <p:nvPr/>
        </p:nvPicPr>
        <p:blipFill>
          <a:blip r:embed="rId2"/>
          <a:srcRect/>
          <a:stretch>
            <a:fillRect/>
          </a:stretch>
        </p:blipFill>
        <p:spPr bwMode="auto">
          <a:xfrm>
            <a:off x="5575300" y="5715000"/>
            <a:ext cx="3779838" cy="1387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Innovations</a:t>
            </a:r>
          </a:p>
        </p:txBody>
      </p:sp>
      <p:sp>
        <p:nvSpPr>
          <p:cNvPr id="19458" name="Content Placeholder 2"/>
          <p:cNvSpPr>
            <a:spLocks noGrp="1"/>
          </p:cNvSpPr>
          <p:nvPr>
            <p:ph idx="1"/>
          </p:nvPr>
        </p:nvSpPr>
        <p:spPr>
          <a:xfrm>
            <a:off x="609600" y="1768475"/>
            <a:ext cx="8229600" cy="4525963"/>
          </a:xfrm>
        </p:spPr>
        <p:txBody>
          <a:bodyPr/>
          <a:lstStyle/>
          <a:p>
            <a:r>
              <a:rPr lang="en-US" sz="2800" smtClean="0"/>
              <a:t>Improvements to processes</a:t>
            </a:r>
            <a:r>
              <a:rPr lang="en-US" smtClean="0"/>
              <a:t>:</a:t>
            </a:r>
          </a:p>
          <a:p>
            <a:pPr lvl="1"/>
            <a:r>
              <a:rPr lang="en-US" sz="2000" smtClean="0"/>
              <a:t>Educated team on CQI/Rapid Cycle Improvement</a:t>
            </a:r>
          </a:p>
          <a:p>
            <a:pPr lvl="1"/>
            <a:r>
              <a:rPr lang="en-US" sz="2000" smtClean="0"/>
              <a:t>Documented existing process</a:t>
            </a:r>
          </a:p>
          <a:p>
            <a:pPr lvl="2"/>
            <a:r>
              <a:rPr lang="en-US" sz="2000" smtClean="0"/>
              <a:t>Foundation for improvement</a:t>
            </a:r>
          </a:p>
          <a:p>
            <a:pPr lvl="2"/>
            <a:r>
              <a:rPr lang="en-US" sz="2000" smtClean="0"/>
              <a:t>Patient workflow (Lanes)</a:t>
            </a:r>
          </a:p>
          <a:p>
            <a:pPr lvl="2"/>
            <a:r>
              <a:rPr lang="en-US" sz="2000" smtClean="0"/>
              <a:t>Schedule Matrix</a:t>
            </a:r>
          </a:p>
          <a:p>
            <a:pPr lvl="2"/>
            <a:r>
              <a:rPr lang="en-US" sz="2000" smtClean="0"/>
              <a:t>Intake process</a:t>
            </a:r>
          </a:p>
          <a:p>
            <a:pPr lvl="2"/>
            <a:r>
              <a:rPr lang="en-US" sz="2000" smtClean="0"/>
              <a:t>Reduced No-Show rate</a:t>
            </a:r>
          </a:p>
          <a:p>
            <a:pPr lvl="2"/>
            <a:r>
              <a:rPr lang="en-US" sz="2000" smtClean="0"/>
              <a:t>eReferral process improvements</a:t>
            </a:r>
          </a:p>
          <a:p>
            <a:pPr lvl="2"/>
            <a:endParaRPr lang="en-US" sz="2000" smtClean="0"/>
          </a:p>
          <a:p>
            <a:pPr lvl="2"/>
            <a:endParaRPr lang="en-US" sz="2000" smtClean="0"/>
          </a:p>
        </p:txBody>
      </p:sp>
      <p:pic>
        <p:nvPicPr>
          <p:cNvPr id="19459" name="Picture 2"/>
          <p:cNvPicPr>
            <a:picLocks noChangeAspect="1" noChangeArrowheads="1"/>
          </p:cNvPicPr>
          <p:nvPr/>
        </p:nvPicPr>
        <p:blipFill>
          <a:blip r:embed="rId2"/>
          <a:srcRect/>
          <a:stretch>
            <a:fillRect/>
          </a:stretch>
        </p:blipFill>
        <p:spPr bwMode="auto">
          <a:xfrm>
            <a:off x="2370138" y="5486400"/>
            <a:ext cx="4402137"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Improvement Process Cont.</a:t>
            </a:r>
            <a:endParaRPr lang="en-US" dirty="0"/>
          </a:p>
        </p:txBody>
      </p:sp>
      <p:sp>
        <p:nvSpPr>
          <p:cNvPr id="20482" name="Content Placeholder 2"/>
          <p:cNvSpPr>
            <a:spLocks noGrp="1"/>
          </p:cNvSpPr>
          <p:nvPr>
            <p:ph idx="1"/>
          </p:nvPr>
        </p:nvSpPr>
        <p:spPr/>
        <p:txBody>
          <a:bodyPr/>
          <a:lstStyle/>
          <a:p>
            <a:r>
              <a:rPr lang="en-US" smtClean="0"/>
              <a:t>QUALITY  Principles</a:t>
            </a:r>
          </a:p>
          <a:p>
            <a:pPr lvl="1"/>
            <a:r>
              <a:rPr lang="en-US" smtClean="0"/>
              <a:t>Your systems are creating your outcomes.</a:t>
            </a:r>
          </a:p>
          <a:p>
            <a:pPr lvl="1"/>
            <a:r>
              <a:rPr lang="en-US" smtClean="0"/>
              <a:t>What you’re doing is getting you what you’re getting</a:t>
            </a:r>
          </a:p>
          <a:p>
            <a:pPr lvl="1"/>
            <a:r>
              <a:rPr lang="en-US" smtClean="0"/>
              <a:t>Must ensure:</a:t>
            </a:r>
          </a:p>
          <a:p>
            <a:pPr lvl="2"/>
            <a:r>
              <a:rPr lang="en-US" smtClean="0"/>
              <a:t>EMPLOYEES do not perform tasks with no value</a:t>
            </a:r>
          </a:p>
          <a:p>
            <a:pPr lvl="2"/>
            <a:r>
              <a:rPr lang="en-US" smtClean="0"/>
              <a:t>PATIENTS do not endure processes of no value</a:t>
            </a:r>
          </a:p>
          <a:p>
            <a:pPr lvl="2"/>
            <a:r>
              <a:rPr lang="en-US" smtClean="0"/>
              <a:t>RESOURCES were used for maximum value</a:t>
            </a:r>
          </a:p>
          <a:p>
            <a:pPr lvl="2"/>
            <a:r>
              <a:rPr lang="en-US" smtClean="0">
                <a:solidFill>
                  <a:srgbClr val="00B050"/>
                </a:solidFill>
              </a:rPr>
              <a:t>MAXIMIZE VALUE</a:t>
            </a:r>
          </a:p>
          <a:p>
            <a:pPr lvl="2"/>
            <a:r>
              <a:rPr lang="en-US" smtClean="0">
                <a:solidFill>
                  <a:srgbClr val="FF0000"/>
                </a:solidFill>
              </a:rPr>
              <a:t>MINIMIZE WASTE</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p:cNvPicPr>
            <a:picLocks noChangeAspect="1"/>
          </p:cNvPicPr>
          <p:nvPr/>
        </p:nvPicPr>
        <p:blipFill>
          <a:blip r:embed="rId2"/>
          <a:srcRect/>
          <a:stretch>
            <a:fillRect/>
          </a:stretch>
        </p:blipFill>
        <p:spPr bwMode="auto">
          <a:xfrm>
            <a:off x="2295525" y="2590800"/>
            <a:ext cx="4745038" cy="1123950"/>
          </a:xfrm>
          <a:prstGeom prst="rect">
            <a:avLst/>
          </a:prstGeom>
          <a:noFill/>
          <a:ln w="9525">
            <a:noFill/>
            <a:miter lim="800000"/>
            <a:headEnd/>
            <a:tailEnd/>
          </a:ln>
        </p:spPr>
      </p:pic>
      <p:sp>
        <p:nvSpPr>
          <p:cNvPr id="4" name="Rectangle 3"/>
          <p:cNvSpPr/>
          <p:nvPr/>
        </p:nvSpPr>
        <p:spPr>
          <a:xfrm>
            <a:off x="2685891" y="1143000"/>
            <a:ext cx="3724096" cy="923330"/>
          </a:xfrm>
          <a:prstGeom prst="rect">
            <a:avLst/>
          </a:prstGeom>
          <a:noFill/>
        </p:spPr>
        <p:txBody>
          <a:bodyPr wrap="none">
            <a:spAutoFit/>
          </a:bodyPr>
          <a:lstStyle/>
          <a:p>
            <a:pPr algn="ctr" fontAlgn="auto">
              <a:spcBef>
                <a:spcPts val="0"/>
              </a:spcBef>
              <a:spcAft>
                <a:spcPts val="0"/>
              </a:spcAft>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Questions?</a:t>
            </a:r>
          </a:p>
        </p:txBody>
      </p:sp>
      <p:sp>
        <p:nvSpPr>
          <p:cNvPr id="6" name="Rectangle 5"/>
          <p:cNvSpPr/>
          <p:nvPr/>
        </p:nvSpPr>
        <p:spPr>
          <a:xfrm>
            <a:off x="2625805" y="4038600"/>
            <a:ext cx="3916458" cy="923330"/>
          </a:xfrm>
          <a:prstGeom prst="rect">
            <a:avLst/>
          </a:prstGeom>
          <a:noFill/>
        </p:spPr>
        <p:txBody>
          <a:bodyPr wrap="none">
            <a:spAutoFit/>
          </a:bodyPr>
          <a:lstStyle/>
          <a:p>
            <a:pPr algn="ctr" fontAlgn="auto">
              <a:spcBef>
                <a:spcPts val="0"/>
              </a:spcBef>
              <a:spcAft>
                <a:spcPts val="0"/>
              </a:spcAft>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Comments?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408</TotalTime>
  <Words>256</Words>
  <Application>Microsoft Office PowerPoint</Application>
  <PresentationFormat>On-screen Show (4:3)</PresentationFormat>
  <Paragraphs>74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Executive</vt:lpstr>
      <vt:lpstr>  1.1 Increasing Access to Ocular Care </vt:lpstr>
      <vt:lpstr>Description of the Project</vt:lpstr>
      <vt:lpstr>Benefits to the Community </vt:lpstr>
      <vt:lpstr>Benefits to the Community Cont. </vt:lpstr>
      <vt:lpstr>Progress </vt:lpstr>
      <vt:lpstr>Innovations</vt:lpstr>
      <vt:lpstr>Improvement Process Cont.</vt:lpstr>
      <vt:lpstr>PowerPoint Presentation</vt:lpstr>
    </vt:vector>
  </TitlesOfParts>
  <Company>Texas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Cristina Vilchis</cp:lastModifiedBy>
  <cp:revision>32</cp:revision>
  <dcterms:created xsi:type="dcterms:W3CDTF">2013-04-18T15:27:55Z</dcterms:created>
  <dcterms:modified xsi:type="dcterms:W3CDTF">2014-06-30T14:28:25Z</dcterms:modified>
</cp:coreProperties>
</file>