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3" r:id="rId6"/>
    <p:sldId id="262"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31" autoAdjust="0"/>
    <p:restoredTop sz="86364" autoAdjust="0"/>
  </p:normalViewPr>
  <p:slideViewPr>
    <p:cSldViewPr>
      <p:cViewPr varScale="1">
        <p:scale>
          <a:sx n="65" d="100"/>
          <a:sy n="65" d="100"/>
        </p:scale>
        <p:origin x="-28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173B603B-A94B-41F9-9A8A-DAE8BA549746}" type="datetimeFigureOut">
              <a:rPr lang="en-US"/>
              <a:pPr>
                <a:defRPr/>
              </a:pPr>
              <a:t>6/30/2014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DA1BB9-842D-4EF1-80B7-8C903B5224D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AF5E4C5-4E89-48BB-A057-710A65D3383C}" type="datetimeFigureOut">
              <a:rPr lang="en-US"/>
              <a:pPr>
                <a:defRPr/>
              </a:pPr>
              <a:t>6/30/2014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899C70E-21DF-4F6A-8D4E-5337E83ADA9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3B5EA32-4359-46FB-87E9-88AC749783D0}" type="datetimeFigureOut">
              <a:rPr lang="en-US"/>
              <a:pPr>
                <a:defRPr/>
              </a:pPr>
              <a:t>6/30/2014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1613C89-F39A-44C1-81B3-96B5894F31F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lvl1pPr>
              <a:defRPr/>
            </a:lvl1pPr>
          </a:lstStyle>
          <a:p>
            <a:pPr>
              <a:defRPr/>
            </a:pPr>
            <a:fld id="{397095FB-22E8-4460-85F9-FB7C391BCFB8}" type="datetimeFigureOut">
              <a:rPr lang="en-US"/>
              <a:pPr>
                <a:defRPr/>
              </a:pPr>
              <a:t>6/30/2014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0B02C4-FF34-4ABF-BB67-47B0F372BBB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Oval 6"/>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val 7"/>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val 8"/>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fld id="{5EBAB3DC-C816-4109-9DE9-67F0DD3BC2EF}" type="datetimeFigureOut">
              <a:rPr lang="en-US"/>
              <a:pPr>
                <a:defRPr/>
              </a:pPr>
              <a:t>6/30/2014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A82FC0A-8C99-4C72-8967-DB744381874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4"/>
          </p:nvPr>
        </p:nvSpPr>
        <p:spPr/>
        <p:txBody>
          <a:bodyPr/>
          <a:lstStyle>
            <a:lvl1pPr>
              <a:defRPr/>
            </a:lvl1pPr>
          </a:lstStyle>
          <a:p>
            <a:pPr>
              <a:defRPr/>
            </a:pPr>
            <a:fld id="{81C89E5A-DF0F-4097-81EC-73990DB47B38}" type="datetimeFigureOut">
              <a:rPr lang="en-US"/>
              <a:pPr>
                <a:defRPr/>
              </a:pPr>
              <a:t>6/30/2014</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4B26E3A2-7BEE-4D47-B5A2-6A20403C07F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5"/>
          </p:nvPr>
        </p:nvSpPr>
        <p:spPr/>
        <p:txBody>
          <a:bodyPr/>
          <a:lstStyle>
            <a:lvl1pPr>
              <a:defRPr/>
            </a:lvl1pPr>
          </a:lstStyle>
          <a:p>
            <a:pPr>
              <a:defRPr/>
            </a:pPr>
            <a:fld id="{4AB291F6-2DCB-466A-9AAD-E7DE59928B5F}" type="datetimeFigureOut">
              <a:rPr lang="en-US"/>
              <a:pPr>
                <a:defRPr/>
              </a:pPr>
              <a:t>6/30/2014</a:t>
            </a:fld>
            <a:endParaRPr lang="en-US" dirty="0"/>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pPr>
              <a:defRPr/>
            </a:pPr>
            <a:fld id="{D15DCF7B-8DC6-4D6D-BC5A-D661AC76B9D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65C96240-DFDB-49C6-9E6F-1409CC2AAAB8}" type="datetimeFigureOut">
              <a:rPr lang="en-US"/>
              <a:pPr>
                <a:defRPr/>
              </a:pPr>
              <a:t>6/30/2014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3179D10-F8C0-43E8-9DB4-797A48C190E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098D39D-DC62-41D7-9CB9-1F5245084650}" type="datetimeFigureOut">
              <a:rPr lang="en-US"/>
              <a:pPr>
                <a:defRPr/>
              </a:pPr>
              <a:t>6/30/2014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187EF09-800D-413C-A373-83F67DCFD63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F6C4834-2587-4252-A2F1-9BDB29749A15}" type="datetimeFigureOut">
              <a:rPr lang="en-US"/>
              <a:pPr>
                <a:defRPr/>
              </a:pPr>
              <a:t>6/30/2014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B37390-99CA-4B8D-8810-F5A1BFC13B9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FE2D43-CD1B-49EE-8880-0FD7CBA2BB0D}" type="datetimeFigureOut">
              <a:rPr lang="en-US"/>
              <a:pPr>
                <a:defRPr/>
              </a:pPr>
              <a:t>6/30/2014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F383B36-824A-401D-A43D-58F85266C9A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smtClean="0">
                <a:solidFill>
                  <a:schemeClr val="tx1">
                    <a:lumMod val="65000"/>
                    <a:lumOff val="35000"/>
                  </a:schemeClr>
                </a:solidFill>
                <a:latin typeface="Century Gothic" pitchFamily="34" charset="0"/>
              </a:defRPr>
            </a:lvl1pPr>
          </a:lstStyle>
          <a:p>
            <a:pPr>
              <a:defRPr/>
            </a:pPr>
            <a:fld id="{621A67AD-BD80-49D5-8C43-85CAA7245A8C}" type="datetimeFigureOut">
              <a:rPr lang="en-US"/>
              <a:pPr>
                <a:defRPr/>
              </a:pPr>
              <a:t>6/30/2014</a:t>
            </a:fld>
            <a:endParaRPr lang="en-US" dirty="0"/>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dirty="0">
                <a:solidFill>
                  <a:schemeClr val="tx1">
                    <a:lumMod val="65000"/>
                    <a:lumOff val="35000"/>
                  </a:schemeClr>
                </a:solidFill>
                <a:latin typeface="Century Gothic" pitchFamily="34" charset="0"/>
              </a:defRPr>
            </a:lvl1pPr>
          </a:lstStyle>
          <a:p>
            <a:pPr>
              <a:defRPr/>
            </a:pPr>
            <a:endParaRPr lang="en-US"/>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smtClean="0">
                <a:solidFill>
                  <a:schemeClr val="tx1">
                    <a:lumMod val="65000"/>
                    <a:lumOff val="35000"/>
                  </a:schemeClr>
                </a:solidFill>
                <a:latin typeface="Century Gothic" pitchFamily="34" charset="0"/>
              </a:defRPr>
            </a:lvl1pPr>
          </a:lstStyle>
          <a:p>
            <a:pPr>
              <a:defRPr/>
            </a:pPr>
            <a:fld id="{9ABED7AF-0767-4D96-9A37-E2D98651C054}" type="slidenum">
              <a:rPr lang="en-US"/>
              <a:pPr>
                <a:defRPr/>
              </a:pPr>
              <a:t>‹#›</a:t>
            </a:fld>
            <a:endParaRPr lang="en-US" dirty="0"/>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7" r:id="rId1"/>
    <p:sldLayoutId id="2147483706" r:id="rId2"/>
    <p:sldLayoutId id="2147483708" r:id="rId3"/>
    <p:sldLayoutId id="2147483705" r:id="rId4"/>
    <p:sldLayoutId id="2147483704" r:id="rId5"/>
    <p:sldLayoutId id="2147483703" r:id="rId6"/>
    <p:sldLayoutId id="2147483702" r:id="rId7"/>
    <p:sldLayoutId id="2147483701" r:id="rId8"/>
    <p:sldLayoutId id="2147483700" r:id="rId9"/>
    <p:sldLayoutId id="2147483699" r:id="rId10"/>
    <p:sldLayoutId id="2147483698" r:id="rId11"/>
  </p:sldLayoutIdLst>
  <p:txStyles>
    <p:titleStyle>
      <a:lvl1pPr algn="ctr" rtl="0" fontAlgn="base">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fontAlgn="base">
        <a:lnSpc>
          <a:spcPts val="5800"/>
        </a:lnSpc>
        <a:spcBef>
          <a:spcPct val="0"/>
        </a:spcBef>
        <a:spcAft>
          <a:spcPct val="0"/>
        </a:spcAft>
        <a:defRPr sz="5400">
          <a:solidFill>
            <a:schemeClr val="tx2"/>
          </a:solidFill>
          <a:latin typeface="Palatino Linotype" pitchFamily="18" charset="0"/>
        </a:defRPr>
      </a:lvl2pPr>
      <a:lvl3pPr algn="ctr" rtl="0" fontAlgn="base">
        <a:lnSpc>
          <a:spcPts val="5800"/>
        </a:lnSpc>
        <a:spcBef>
          <a:spcPct val="0"/>
        </a:spcBef>
        <a:spcAft>
          <a:spcPct val="0"/>
        </a:spcAft>
        <a:defRPr sz="5400">
          <a:solidFill>
            <a:schemeClr val="tx2"/>
          </a:solidFill>
          <a:latin typeface="Palatino Linotype" pitchFamily="18" charset="0"/>
        </a:defRPr>
      </a:lvl3pPr>
      <a:lvl4pPr algn="ctr" rtl="0" fontAlgn="base">
        <a:lnSpc>
          <a:spcPts val="5800"/>
        </a:lnSpc>
        <a:spcBef>
          <a:spcPct val="0"/>
        </a:spcBef>
        <a:spcAft>
          <a:spcPct val="0"/>
        </a:spcAft>
        <a:defRPr sz="5400">
          <a:solidFill>
            <a:schemeClr val="tx2"/>
          </a:solidFill>
          <a:latin typeface="Palatino Linotype" pitchFamily="18" charset="0"/>
        </a:defRPr>
      </a:lvl4pPr>
      <a:lvl5pPr algn="ctr" rtl="0" fontAlgn="base">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371600"/>
            <a:ext cx="7543800" cy="2593975"/>
          </a:xfrm>
        </p:spPr>
        <p:txBody>
          <a:bodyPr>
            <a:normAutofit/>
          </a:bodyPr>
          <a:lstStyle/>
          <a:p>
            <a:pPr fontAlgn="auto">
              <a:spcAft>
                <a:spcPts val="0"/>
              </a:spcAft>
              <a:defRPr/>
            </a:pPr>
            <a:r>
              <a:rPr lang="en-US" sz="6000" b="1" dirty="0">
                <a:effectLst/>
              </a:rPr>
              <a:t>1.5 Increasing Access to Surgical </a:t>
            </a:r>
            <a:r>
              <a:rPr lang="en-US" sz="6000" b="1" dirty="0" smtClean="0">
                <a:effectLst/>
              </a:rPr>
              <a:t>Services</a:t>
            </a:r>
            <a:endParaRPr lang="en-US" sz="6000" dirty="0"/>
          </a:p>
        </p:txBody>
      </p:sp>
      <p:sp>
        <p:nvSpPr>
          <p:cNvPr id="5" name="Subtitle 4"/>
          <p:cNvSpPr>
            <a:spLocks noGrp="1"/>
          </p:cNvSpPr>
          <p:nvPr>
            <p:ph type="subTitle" idx="1"/>
          </p:nvPr>
        </p:nvSpPr>
        <p:spPr>
          <a:xfrm>
            <a:off x="685800" y="4572000"/>
            <a:ext cx="7543800" cy="1752600"/>
          </a:xfrm>
        </p:spPr>
        <p:txBody>
          <a:bodyPr rtlCol="0">
            <a:normAutofit fontScale="85000" lnSpcReduction="20000"/>
          </a:bodyPr>
          <a:lstStyle/>
          <a:p>
            <a:pPr fontAlgn="auto">
              <a:lnSpc>
                <a:spcPct val="120000"/>
              </a:lnSpc>
              <a:spcBef>
                <a:spcPts val="0"/>
              </a:spcBef>
              <a:spcAft>
                <a:spcPts val="0"/>
              </a:spcAft>
              <a:buFont typeface="Arial" pitchFamily="34" charset="0"/>
              <a:buNone/>
              <a:defRPr/>
            </a:pPr>
            <a:r>
              <a:rPr lang="en-US" dirty="0" smtClean="0"/>
              <a:t>Rene Vallejo</a:t>
            </a:r>
            <a:endParaRPr lang="en-US" dirty="0"/>
          </a:p>
          <a:p>
            <a:pPr fontAlgn="auto">
              <a:lnSpc>
                <a:spcPct val="120000"/>
              </a:lnSpc>
              <a:spcBef>
                <a:spcPts val="0"/>
              </a:spcBef>
              <a:spcAft>
                <a:spcPts val="0"/>
              </a:spcAft>
              <a:buFont typeface="Arial" pitchFamily="34" charset="0"/>
              <a:buNone/>
              <a:defRPr/>
            </a:pPr>
            <a:r>
              <a:rPr lang="en-US" dirty="0" smtClean="0"/>
              <a:t>Region 15 RHP Meeting</a:t>
            </a:r>
          </a:p>
          <a:p>
            <a:pPr fontAlgn="auto">
              <a:lnSpc>
                <a:spcPct val="120000"/>
              </a:lnSpc>
              <a:spcBef>
                <a:spcPts val="0"/>
              </a:spcBef>
              <a:spcAft>
                <a:spcPts val="0"/>
              </a:spcAft>
              <a:buFont typeface="Arial" pitchFamily="34" charset="0"/>
              <a:buNone/>
              <a:defRPr/>
            </a:pPr>
            <a:r>
              <a:rPr lang="en-US" dirty="0" smtClean="0"/>
              <a:t>El Paso First </a:t>
            </a:r>
            <a:r>
              <a:rPr lang="en-US" dirty="0" err="1" smtClean="0"/>
              <a:t>Healthplan</a:t>
            </a:r>
            <a:r>
              <a:rPr lang="en-US" dirty="0"/>
              <a:t>, 1145 Westmoreland Drive  </a:t>
            </a:r>
            <a:endParaRPr lang="en-US" dirty="0" smtClean="0"/>
          </a:p>
          <a:p>
            <a:pPr fontAlgn="auto">
              <a:lnSpc>
                <a:spcPct val="120000"/>
              </a:lnSpc>
              <a:spcBef>
                <a:spcPts val="0"/>
              </a:spcBef>
              <a:spcAft>
                <a:spcPts val="0"/>
              </a:spcAft>
              <a:buFont typeface="Arial" pitchFamily="34" charset="0"/>
              <a:buNone/>
              <a:defRPr/>
            </a:pPr>
            <a:r>
              <a:rPr lang="en-US" dirty="0" smtClean="0"/>
              <a:t>June 26, 2014</a:t>
            </a:r>
          </a:p>
          <a:p>
            <a:pPr fontAlgn="auto">
              <a:lnSpc>
                <a:spcPct val="120000"/>
              </a:lnSpc>
              <a:spcBef>
                <a:spcPts val="0"/>
              </a:spcBef>
              <a:spcAft>
                <a:spcPts val="0"/>
              </a:spcAft>
              <a:buFont typeface="Arial" pitchFamily="34" charset="0"/>
              <a:buNone/>
              <a:defRPr/>
            </a:pPr>
            <a:r>
              <a:rPr lang="en-US" dirty="0" smtClean="0"/>
              <a:t>1:00pm</a:t>
            </a:r>
          </a:p>
          <a:p>
            <a:pPr fontAlgn="auto">
              <a:lnSpc>
                <a:spcPct val="120000"/>
              </a:lnSpc>
              <a:spcBef>
                <a:spcPts val="0"/>
              </a:spcBef>
              <a:spcAft>
                <a:spcPts val="0"/>
              </a:spcAft>
              <a:buFont typeface="Arial" pitchFamily="34" charset="0"/>
              <a:buNone/>
              <a:defRPr/>
            </a:pPr>
            <a:endParaRPr lang="en-US" dirty="0"/>
          </a:p>
          <a:p>
            <a:pPr fontAlgn="auto">
              <a:spcAft>
                <a:spcPts val="0"/>
              </a:spcAft>
              <a:buFont typeface="Arial" pitchFamily="34" charset="0"/>
              <a:buNone/>
              <a:defRPr/>
            </a:pPr>
            <a:endParaRPr lang="en-US" dirty="0"/>
          </a:p>
        </p:txBody>
      </p:sp>
      <p:pic>
        <p:nvPicPr>
          <p:cNvPr id="2" name="Picture 1"/>
          <p:cNvPicPr>
            <a:picLocks noChangeAspect="1"/>
          </p:cNvPicPr>
          <p:nvPr/>
        </p:nvPicPr>
        <p:blipFill>
          <a:blip r:embed="rId2">
            <a:extLst/>
          </a:blip>
          <a:stretch>
            <a:fillRect/>
          </a:stretch>
        </p:blipFill>
        <p:spPr>
          <a:xfrm>
            <a:off x="1981200" y="304800"/>
            <a:ext cx="5340016" cy="1447800"/>
          </a:xfrm>
          <a:prstGeom prst="rect">
            <a:avLst/>
          </a:prstGeom>
          <a:ln>
            <a:noFill/>
          </a:ln>
          <a:effectLst>
            <a:softEdge rad="63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Description of the Project</a:t>
            </a:r>
            <a:endParaRPr lang="en-US" dirty="0"/>
          </a:p>
        </p:txBody>
      </p:sp>
      <p:sp>
        <p:nvSpPr>
          <p:cNvPr id="3" name="Content Placeholder 2"/>
          <p:cNvSpPr>
            <a:spLocks noGrp="1"/>
          </p:cNvSpPr>
          <p:nvPr>
            <p:ph idx="1"/>
          </p:nvPr>
        </p:nvSpPr>
        <p:spPr/>
        <p:txBody>
          <a:bodyPr rtlCol="0">
            <a:normAutofit fontScale="92500" lnSpcReduction="20000"/>
          </a:bodyPr>
          <a:lstStyle/>
          <a:p>
            <a:pPr marL="0" indent="0" fontAlgn="auto">
              <a:spcAft>
                <a:spcPts val="0"/>
              </a:spcAft>
              <a:buFont typeface="Arial" pitchFamily="34" charset="0"/>
              <a:buNone/>
              <a:defRPr/>
            </a:pPr>
            <a:r>
              <a:rPr lang="en-US" b="1" i="1" dirty="0" smtClean="0">
                <a:solidFill>
                  <a:schemeClr val="tx1">
                    <a:lumMod val="50000"/>
                    <a:lumOff val="50000"/>
                  </a:schemeClr>
                </a:solidFill>
              </a:rPr>
              <a:t>Synopsis:</a:t>
            </a:r>
          </a:p>
          <a:p>
            <a:pPr marL="0" indent="0" fontAlgn="auto">
              <a:spcAft>
                <a:spcPts val="0"/>
              </a:spcAft>
              <a:buFont typeface="Arial" pitchFamily="34" charset="0"/>
              <a:buNone/>
              <a:defRPr/>
            </a:pPr>
            <a:r>
              <a:rPr lang="en-US" dirty="0" smtClean="0">
                <a:solidFill>
                  <a:schemeClr val="tx1">
                    <a:lumMod val="50000"/>
                    <a:lumOff val="50000"/>
                  </a:schemeClr>
                </a:solidFill>
              </a:rPr>
              <a:t>	</a:t>
            </a:r>
            <a:r>
              <a:rPr lang="en-US" sz="1800" dirty="0" smtClean="0">
                <a:solidFill>
                  <a:schemeClr val="tx1">
                    <a:lumMod val="50000"/>
                    <a:lumOff val="50000"/>
                  </a:schemeClr>
                </a:solidFill>
              </a:rPr>
              <a:t>This </a:t>
            </a:r>
            <a:r>
              <a:rPr lang="en-US" sz="1800" dirty="0">
                <a:solidFill>
                  <a:schemeClr val="tx1">
                    <a:lumMod val="50000"/>
                    <a:lumOff val="50000"/>
                  </a:schemeClr>
                </a:solidFill>
              </a:rPr>
              <a:t>project will increase the number of surgical providers serving the region. Surgery will expand the number of sites at which the performing provider offers outpatient general surgery clinic services and implement an electronic referral system.</a:t>
            </a:r>
          </a:p>
          <a:p>
            <a:pPr fontAlgn="auto">
              <a:spcAft>
                <a:spcPts val="0"/>
              </a:spcAft>
              <a:buFont typeface="Arial" pitchFamily="34" charset="0"/>
              <a:buChar char="•"/>
              <a:defRPr/>
            </a:pPr>
            <a:endParaRPr lang="en-US" dirty="0" smtClean="0">
              <a:solidFill>
                <a:schemeClr val="tx1">
                  <a:lumMod val="50000"/>
                  <a:lumOff val="50000"/>
                </a:schemeClr>
              </a:solidFill>
            </a:endParaRPr>
          </a:p>
          <a:p>
            <a:pPr marL="0" indent="0" fontAlgn="auto">
              <a:spcAft>
                <a:spcPts val="0"/>
              </a:spcAft>
              <a:buFont typeface="Arial" pitchFamily="34" charset="0"/>
              <a:buNone/>
              <a:defRPr/>
            </a:pPr>
            <a:r>
              <a:rPr lang="en-US" b="1" i="1" dirty="0" smtClean="0">
                <a:solidFill>
                  <a:schemeClr val="tx1">
                    <a:lumMod val="50000"/>
                    <a:lumOff val="50000"/>
                  </a:schemeClr>
                </a:solidFill>
              </a:rPr>
              <a:t>Department Involved:</a:t>
            </a:r>
          </a:p>
          <a:p>
            <a:pPr marL="0" indent="0" fontAlgn="auto">
              <a:spcAft>
                <a:spcPts val="0"/>
              </a:spcAft>
              <a:buFont typeface="Arial" pitchFamily="34" charset="0"/>
              <a:buNone/>
              <a:defRPr/>
            </a:pPr>
            <a:r>
              <a:rPr lang="en-US" dirty="0" smtClean="0">
                <a:solidFill>
                  <a:schemeClr val="tx1">
                    <a:lumMod val="50000"/>
                    <a:lumOff val="50000"/>
                  </a:schemeClr>
                </a:solidFill>
              </a:rPr>
              <a:t>Texas Tech Department of Surgery</a:t>
            </a:r>
          </a:p>
          <a:p>
            <a:pPr marL="0" indent="0" fontAlgn="auto">
              <a:spcAft>
                <a:spcPts val="0"/>
              </a:spcAft>
              <a:buFont typeface="Arial" pitchFamily="34" charset="0"/>
              <a:buNone/>
              <a:defRPr/>
            </a:pPr>
            <a:endParaRPr lang="en-US" dirty="0" smtClean="0">
              <a:solidFill>
                <a:schemeClr val="tx1">
                  <a:lumMod val="50000"/>
                  <a:lumOff val="50000"/>
                </a:schemeClr>
              </a:solidFill>
            </a:endParaRPr>
          </a:p>
          <a:p>
            <a:pPr marL="0" indent="0" fontAlgn="auto">
              <a:spcAft>
                <a:spcPts val="0"/>
              </a:spcAft>
              <a:buFont typeface="Arial" pitchFamily="34" charset="0"/>
              <a:buNone/>
              <a:defRPr/>
            </a:pPr>
            <a:r>
              <a:rPr lang="en-US" b="1" i="1" dirty="0" smtClean="0">
                <a:solidFill>
                  <a:schemeClr val="tx1">
                    <a:lumMod val="50000"/>
                    <a:lumOff val="50000"/>
                  </a:schemeClr>
                </a:solidFill>
              </a:rPr>
              <a:t>Major Milestones:</a:t>
            </a:r>
          </a:p>
          <a:p>
            <a:pPr fontAlgn="auto">
              <a:spcAft>
                <a:spcPts val="0"/>
              </a:spcAft>
              <a:buFont typeface="Arial" pitchFamily="34" charset="0"/>
              <a:buChar char="•"/>
              <a:defRPr/>
            </a:pPr>
            <a:r>
              <a:rPr lang="en-US" sz="1700" dirty="0">
                <a:solidFill>
                  <a:schemeClr val="tx1">
                    <a:lumMod val="50000"/>
                    <a:lumOff val="50000"/>
                  </a:schemeClr>
                </a:solidFill>
              </a:rPr>
              <a:t>Increase clinic </a:t>
            </a:r>
            <a:r>
              <a:rPr lang="en-US" sz="1700" dirty="0" smtClean="0">
                <a:solidFill>
                  <a:schemeClr val="tx1">
                    <a:lumMod val="50000"/>
                    <a:lumOff val="50000"/>
                  </a:schemeClr>
                </a:solidFill>
              </a:rPr>
              <a:t>volume</a:t>
            </a:r>
            <a:endParaRPr lang="en-US" sz="1700" dirty="0">
              <a:solidFill>
                <a:schemeClr val="tx1">
                  <a:lumMod val="50000"/>
                  <a:lumOff val="50000"/>
                </a:schemeClr>
              </a:solidFill>
            </a:endParaRPr>
          </a:p>
          <a:p>
            <a:pPr fontAlgn="auto">
              <a:spcAft>
                <a:spcPts val="0"/>
              </a:spcAft>
              <a:buFont typeface="Arial" pitchFamily="34" charset="0"/>
              <a:buChar char="•"/>
              <a:defRPr/>
            </a:pPr>
            <a:r>
              <a:rPr lang="en-US" sz="1700" dirty="0">
                <a:solidFill>
                  <a:schemeClr val="tx1">
                    <a:lumMod val="50000"/>
                    <a:lumOff val="50000"/>
                  </a:schemeClr>
                </a:solidFill>
              </a:rPr>
              <a:t>Increase Specialty </a:t>
            </a:r>
            <a:r>
              <a:rPr lang="en-US" sz="1700" dirty="0" smtClean="0">
                <a:solidFill>
                  <a:schemeClr val="tx1">
                    <a:lumMod val="50000"/>
                    <a:lumOff val="50000"/>
                  </a:schemeClr>
                </a:solidFill>
              </a:rPr>
              <a:t>locations</a:t>
            </a:r>
            <a:endParaRPr lang="en-US" sz="1700" dirty="0">
              <a:solidFill>
                <a:schemeClr val="tx1">
                  <a:lumMod val="50000"/>
                  <a:lumOff val="50000"/>
                </a:schemeClr>
              </a:solidFill>
            </a:endParaRPr>
          </a:p>
          <a:p>
            <a:pPr fontAlgn="auto">
              <a:spcAft>
                <a:spcPts val="0"/>
              </a:spcAft>
              <a:buFont typeface="Arial" pitchFamily="34" charset="0"/>
              <a:buChar char="•"/>
              <a:defRPr/>
            </a:pPr>
            <a:r>
              <a:rPr lang="en-US" sz="1700" dirty="0">
                <a:solidFill>
                  <a:schemeClr val="tx1">
                    <a:lumMod val="50000"/>
                    <a:lumOff val="50000"/>
                  </a:schemeClr>
                </a:solidFill>
              </a:rPr>
              <a:t>Hire </a:t>
            </a:r>
            <a:r>
              <a:rPr lang="en-US" sz="1700" dirty="0" smtClean="0">
                <a:solidFill>
                  <a:schemeClr val="tx1">
                    <a:lumMod val="50000"/>
                    <a:lumOff val="50000"/>
                  </a:schemeClr>
                </a:solidFill>
              </a:rPr>
              <a:t>Provider</a:t>
            </a:r>
          </a:p>
          <a:p>
            <a:pPr fontAlgn="auto">
              <a:spcAft>
                <a:spcPts val="0"/>
              </a:spcAft>
              <a:buFont typeface="Arial" pitchFamily="34" charset="0"/>
              <a:buChar char="•"/>
              <a:defRPr/>
            </a:pPr>
            <a:r>
              <a:rPr lang="en-US" sz="1700" dirty="0" smtClean="0">
                <a:solidFill>
                  <a:schemeClr val="tx1">
                    <a:lumMod val="50000"/>
                    <a:lumOff val="50000"/>
                  </a:schemeClr>
                </a:solidFill>
              </a:rPr>
              <a:t>Needs Assessment</a:t>
            </a:r>
            <a:endParaRPr lang="en-US" sz="1700" dirty="0">
              <a:solidFill>
                <a:schemeClr val="tx1">
                  <a:lumMod val="50000"/>
                  <a:lumOff val="50000"/>
                </a:schemeClr>
              </a:solidFill>
            </a:endParaRPr>
          </a:p>
          <a:p>
            <a:pPr fontAlgn="auto">
              <a:spcAft>
                <a:spcPts val="0"/>
              </a:spcAft>
              <a:buFont typeface="Arial" pitchFamily="34" charset="0"/>
              <a:buChar char="•"/>
              <a:defRPr/>
            </a:pPr>
            <a:r>
              <a:rPr lang="en-US" sz="1700" dirty="0" smtClean="0">
                <a:solidFill>
                  <a:schemeClr val="tx1">
                    <a:lumMod val="50000"/>
                    <a:lumOff val="50000"/>
                  </a:schemeClr>
                </a:solidFill>
              </a:rPr>
              <a:t>E-Referral</a:t>
            </a:r>
          </a:p>
          <a:p>
            <a:pPr fontAlgn="auto">
              <a:spcAft>
                <a:spcPts val="0"/>
              </a:spcAft>
              <a:buFont typeface="Arial" pitchFamily="34" charset="0"/>
              <a:buChar char="•"/>
              <a:defRPr/>
            </a:pPr>
            <a:r>
              <a:rPr lang="en-US" sz="1700" dirty="0" smtClean="0">
                <a:solidFill>
                  <a:schemeClr val="tx1">
                    <a:lumMod val="50000"/>
                    <a:lumOff val="50000"/>
                  </a:schemeClr>
                </a:solidFill>
              </a:rPr>
              <a:t>2 </a:t>
            </a:r>
            <a:r>
              <a:rPr lang="en-US" sz="1700" dirty="0">
                <a:solidFill>
                  <a:schemeClr val="tx1">
                    <a:lumMod val="50000"/>
                    <a:lumOff val="50000"/>
                  </a:schemeClr>
                </a:solidFill>
              </a:rPr>
              <a:t>RHP </a:t>
            </a:r>
            <a:r>
              <a:rPr lang="en-US" sz="1700" dirty="0" smtClean="0">
                <a:solidFill>
                  <a:schemeClr val="tx1">
                    <a:lumMod val="50000"/>
                    <a:lumOff val="50000"/>
                  </a:schemeClr>
                </a:solidFill>
              </a:rPr>
              <a:t>Seminars</a:t>
            </a:r>
          </a:p>
        </p:txBody>
      </p:sp>
      <p:pic>
        <p:nvPicPr>
          <p:cNvPr id="4" name="Picture 3"/>
          <p:cNvPicPr>
            <a:picLocks noChangeAspect="1"/>
          </p:cNvPicPr>
          <p:nvPr/>
        </p:nvPicPr>
        <p:blipFill>
          <a:blip r:embed="rId2"/>
          <a:stretch>
            <a:fillRect/>
          </a:stretch>
        </p:blipFill>
        <p:spPr>
          <a:xfrm>
            <a:off x="2514600" y="5710238"/>
            <a:ext cx="3810000" cy="10255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Benefits to the Community </a:t>
            </a:r>
          </a:p>
        </p:txBody>
      </p:sp>
      <p:pic>
        <p:nvPicPr>
          <p:cNvPr id="15362" name="Picture 2"/>
          <p:cNvPicPr>
            <a:picLocks noGrp="1" noChangeAspect="1" noChangeArrowheads="1"/>
          </p:cNvPicPr>
          <p:nvPr>
            <p:ph idx="1"/>
          </p:nvPr>
        </p:nvPicPr>
        <p:blipFill>
          <a:blip r:embed="rId2"/>
          <a:srcRect/>
          <a:stretch>
            <a:fillRect/>
          </a:stretch>
        </p:blipFill>
        <p:spPr>
          <a:xfrm>
            <a:off x="2438400" y="5486400"/>
            <a:ext cx="4402138" cy="1616075"/>
          </a:xfrm>
        </p:spPr>
      </p:pic>
      <p:sp>
        <p:nvSpPr>
          <p:cNvPr id="15363" name="TextBox 2"/>
          <p:cNvSpPr txBox="1">
            <a:spLocks noChangeArrowheads="1"/>
          </p:cNvSpPr>
          <p:nvPr/>
        </p:nvSpPr>
        <p:spPr bwMode="auto">
          <a:xfrm>
            <a:off x="381000" y="1828800"/>
            <a:ext cx="7848600" cy="1631950"/>
          </a:xfrm>
          <a:prstGeom prst="rect">
            <a:avLst/>
          </a:prstGeom>
          <a:noFill/>
          <a:ln w="9525">
            <a:noFill/>
            <a:miter lim="800000"/>
            <a:headEnd/>
            <a:tailEnd/>
          </a:ln>
        </p:spPr>
        <p:txBody>
          <a:bodyPr>
            <a:spAutoFit/>
          </a:bodyPr>
          <a:lstStyle/>
          <a:p>
            <a:r>
              <a:rPr lang="en-US">
                <a:latin typeface="Palatino Linotype" pitchFamily="18" charset="0"/>
              </a:rPr>
              <a:t>	</a:t>
            </a:r>
            <a:r>
              <a:rPr lang="en-US" sz="2000">
                <a:latin typeface="Palatino Linotype" pitchFamily="18" charset="0"/>
              </a:rPr>
              <a:t>Each new surgical provider, when established, will provide services to a minimum of 250 unique patients each year.  Benefit to Medicaid / Indigent Patients:  Given that 60% of our enterprise ambulatory encounters are to patients with Medicaid or no insurance, this project will be a direct benefit to that population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Progress </a:t>
            </a:r>
          </a:p>
        </p:txBody>
      </p:sp>
      <p:sp>
        <p:nvSpPr>
          <p:cNvPr id="3" name="Content Placeholder 2"/>
          <p:cNvSpPr>
            <a:spLocks noGrp="1"/>
          </p:cNvSpPr>
          <p:nvPr>
            <p:ph idx="1"/>
          </p:nvPr>
        </p:nvSpPr>
        <p:spPr>
          <a:xfrm>
            <a:off x="304800" y="1524000"/>
            <a:ext cx="8229600" cy="4525963"/>
          </a:xfrm>
        </p:spPr>
        <p:txBody>
          <a:bodyPr rtlCol="0">
            <a:normAutofit lnSpcReduction="10000"/>
          </a:bodyPr>
          <a:lstStyle/>
          <a:p>
            <a:pPr marL="0" indent="0" fontAlgn="auto">
              <a:spcAft>
                <a:spcPts val="0"/>
              </a:spcAft>
              <a:buFont typeface="Arial" pitchFamily="34" charset="0"/>
              <a:buNone/>
              <a:defRPr/>
            </a:pPr>
            <a:r>
              <a:rPr lang="en-US" sz="2800" b="1" i="1" dirty="0" smtClean="0">
                <a:solidFill>
                  <a:schemeClr val="tx1">
                    <a:lumMod val="50000"/>
                    <a:lumOff val="50000"/>
                  </a:schemeClr>
                </a:solidFill>
              </a:rPr>
              <a:t>Milestones:</a:t>
            </a:r>
          </a:p>
          <a:p>
            <a:pPr fontAlgn="auto">
              <a:spcAft>
                <a:spcPts val="0"/>
              </a:spcAft>
              <a:buFont typeface="Arial" pitchFamily="34" charset="0"/>
              <a:buChar char="•"/>
              <a:defRPr/>
            </a:pPr>
            <a:r>
              <a:rPr lang="en-US" sz="1800" dirty="0">
                <a:solidFill>
                  <a:schemeClr val="tx1">
                    <a:lumMod val="50000"/>
                    <a:lumOff val="50000"/>
                  </a:schemeClr>
                </a:solidFill>
              </a:rPr>
              <a:t>Increase clinic volume				</a:t>
            </a:r>
            <a:r>
              <a:rPr lang="en-US" sz="1800" dirty="0" smtClean="0">
                <a:solidFill>
                  <a:schemeClr val="tx1">
                    <a:lumMod val="50000"/>
                    <a:lumOff val="50000"/>
                  </a:schemeClr>
                </a:solidFill>
              </a:rPr>
              <a:t>100%</a:t>
            </a:r>
            <a:endParaRPr lang="en-US" sz="1800" dirty="0">
              <a:solidFill>
                <a:schemeClr val="tx1">
                  <a:lumMod val="50000"/>
                  <a:lumOff val="50000"/>
                </a:schemeClr>
              </a:solidFill>
            </a:endParaRPr>
          </a:p>
          <a:p>
            <a:pPr fontAlgn="auto">
              <a:spcAft>
                <a:spcPts val="0"/>
              </a:spcAft>
              <a:buFont typeface="Arial" pitchFamily="34" charset="0"/>
              <a:buChar char="•"/>
              <a:defRPr/>
            </a:pPr>
            <a:r>
              <a:rPr lang="en-US" sz="1800" dirty="0">
                <a:solidFill>
                  <a:schemeClr val="tx1">
                    <a:lumMod val="50000"/>
                    <a:lumOff val="50000"/>
                  </a:schemeClr>
                </a:solidFill>
              </a:rPr>
              <a:t>Increase Specialty </a:t>
            </a:r>
            <a:r>
              <a:rPr lang="en-US" sz="1800" dirty="0" smtClean="0">
                <a:solidFill>
                  <a:schemeClr val="tx1">
                    <a:lumMod val="50000"/>
                    <a:lumOff val="50000"/>
                  </a:schemeClr>
                </a:solidFill>
              </a:rPr>
              <a:t>locations</a:t>
            </a:r>
            <a:r>
              <a:rPr lang="en-US" sz="1800" dirty="0">
                <a:solidFill>
                  <a:schemeClr val="tx1">
                    <a:lumMod val="50000"/>
                    <a:lumOff val="50000"/>
                  </a:schemeClr>
                </a:solidFill>
              </a:rPr>
              <a:t>			</a:t>
            </a:r>
            <a:r>
              <a:rPr lang="en-US" sz="1800" dirty="0" smtClean="0">
                <a:solidFill>
                  <a:schemeClr val="tx1">
                    <a:lumMod val="50000"/>
                    <a:lumOff val="50000"/>
                  </a:schemeClr>
                </a:solidFill>
              </a:rPr>
              <a:t>	 90</a:t>
            </a:r>
            <a:r>
              <a:rPr lang="en-US" sz="1800" dirty="0">
                <a:solidFill>
                  <a:schemeClr val="tx1">
                    <a:lumMod val="50000"/>
                    <a:lumOff val="50000"/>
                  </a:schemeClr>
                </a:solidFill>
              </a:rPr>
              <a:t>%</a:t>
            </a:r>
          </a:p>
          <a:p>
            <a:pPr fontAlgn="auto">
              <a:spcAft>
                <a:spcPts val="0"/>
              </a:spcAft>
              <a:buFont typeface="Arial" pitchFamily="34" charset="0"/>
              <a:buChar char="•"/>
              <a:defRPr/>
            </a:pPr>
            <a:r>
              <a:rPr lang="en-US" sz="1800" dirty="0">
                <a:solidFill>
                  <a:schemeClr val="tx1">
                    <a:lumMod val="50000"/>
                    <a:lumOff val="50000"/>
                  </a:schemeClr>
                </a:solidFill>
              </a:rPr>
              <a:t>Hire Provider 						</a:t>
            </a:r>
            <a:r>
              <a:rPr lang="en-US" sz="1800" dirty="0" smtClean="0">
                <a:solidFill>
                  <a:schemeClr val="tx1">
                    <a:lumMod val="50000"/>
                    <a:lumOff val="50000"/>
                  </a:schemeClr>
                </a:solidFill>
              </a:rPr>
              <a:t>100</a:t>
            </a:r>
            <a:r>
              <a:rPr lang="en-US" sz="1800" dirty="0">
                <a:solidFill>
                  <a:schemeClr val="tx1">
                    <a:lumMod val="50000"/>
                    <a:lumOff val="50000"/>
                  </a:schemeClr>
                </a:solidFill>
              </a:rPr>
              <a:t>%</a:t>
            </a:r>
          </a:p>
          <a:p>
            <a:pPr fontAlgn="auto">
              <a:spcAft>
                <a:spcPts val="0"/>
              </a:spcAft>
              <a:buFont typeface="Arial" pitchFamily="34" charset="0"/>
              <a:buChar char="•"/>
              <a:defRPr/>
            </a:pPr>
            <a:r>
              <a:rPr lang="en-US" sz="1800" dirty="0">
                <a:solidFill>
                  <a:schemeClr val="tx1">
                    <a:lumMod val="50000"/>
                    <a:lumOff val="50000"/>
                  </a:schemeClr>
                </a:solidFill>
              </a:rPr>
              <a:t>Needs Assessment					</a:t>
            </a:r>
            <a:r>
              <a:rPr lang="en-US" sz="1800" dirty="0" smtClean="0">
                <a:solidFill>
                  <a:schemeClr val="tx1">
                    <a:lumMod val="50000"/>
                    <a:lumOff val="50000"/>
                  </a:schemeClr>
                </a:solidFill>
              </a:rPr>
              <a:t>100</a:t>
            </a:r>
            <a:r>
              <a:rPr lang="en-US" sz="1800" dirty="0">
                <a:solidFill>
                  <a:schemeClr val="tx1">
                    <a:lumMod val="50000"/>
                    <a:lumOff val="50000"/>
                  </a:schemeClr>
                </a:solidFill>
              </a:rPr>
              <a:t>%</a:t>
            </a:r>
          </a:p>
          <a:p>
            <a:pPr fontAlgn="auto">
              <a:spcAft>
                <a:spcPts val="0"/>
              </a:spcAft>
              <a:buFont typeface="Arial" pitchFamily="34" charset="0"/>
              <a:buChar char="•"/>
              <a:defRPr/>
            </a:pPr>
            <a:r>
              <a:rPr lang="en-US" sz="1800" dirty="0">
                <a:solidFill>
                  <a:schemeClr val="tx1">
                    <a:lumMod val="50000"/>
                    <a:lumOff val="50000"/>
                  </a:schemeClr>
                </a:solidFill>
              </a:rPr>
              <a:t>E-Referral 						</a:t>
            </a:r>
            <a:r>
              <a:rPr lang="en-US" sz="1800" dirty="0" smtClean="0">
                <a:solidFill>
                  <a:schemeClr val="tx1">
                    <a:lumMod val="50000"/>
                    <a:lumOff val="50000"/>
                  </a:schemeClr>
                </a:solidFill>
              </a:rPr>
              <a:t>100</a:t>
            </a:r>
            <a:r>
              <a:rPr lang="en-US" sz="1800" dirty="0">
                <a:solidFill>
                  <a:schemeClr val="tx1">
                    <a:lumMod val="50000"/>
                    <a:lumOff val="50000"/>
                  </a:schemeClr>
                </a:solidFill>
              </a:rPr>
              <a:t>%</a:t>
            </a:r>
          </a:p>
          <a:p>
            <a:pPr fontAlgn="auto">
              <a:spcAft>
                <a:spcPts val="0"/>
              </a:spcAft>
              <a:buFont typeface="Arial" pitchFamily="34" charset="0"/>
              <a:buChar char="•"/>
              <a:defRPr/>
            </a:pPr>
            <a:r>
              <a:rPr lang="en-US" sz="1800" dirty="0">
                <a:solidFill>
                  <a:schemeClr val="tx1">
                    <a:lumMod val="50000"/>
                    <a:lumOff val="50000"/>
                  </a:schemeClr>
                </a:solidFill>
              </a:rPr>
              <a:t>2 RHP Seminars 				</a:t>
            </a:r>
            <a:r>
              <a:rPr lang="en-US" sz="1800" dirty="0" smtClean="0">
                <a:solidFill>
                  <a:schemeClr val="tx1">
                    <a:lumMod val="50000"/>
                    <a:lumOff val="50000"/>
                  </a:schemeClr>
                </a:solidFill>
              </a:rPr>
              <a:t>	  0</a:t>
            </a:r>
            <a:r>
              <a:rPr lang="en-US" sz="1800" dirty="0">
                <a:solidFill>
                  <a:schemeClr val="tx1">
                    <a:lumMod val="50000"/>
                    <a:lumOff val="50000"/>
                  </a:schemeClr>
                </a:solidFill>
              </a:rPr>
              <a:t>%</a:t>
            </a:r>
          </a:p>
          <a:p>
            <a:pPr marL="0" indent="0" fontAlgn="auto">
              <a:spcAft>
                <a:spcPts val="0"/>
              </a:spcAft>
              <a:buFont typeface="Arial" pitchFamily="34" charset="0"/>
              <a:buNone/>
              <a:defRPr/>
            </a:pPr>
            <a:endParaRPr lang="en-US" sz="2800" b="1" i="1" dirty="0" smtClean="0">
              <a:solidFill>
                <a:schemeClr val="tx1">
                  <a:lumMod val="50000"/>
                  <a:lumOff val="50000"/>
                </a:schemeClr>
              </a:solidFill>
            </a:endParaRPr>
          </a:p>
          <a:p>
            <a:pPr marL="0" indent="0" fontAlgn="auto">
              <a:spcAft>
                <a:spcPts val="0"/>
              </a:spcAft>
              <a:buFont typeface="Arial" pitchFamily="34" charset="0"/>
              <a:buNone/>
              <a:defRPr/>
            </a:pPr>
            <a:r>
              <a:rPr lang="en-US" sz="2800" b="1" i="1" dirty="0" smtClean="0">
                <a:solidFill>
                  <a:schemeClr val="tx1">
                    <a:lumMod val="50000"/>
                    <a:lumOff val="50000"/>
                  </a:schemeClr>
                </a:solidFill>
              </a:rPr>
              <a:t>Risk Areas:</a:t>
            </a:r>
          </a:p>
          <a:p>
            <a:pPr lvl="1" fontAlgn="auto">
              <a:spcAft>
                <a:spcPts val="0"/>
              </a:spcAft>
              <a:defRPr/>
            </a:pPr>
            <a:r>
              <a:rPr lang="en-US" sz="2000" dirty="0" smtClean="0">
                <a:solidFill>
                  <a:schemeClr val="tx1">
                    <a:lumMod val="50000"/>
                    <a:lumOff val="50000"/>
                  </a:schemeClr>
                </a:solidFill>
              </a:rPr>
              <a:t>New Location</a:t>
            </a:r>
          </a:p>
          <a:p>
            <a:pPr marL="0" indent="0" fontAlgn="auto">
              <a:spcAft>
                <a:spcPts val="0"/>
              </a:spcAft>
              <a:buFont typeface="Arial" pitchFamily="34" charset="0"/>
              <a:buNone/>
              <a:defRPr/>
            </a:pPr>
            <a:r>
              <a:rPr lang="en-US" sz="2800" b="1" i="1" dirty="0" smtClean="0">
                <a:solidFill>
                  <a:schemeClr val="tx1">
                    <a:lumMod val="50000"/>
                    <a:lumOff val="50000"/>
                  </a:schemeClr>
                </a:solidFill>
              </a:rPr>
              <a:t>Anticipated outcomes: </a:t>
            </a:r>
          </a:p>
          <a:p>
            <a:pPr lvl="1" fontAlgn="auto">
              <a:spcAft>
                <a:spcPts val="0"/>
              </a:spcAft>
              <a:defRPr/>
            </a:pPr>
            <a:r>
              <a:rPr lang="en-US" sz="2000" dirty="0" smtClean="0">
                <a:solidFill>
                  <a:schemeClr val="tx1">
                    <a:lumMod val="50000"/>
                    <a:lumOff val="50000"/>
                  </a:schemeClr>
                </a:solidFill>
              </a:rPr>
              <a:t>Meet all Milestones</a:t>
            </a:r>
          </a:p>
        </p:txBody>
      </p:sp>
      <p:pic>
        <p:nvPicPr>
          <p:cNvPr id="16387" name="Picture 2"/>
          <p:cNvPicPr>
            <a:picLocks noChangeAspect="1" noChangeArrowheads="1"/>
          </p:cNvPicPr>
          <p:nvPr/>
        </p:nvPicPr>
        <p:blipFill>
          <a:blip r:embed="rId2"/>
          <a:srcRect/>
          <a:stretch>
            <a:fillRect/>
          </a:stretch>
        </p:blipFill>
        <p:spPr bwMode="auto">
          <a:xfrm>
            <a:off x="4267200" y="5438775"/>
            <a:ext cx="4402138" cy="161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fontAlgn="auto">
              <a:spcAft>
                <a:spcPts val="0"/>
              </a:spcAft>
              <a:defRPr/>
            </a:pPr>
            <a:r>
              <a:rPr lang="en-US" dirty="0" smtClean="0"/>
              <a:t>Innovations</a:t>
            </a:r>
          </a:p>
        </p:txBody>
      </p:sp>
      <p:sp>
        <p:nvSpPr>
          <p:cNvPr id="17410" name="Content Placeholder 2"/>
          <p:cNvSpPr>
            <a:spLocks noGrp="1"/>
          </p:cNvSpPr>
          <p:nvPr>
            <p:ph idx="1"/>
          </p:nvPr>
        </p:nvSpPr>
        <p:spPr>
          <a:xfrm>
            <a:off x="455613" y="1371600"/>
            <a:ext cx="8229600" cy="4525963"/>
          </a:xfrm>
        </p:spPr>
        <p:txBody>
          <a:bodyPr/>
          <a:lstStyle/>
          <a:p>
            <a:r>
              <a:rPr lang="en-US" sz="2800" smtClean="0"/>
              <a:t>Improvements to processes</a:t>
            </a:r>
            <a:r>
              <a:rPr lang="en-US" smtClean="0"/>
              <a:t>:</a:t>
            </a:r>
          </a:p>
          <a:p>
            <a:pPr lvl="1"/>
            <a:r>
              <a:rPr lang="en-US" sz="2000" smtClean="0"/>
              <a:t>Educated team on CQI/Rapid Cycle Improvement</a:t>
            </a:r>
          </a:p>
          <a:p>
            <a:pPr lvl="1"/>
            <a:r>
              <a:rPr lang="en-US" sz="2000" smtClean="0"/>
              <a:t>Documented existing process</a:t>
            </a:r>
          </a:p>
          <a:p>
            <a:pPr lvl="2"/>
            <a:r>
              <a:rPr lang="en-US" sz="2000" smtClean="0"/>
              <a:t>Foundation for improvement</a:t>
            </a:r>
          </a:p>
          <a:p>
            <a:pPr lvl="2"/>
            <a:r>
              <a:rPr lang="en-US" sz="2000" smtClean="0"/>
              <a:t>Patient workflow for different specialties</a:t>
            </a:r>
          </a:p>
          <a:p>
            <a:pPr lvl="2"/>
            <a:r>
              <a:rPr lang="en-US" sz="2000" smtClean="0"/>
              <a:t>Schedule Matrix</a:t>
            </a:r>
          </a:p>
          <a:p>
            <a:pPr lvl="2"/>
            <a:r>
              <a:rPr lang="en-US" sz="2000" smtClean="0"/>
              <a:t>Intake process</a:t>
            </a:r>
          </a:p>
          <a:p>
            <a:pPr lvl="2"/>
            <a:r>
              <a:rPr lang="en-US" sz="2000" smtClean="0"/>
              <a:t>Developed new referral process for VA patients</a:t>
            </a:r>
          </a:p>
          <a:p>
            <a:pPr lvl="2"/>
            <a:r>
              <a:rPr lang="en-US" sz="2000" smtClean="0"/>
              <a:t>H&amp;P /Funding Process</a:t>
            </a:r>
          </a:p>
          <a:p>
            <a:pPr lvl="2"/>
            <a:r>
              <a:rPr lang="en-US" sz="2000" smtClean="0"/>
              <a:t>Billing Denial process/AR review/ provider review</a:t>
            </a:r>
          </a:p>
          <a:p>
            <a:pPr lvl="2"/>
            <a:r>
              <a:rPr lang="en-US" sz="2000" smtClean="0"/>
              <a:t>eReferral (RMS) process improvements</a:t>
            </a:r>
          </a:p>
          <a:p>
            <a:pPr lvl="1"/>
            <a:endParaRPr lang="en-US" sz="2000" smtClean="0"/>
          </a:p>
        </p:txBody>
      </p:sp>
      <p:pic>
        <p:nvPicPr>
          <p:cNvPr id="17411" name="Picture 2"/>
          <p:cNvPicPr>
            <a:picLocks noChangeAspect="1" noChangeArrowheads="1"/>
          </p:cNvPicPr>
          <p:nvPr/>
        </p:nvPicPr>
        <p:blipFill>
          <a:blip r:embed="rId2"/>
          <a:srcRect/>
          <a:stretch>
            <a:fillRect/>
          </a:stretch>
        </p:blipFill>
        <p:spPr bwMode="auto">
          <a:xfrm>
            <a:off x="2370138" y="5486400"/>
            <a:ext cx="4402137" cy="161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p:cNvPicPr>
            <a:picLocks noChangeAspect="1"/>
          </p:cNvPicPr>
          <p:nvPr/>
        </p:nvPicPr>
        <p:blipFill>
          <a:blip r:embed="rId2"/>
          <a:srcRect/>
          <a:stretch>
            <a:fillRect/>
          </a:stretch>
        </p:blipFill>
        <p:spPr bwMode="auto">
          <a:xfrm>
            <a:off x="2295525" y="2590800"/>
            <a:ext cx="4745038" cy="1123950"/>
          </a:xfrm>
          <a:prstGeom prst="rect">
            <a:avLst/>
          </a:prstGeom>
          <a:noFill/>
          <a:ln w="9525">
            <a:noFill/>
            <a:miter lim="800000"/>
            <a:headEnd/>
            <a:tailEnd/>
          </a:ln>
        </p:spPr>
      </p:pic>
      <p:sp>
        <p:nvSpPr>
          <p:cNvPr id="4" name="Rectangle 3"/>
          <p:cNvSpPr/>
          <p:nvPr/>
        </p:nvSpPr>
        <p:spPr>
          <a:xfrm>
            <a:off x="2685891" y="1143000"/>
            <a:ext cx="3724096" cy="923330"/>
          </a:xfrm>
          <a:prstGeom prst="rect">
            <a:avLst/>
          </a:prstGeom>
          <a:noFill/>
        </p:spPr>
        <p:txBody>
          <a:bodyPr wrap="none">
            <a:spAutoFit/>
          </a:bodyPr>
          <a:lstStyle/>
          <a:p>
            <a:pPr algn="ctr" fontAlgn="auto">
              <a:spcBef>
                <a:spcPts val="0"/>
              </a:spcBef>
              <a:spcAft>
                <a:spcPts val="0"/>
              </a:spcAft>
              <a:defRPr/>
            </a:pP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Questions?</a:t>
            </a:r>
          </a:p>
        </p:txBody>
      </p:sp>
      <p:sp>
        <p:nvSpPr>
          <p:cNvPr id="6" name="Rectangle 5"/>
          <p:cNvSpPr/>
          <p:nvPr/>
        </p:nvSpPr>
        <p:spPr>
          <a:xfrm>
            <a:off x="2625805" y="4038600"/>
            <a:ext cx="3916458" cy="923330"/>
          </a:xfrm>
          <a:prstGeom prst="rect">
            <a:avLst/>
          </a:prstGeom>
          <a:noFill/>
        </p:spPr>
        <p:txBody>
          <a:bodyPr wrap="none">
            <a:spAutoFit/>
          </a:bodyPr>
          <a:lstStyle/>
          <a:p>
            <a:pPr algn="ctr" fontAlgn="auto">
              <a:spcBef>
                <a:spcPts val="0"/>
              </a:spcBef>
              <a:spcAft>
                <a:spcPts val="0"/>
              </a:spcAft>
              <a:defRPr/>
            </a:pP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Comments?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165</TotalTime>
  <Words>90</Words>
  <Application>Microsoft Office PowerPoint</Application>
  <PresentationFormat>On-screen Show (4:3)</PresentationFormat>
  <Paragraphs>49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Executive</vt:lpstr>
      <vt:lpstr>1.5 Increasing Access to Surgical Services</vt:lpstr>
      <vt:lpstr>Description of the Project</vt:lpstr>
      <vt:lpstr>Benefits to the Community </vt:lpstr>
      <vt:lpstr>Progress </vt:lpstr>
      <vt:lpstr>Innovations</vt:lpstr>
      <vt:lpstr>PowerPoint Presentation</vt:lpstr>
    </vt:vector>
  </TitlesOfParts>
  <Company>Texas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Perez, Oscar A</dc:creator>
  <cp:lastModifiedBy>Cristina Vilchis</cp:lastModifiedBy>
  <cp:revision>13</cp:revision>
  <dcterms:created xsi:type="dcterms:W3CDTF">2013-04-18T15:27:55Z</dcterms:created>
  <dcterms:modified xsi:type="dcterms:W3CDTF">2014-06-30T14:23:22Z</dcterms:modified>
</cp:coreProperties>
</file>