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22"/>
  </p:notes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8D324-C505-41C6-93F0-45E1987BE6E3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37ED0-ACD7-43BB-A38B-4704BC8E1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68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A5798-8567-4636-9ADB-6BC3FB07F2D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045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824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950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924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924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5419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433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996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63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635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222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582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095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915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66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468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801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6598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158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654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166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952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4174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080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311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5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785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7893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945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8635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659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300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923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288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732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154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720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462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20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4920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450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5751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803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614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132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39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533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499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3786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368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119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191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0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4777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485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256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807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21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786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95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002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798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634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881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819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2494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765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875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894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596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872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553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190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37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37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133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08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5278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35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4527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392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389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821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484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006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562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636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769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175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186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8439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654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278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0745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312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674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259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160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860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719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655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740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9516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269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79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101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381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410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505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646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158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034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968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540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033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96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018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602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92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99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860CD7E-E7E0-4027-83A4-DC88A9BBD7C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FCEE845-3353-4CD1-991A-8E7CE166C5ED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4/22/2014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220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Assistant Chief M. D’Agostino</a:t>
            </a:r>
          </a:p>
          <a:p>
            <a:pPr algn="ctr"/>
            <a:r>
              <a:rPr lang="en-US" i="1" dirty="0" smtClean="0">
                <a:solidFill>
                  <a:schemeClr val="tx1"/>
                </a:solidFill>
              </a:rPr>
              <a:t>Deputy Chief R. Arvizu</a:t>
            </a:r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El Paso Fire Department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7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419600" y="2514600"/>
            <a:ext cx="4343400" cy="3886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/>
              <a:t>Stations identified as possible pilot location sites </a:t>
            </a:r>
            <a:r>
              <a:rPr lang="en-US" dirty="0" smtClean="0"/>
              <a:t>using Unknown/Uninsured </a:t>
            </a:r>
            <a:r>
              <a:rPr lang="en-US" dirty="0"/>
              <a:t>as the determining </a:t>
            </a:r>
            <a:r>
              <a:rPr lang="en-US" dirty="0" smtClean="0"/>
              <a:t>factor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79901</a:t>
            </a:r>
            <a:endParaRPr lang="en-US" dirty="0"/>
          </a:p>
          <a:p>
            <a:pPr lvl="1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Ø"/>
            </a:pPr>
            <a:r>
              <a:rPr lang="en-US" dirty="0">
                <a:solidFill>
                  <a:prstClr val="black">
                    <a:lumMod val="85000"/>
                  </a:prstClr>
                </a:solidFill>
              </a:rPr>
              <a:t>Central or Fire Station 11</a:t>
            </a:r>
          </a:p>
          <a:p>
            <a:pPr lvl="0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Ø"/>
            </a:pPr>
            <a:r>
              <a:rPr lang="en-US" dirty="0">
                <a:solidFill>
                  <a:prstClr val="black">
                    <a:lumMod val="85000"/>
                  </a:prstClr>
                </a:solidFill>
              </a:rPr>
              <a:t>79936</a:t>
            </a:r>
          </a:p>
          <a:p>
            <a:pPr lvl="1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Ø"/>
            </a:pPr>
            <a:r>
              <a:rPr lang="en-US" dirty="0">
                <a:solidFill>
                  <a:prstClr val="black">
                    <a:lumMod val="85000"/>
                  </a:prstClr>
                </a:solidFill>
              </a:rPr>
              <a:t>Fire Station 25</a:t>
            </a:r>
          </a:p>
          <a:p>
            <a:pPr lvl="0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Ø"/>
            </a:pPr>
            <a:r>
              <a:rPr lang="en-US" dirty="0">
                <a:solidFill>
                  <a:prstClr val="black">
                    <a:lumMod val="85000"/>
                  </a:prstClr>
                </a:solidFill>
              </a:rPr>
              <a:t>79924</a:t>
            </a:r>
          </a:p>
          <a:p>
            <a:pPr lvl="1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Ø"/>
            </a:pPr>
            <a:r>
              <a:rPr lang="en-US" dirty="0">
                <a:solidFill>
                  <a:prstClr val="black">
                    <a:lumMod val="85000"/>
                  </a:prstClr>
                </a:solidFill>
              </a:rPr>
              <a:t>Fire Station 23</a:t>
            </a:r>
          </a:p>
          <a:p>
            <a:pPr lvl="0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Ø"/>
            </a:pPr>
            <a:r>
              <a:rPr lang="en-US" dirty="0">
                <a:solidFill>
                  <a:prstClr val="black">
                    <a:lumMod val="85000"/>
                  </a:prstClr>
                </a:solidFill>
              </a:rPr>
              <a:t>79907</a:t>
            </a:r>
          </a:p>
          <a:p>
            <a:pPr lvl="1">
              <a:buClr>
                <a:prstClr val="black">
                  <a:lumMod val="50000"/>
                  <a:lumOff val="50000"/>
                </a:prstClr>
              </a:buClr>
              <a:buFont typeface="Wingdings" pitchFamily="2" charset="2"/>
              <a:buChar char="Ø"/>
            </a:pPr>
            <a:r>
              <a:rPr lang="en-US" dirty="0">
                <a:solidFill>
                  <a:prstClr val="black">
                    <a:lumMod val="85000"/>
                  </a:prstClr>
                </a:solidFill>
              </a:rPr>
              <a:t>Fire Station 18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79925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Fire Station 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28600" y="2514600"/>
            <a:ext cx="4191000" cy="3962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Stations </a:t>
            </a:r>
            <a:r>
              <a:rPr lang="en-US" dirty="0"/>
              <a:t>identified as possible pilot location sites using Medicaid as the determining </a:t>
            </a:r>
            <a:r>
              <a:rPr lang="en-US" dirty="0" smtClean="0"/>
              <a:t>factor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79901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Central </a:t>
            </a:r>
            <a:r>
              <a:rPr lang="en-US" dirty="0"/>
              <a:t>or Fire Station </a:t>
            </a:r>
            <a:r>
              <a:rPr lang="en-US" dirty="0" smtClean="0"/>
              <a:t>11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79924</a:t>
            </a:r>
            <a:endParaRPr lang="en-US" dirty="0"/>
          </a:p>
          <a:p>
            <a:pPr lvl="1">
              <a:buFont typeface="Wingdings" pitchFamily="2" charset="2"/>
              <a:buChar char="Ø"/>
            </a:pPr>
            <a:r>
              <a:rPr lang="en-US" dirty="0"/>
              <a:t>Fire Station </a:t>
            </a:r>
            <a:r>
              <a:rPr lang="en-US" dirty="0" smtClean="0"/>
              <a:t>23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79936</a:t>
            </a:r>
            <a:endParaRPr lang="en-US" dirty="0"/>
          </a:p>
          <a:p>
            <a:pPr lvl="1">
              <a:buFont typeface="Wingdings" pitchFamily="2" charset="2"/>
              <a:buChar char="Ø"/>
            </a:pPr>
            <a:r>
              <a:rPr lang="en-US" dirty="0"/>
              <a:t>Fire Station 25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79907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Fire Station 18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79915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Fire Station 17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457201"/>
            <a:ext cx="7010400" cy="1447799"/>
          </a:xfrm>
        </p:spPr>
        <p:txBody>
          <a:bodyPr/>
          <a:lstStyle/>
          <a:p>
            <a:pPr algn="ctr"/>
            <a:r>
              <a:rPr lang="en-US" dirty="0"/>
              <a:t>Summary of Insurance Clustering</a:t>
            </a:r>
          </a:p>
        </p:txBody>
      </p:sp>
    </p:spTree>
    <p:extLst>
      <p:ext uri="{BB962C8B-B14F-4D97-AF65-F5344CB8AC3E}">
        <p14:creationId xmlns:p14="http://schemas.microsoft.com/office/powerpoint/2010/main" val="83909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Questions?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3167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Overview of the Project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Development of Immunization and Health Screening </a:t>
            </a:r>
          </a:p>
        </p:txBody>
      </p:sp>
    </p:spTree>
    <p:extLst>
      <p:ext uri="{BB962C8B-B14F-4D97-AF65-F5344CB8AC3E}">
        <p14:creationId xmlns:p14="http://schemas.microsoft.com/office/powerpoint/2010/main" val="176024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438400" y="1828800"/>
            <a:ext cx="3962400" cy="3505200"/>
          </a:xfrm>
        </p:spPr>
        <p:txBody>
          <a:bodyPr>
            <a:normAutofit/>
          </a:bodyPr>
          <a:lstStyle/>
          <a:p>
            <a:pPr marL="285750" indent="-28575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Assess training needs</a:t>
            </a:r>
          </a:p>
          <a:p>
            <a:pPr marL="742950" lvl="1" indent="-28575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Provide Training  needed for Department Paramedics</a:t>
            </a:r>
          </a:p>
          <a:p>
            <a:pPr marL="742950" lvl="1" indent="-28575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Health </a:t>
            </a:r>
            <a:r>
              <a:rPr lang="en-US" dirty="0" smtClean="0">
                <a:solidFill>
                  <a:schemeClr val="tx1"/>
                </a:solidFill>
              </a:rPr>
              <a:t>Message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Protocols/Standing Orders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HIPAA/Databases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Purchase field and Fire Station equipment and Supplies 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On site Delivery of Services</a:t>
            </a:r>
          </a:p>
          <a:p>
            <a:pPr marL="742950" lvl="1" indent="-28575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Retrofit of Fire Station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Pilot Program in two high need area neighborhood Fire Stations</a:t>
            </a:r>
          </a:p>
          <a:p>
            <a:pPr marL="285750" indent="-285750" algn="l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76200"/>
            <a:ext cx="3962400" cy="2133600"/>
          </a:xfrm>
        </p:spPr>
        <p:txBody>
          <a:bodyPr/>
          <a:lstStyle/>
          <a:p>
            <a:pPr algn="ctr"/>
            <a:r>
              <a:rPr lang="en-US" dirty="0" smtClean="0"/>
              <a:t>DY2/DY3 Deliverables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83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04800"/>
            <a:ext cx="3810000" cy="1752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Training </a:t>
            </a:r>
            <a:r>
              <a:rPr lang="en-US" dirty="0" smtClean="0">
                <a:solidFill>
                  <a:schemeClr val="tx1"/>
                </a:solidFill>
              </a:rPr>
              <a:t>needs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2438400"/>
            <a:ext cx="6324600" cy="3657600"/>
          </a:xfrm>
        </p:spPr>
        <p:txBody>
          <a:bodyPr/>
          <a:lstStyle/>
          <a:p>
            <a:pPr marL="285750" indent="-28575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Train Department Paramedics </a:t>
            </a:r>
          </a:p>
          <a:p>
            <a:pPr marL="697230" lvl="1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To have pool of Medics for staffing two teams  </a:t>
            </a:r>
          </a:p>
          <a:p>
            <a:pPr marL="285750" indent="-285750" algn="l"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The class is scheduled to begin in May</a:t>
            </a:r>
          </a:p>
          <a:p>
            <a:pPr marL="697230" lvl="1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This is the beginning of our next 6 month training session</a:t>
            </a:r>
          </a:p>
          <a:p>
            <a:pPr marL="697230" lvl="1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The intent is to training all of our Paramedics during this block</a:t>
            </a:r>
          </a:p>
          <a:p>
            <a:pPr marL="880110" lvl="2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Greater pool of personnel that can be drawn on</a:t>
            </a:r>
          </a:p>
          <a:p>
            <a:pPr marL="697230" lvl="1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As stated previously we can train Staff and ROC paramedics to have an immediate team available</a:t>
            </a:r>
            <a:endParaRPr lang="en-US" dirty="0">
              <a:solidFill>
                <a:schemeClr val="tx1"/>
              </a:solidFill>
            </a:endParaRPr>
          </a:p>
          <a:p>
            <a:pPr marL="697230" lvl="1" indent="-285750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The intent is to get by in and develop confidence in our abilities to make an impact 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l">
              <a:buFont typeface="Wingdings" pitchFamily="2" charset="2"/>
              <a:buChar char="Ø"/>
            </a:pPr>
            <a:endParaRPr lang="en-US" dirty="0" smtClean="0"/>
          </a:p>
          <a:p>
            <a:pPr marL="285750" indent="-285750" algn="l">
              <a:buFont typeface="Wingdings" pitchFamily="2" charset="2"/>
              <a:buChar char="Ø"/>
            </a:pPr>
            <a:endParaRPr lang="en-US" dirty="0"/>
          </a:p>
          <a:p>
            <a:pPr marL="285750" indent="-285750" algn="l"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72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5410200" cy="1752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Protocols/Standing Order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The Immunization/Medication Distribution Protocol will be delivered to the Medical Director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The will be accomplished prior to any training.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3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2971800"/>
            <a:ext cx="5943600" cy="3581400"/>
          </a:xfrm>
        </p:spPr>
        <p:txBody>
          <a:bodyPr/>
          <a:lstStyle/>
          <a:p>
            <a:pPr marL="285750" indent="-28575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The collection and use of patient information will require  HIPPA distribution and record keeping.</a:t>
            </a:r>
          </a:p>
          <a:p>
            <a:pPr marL="742950" lvl="1" indent="-285750" algn="l"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</a:endParaRPr>
          </a:p>
          <a:p>
            <a:pPr marL="742950" lvl="1" indent="-28575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Create an electronic copy of the health screening form</a:t>
            </a:r>
          </a:p>
          <a:p>
            <a:pPr marL="1200150" lvl="2" indent="-28575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That is electronically encrypted </a:t>
            </a:r>
          </a:p>
          <a:p>
            <a:pPr marL="1200150" lvl="2" indent="-28575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 Database that is shared between agencies</a:t>
            </a:r>
          </a:p>
          <a:p>
            <a:pPr marL="1200150" lvl="2" indent="-28575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Provide the screening locations with </a:t>
            </a:r>
            <a:r>
              <a:rPr lang="en-US" dirty="0" err="1" smtClean="0">
                <a:solidFill>
                  <a:schemeClr val="tx1"/>
                </a:solidFill>
              </a:rPr>
              <a:t>toughbooks</a:t>
            </a:r>
            <a:r>
              <a:rPr lang="en-US" dirty="0" smtClean="0">
                <a:solidFill>
                  <a:schemeClr val="tx1"/>
                </a:solidFill>
              </a:rPr>
              <a:t> for documentation</a:t>
            </a:r>
          </a:p>
          <a:p>
            <a:pPr marL="742950" lvl="1" indent="-285750" algn="l">
              <a:buFont typeface="Wingdings" pitchFamily="2" charset="2"/>
              <a:buChar char="Ø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HIPAA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2743200"/>
            <a:ext cx="6096000" cy="2971800"/>
          </a:xfrm>
        </p:spPr>
        <p:txBody>
          <a:bodyPr>
            <a:normAutofit lnSpcReduction="10000"/>
          </a:bodyPr>
          <a:lstStyle/>
          <a:p>
            <a:pPr marL="285750" indent="-28575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The design or Retro Fit of Station will be driven by the required use of the space.</a:t>
            </a:r>
          </a:p>
          <a:p>
            <a:pPr marL="742950" lvl="1" indent="-28575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It would need to be a clean environment that is not currently used for living or storage.</a:t>
            </a:r>
          </a:p>
          <a:p>
            <a:pPr marL="742950" lvl="1" indent="-28575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It would require amble room for staff and client</a:t>
            </a:r>
          </a:p>
          <a:p>
            <a:pPr marL="1200150" lvl="2" indent="-28575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Basic formula 15 </a:t>
            </a:r>
            <a:r>
              <a:rPr lang="en-US" dirty="0" err="1" smtClean="0">
                <a:solidFill>
                  <a:schemeClr val="tx1"/>
                </a:solidFill>
              </a:rPr>
              <a:t>sqft</a:t>
            </a:r>
            <a:r>
              <a:rPr lang="en-US" dirty="0" smtClean="0">
                <a:solidFill>
                  <a:schemeClr val="tx1"/>
                </a:solidFill>
              </a:rPr>
              <a:t> per person</a:t>
            </a:r>
          </a:p>
          <a:p>
            <a:pPr marL="1200150" lvl="2" indent="-28575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1 emergency exit for occupancy of 49 or less</a:t>
            </a:r>
          </a:p>
          <a:p>
            <a:pPr marL="1200150" lvl="2" indent="-28575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2 staff members and 1 one client would require at minimum 45 </a:t>
            </a:r>
            <a:r>
              <a:rPr lang="en-US" dirty="0" err="1" smtClean="0">
                <a:solidFill>
                  <a:schemeClr val="tx1"/>
                </a:solidFill>
              </a:rPr>
              <a:t>sqft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1200150" lvl="2" indent="-28575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Fire Station Bays could be used for waiting areas </a:t>
            </a:r>
          </a:p>
          <a:p>
            <a:pPr marL="742950" lvl="1" indent="-28575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And meet any applicable Building or Fire Codes</a:t>
            </a:r>
          </a:p>
          <a:p>
            <a:pPr marL="742950" lvl="1" indent="-28575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Renovating or adding on to existent buildings </a:t>
            </a:r>
          </a:p>
          <a:p>
            <a:pPr marL="285750" indent="-285750" algn="l"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381000"/>
            <a:ext cx="4495800" cy="21336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On site Delivery of Services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58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362325" y="2209800"/>
            <a:ext cx="3495675" cy="4572000"/>
          </a:xfrm>
        </p:spPr>
        <p:txBody>
          <a:bodyPr>
            <a:normAutofit/>
          </a:bodyPr>
          <a:lstStyle/>
          <a:p>
            <a:pPr marL="285750" indent="-28575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Use of Specialty Rescue or MICU units that can be posted within the Fire Station Bay during Health Screenings</a:t>
            </a:r>
          </a:p>
          <a:p>
            <a:pPr marL="742950" lvl="1" indent="-28575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Units will be specked out to provided need space for standing, wheel chair access and seating.</a:t>
            </a:r>
          </a:p>
          <a:p>
            <a:pPr marL="742950" lvl="1" indent="-28575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Are Mobile</a:t>
            </a:r>
          </a:p>
          <a:p>
            <a:pPr marL="742950" lvl="1" indent="-28575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Can be labeled to identify the program and  advertising </a:t>
            </a:r>
          </a:p>
          <a:p>
            <a:pPr marL="742950" lvl="1" indent="-28575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Station Bays can still be utilized for waiting areas</a:t>
            </a:r>
          </a:p>
          <a:p>
            <a:pPr marL="742950" lvl="1" indent="-28575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Units can be spec out with lifts </a:t>
            </a:r>
          </a:p>
          <a:p>
            <a:pPr marL="742950" lvl="1" indent="-28575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Cost are driven by the specification of the unit being ordered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71500" y="1600200"/>
            <a:ext cx="2209800" cy="192405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Options for Onsite </a:t>
            </a:r>
            <a:br>
              <a:rPr lang="en-US" dirty="0" smtClean="0"/>
            </a:br>
            <a:r>
              <a:rPr lang="en-US" dirty="0" smtClean="0"/>
              <a:t>Delivery of Service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7" name="Picture 3" descr="C:\Users\arvizurx\Pictures\IMG_980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9050"/>
            <a:ext cx="32004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rvizurx\Pictures\P106029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43400"/>
            <a:ext cx="33528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049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81000"/>
            <a:ext cx="4343400" cy="1752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Pilot Program in two high need </a:t>
            </a:r>
            <a:r>
              <a:rPr lang="en-US" dirty="0" smtClean="0">
                <a:solidFill>
                  <a:schemeClr val="tx1"/>
                </a:solidFill>
              </a:rPr>
              <a:t>area </a:t>
            </a:r>
            <a:r>
              <a:rPr lang="en-US" dirty="0">
                <a:solidFill>
                  <a:schemeClr val="tx1"/>
                </a:solidFill>
              </a:rPr>
              <a:t>neighborhood Fire Stations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124200"/>
            <a:ext cx="5410200" cy="1913791"/>
          </a:xfrm>
        </p:spPr>
        <p:txBody>
          <a:bodyPr>
            <a:normAutofit/>
          </a:bodyPr>
          <a:lstStyle/>
          <a:p>
            <a:pPr marL="742950" lvl="1" indent="-285750"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High rates of Medicaid and Uninsured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Billing data for 2012 and 2013  was used to cluster this information by Zip Code</a:t>
            </a:r>
          </a:p>
          <a:p>
            <a:pPr marL="1200150" lvl="2" indent="-285750"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With this information target stations where identified for those clustered zones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94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521</Words>
  <Application>Microsoft Office PowerPoint</Application>
  <PresentationFormat>On-screen Show (4:3)</PresentationFormat>
  <Paragraphs>86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Composite</vt:lpstr>
      <vt:lpstr>1_Composite</vt:lpstr>
      <vt:lpstr>2_Composite</vt:lpstr>
      <vt:lpstr>3_Composite</vt:lpstr>
      <vt:lpstr>4_Composite</vt:lpstr>
      <vt:lpstr>5_Composite</vt:lpstr>
      <vt:lpstr>6_Composite</vt:lpstr>
      <vt:lpstr>7_Composite</vt:lpstr>
      <vt:lpstr>8_Composite</vt:lpstr>
      <vt:lpstr>9_Composite</vt:lpstr>
      <vt:lpstr>El Paso Fire Department  </vt:lpstr>
      <vt:lpstr>Overview of the Project  </vt:lpstr>
      <vt:lpstr>DY2/DY3 Deliverables  </vt:lpstr>
      <vt:lpstr> Training needs   </vt:lpstr>
      <vt:lpstr>Protocols/Standing Order </vt:lpstr>
      <vt:lpstr>HIPAA  </vt:lpstr>
      <vt:lpstr>On site Delivery of Services </vt:lpstr>
      <vt:lpstr>Options for Onsite  Delivery of Service  </vt:lpstr>
      <vt:lpstr>Pilot Program in two high need area neighborhood Fire Stations </vt:lpstr>
      <vt:lpstr>Summary of Insurance Clustering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Cristina Vilchis</cp:lastModifiedBy>
  <cp:revision>6</cp:revision>
  <dcterms:created xsi:type="dcterms:W3CDTF">2014-02-24T17:11:16Z</dcterms:created>
  <dcterms:modified xsi:type="dcterms:W3CDTF">2014-04-22T14:42:36Z</dcterms:modified>
</cp:coreProperties>
</file>