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302" r:id="rId3"/>
    <p:sldId id="280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2" r:id="rId20"/>
    <p:sldId id="273" r:id="rId21"/>
    <p:sldId id="274" r:id="rId22"/>
    <p:sldId id="275" r:id="rId23"/>
    <p:sldId id="303" r:id="rId24"/>
    <p:sldId id="298" r:id="rId25"/>
    <p:sldId id="276" r:id="rId26"/>
    <p:sldId id="277" r:id="rId27"/>
    <p:sldId id="304" r:id="rId2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5" d="100"/>
          <a:sy n="85" d="100"/>
        </p:scale>
        <p:origin x="-96" y="-4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516624"/>
            <a:ext cx="7315200" cy="2595025"/>
          </a:xfrm>
        </p:spPr>
        <p:txBody>
          <a:bodyPr>
            <a:normAutofit/>
          </a:bodyPr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5166530"/>
            <a:ext cx="7315200" cy="1144632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A99DB-824B-44FD-8DB2-7B2681345BD9}" type="datetimeFigureOut">
              <a:rPr lang="en-US" smtClean="0"/>
              <a:t>6/28/2017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DFFECDF-312E-4277-B08E-B8FB1F56F4A1}" type="slidenum">
              <a:rPr lang="en-US" smtClean="0"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A99DB-824B-44FD-8DB2-7B2681345BD9}" type="datetimeFigureOut">
              <a:rPr lang="en-US" smtClean="0"/>
              <a:t>6/28/2017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FECDF-312E-4277-B08E-B8FB1F56F4A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248400" y="1826709"/>
            <a:ext cx="1492499" cy="448445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54524" y="1826709"/>
            <a:ext cx="5241476" cy="448445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A99DB-824B-44FD-8DB2-7B2681345BD9}" type="datetimeFigureOut">
              <a:rPr lang="en-US" smtClean="0"/>
              <a:t>6/28/2017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FECDF-312E-4277-B08E-B8FB1F56F4A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A99DB-824B-44FD-8DB2-7B2681345BD9}" type="datetimeFigureOut">
              <a:rPr lang="en-US" smtClean="0"/>
              <a:t>6/28/2017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FECDF-312E-4277-B08E-B8FB1F56F4A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017572"/>
            <a:ext cx="7315200" cy="1293592"/>
          </a:xfrm>
        </p:spPr>
        <p:txBody>
          <a:bodyPr anchor="t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3865097"/>
            <a:ext cx="7315200" cy="109843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A99DB-824B-44FD-8DB2-7B2681345BD9}" type="datetimeFigureOut">
              <a:rPr lang="en-US" smtClean="0"/>
              <a:t>6/28/2017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FECDF-312E-4277-B08E-B8FB1F56F4A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A99DB-824B-44FD-8DB2-7B2681345BD9}" type="datetimeFigureOut">
              <a:rPr lang="en-US" smtClean="0"/>
              <a:t>6/28/2017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FECDF-312E-4277-B08E-B8FB1F56F4A1}" type="slidenum">
              <a:rPr lang="en-US" smtClean="0"/>
              <a:t>‹#›</a:t>
            </a:fld>
            <a:endParaRPr lang="en-US"/>
          </a:p>
        </p:txBody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914400" y="1544715"/>
            <a:ext cx="7315200" cy="115409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914400" y="2743200"/>
            <a:ext cx="3566160" cy="359359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81728" y="2743200"/>
            <a:ext cx="3566160" cy="35956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6348" y="2743200"/>
            <a:ext cx="3364992" cy="621792"/>
          </a:xfrm>
        </p:spPr>
        <p:txBody>
          <a:bodyPr anchor="b">
            <a:noAutofit/>
          </a:bodyPr>
          <a:lstStyle>
            <a:lvl1pPr marL="0" indent="0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85144" y="2743200"/>
            <a:ext cx="3362062" cy="621792"/>
          </a:xfrm>
        </p:spPr>
        <p:txBody>
          <a:bodyPr anchor="b">
            <a:noAutofit/>
          </a:bodyPr>
          <a:lstStyle>
            <a:lvl1pPr marL="0" indent="0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A99DB-824B-44FD-8DB2-7B2681345BD9}" type="datetimeFigureOut">
              <a:rPr lang="en-US" smtClean="0"/>
              <a:t>6/28/2017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FECDF-312E-4277-B08E-B8FB1F56F4A1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914400" y="1544715"/>
            <a:ext cx="7315200" cy="115409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914400" y="3383280"/>
            <a:ext cx="3566160" cy="295351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81727" y="3383280"/>
            <a:ext cx="3566160" cy="295351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A99DB-824B-44FD-8DB2-7B2681345BD9}" type="datetimeFigureOut">
              <a:rPr lang="en-US" smtClean="0"/>
              <a:t>6/28/2017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FECDF-312E-4277-B08E-B8FB1F56F4A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A99DB-824B-44FD-8DB2-7B2681345BD9}" type="datetimeFigureOut">
              <a:rPr lang="en-US" smtClean="0"/>
              <a:t>6/28/2017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FECDF-312E-4277-B08E-B8FB1F56F4A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825362"/>
            <a:ext cx="2950936" cy="2173015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21752" y="1826709"/>
            <a:ext cx="4207848" cy="4476614"/>
          </a:xfrm>
        </p:spPr>
        <p:txBody>
          <a:bodyPr anchor="ctr"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4061095"/>
            <a:ext cx="2950936" cy="22453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A99DB-824B-44FD-8DB2-7B2681345BD9}" type="datetimeFigureOut">
              <a:rPr lang="en-US" smtClean="0"/>
              <a:t>6/28/2017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FECDF-312E-4277-B08E-B8FB1F56F4A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828800"/>
            <a:ext cx="2953512" cy="2176272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191000" y="2286000"/>
            <a:ext cx="4038600" cy="3352800"/>
          </a:xfrm>
          <a:solidFill>
            <a:schemeClr val="accent2"/>
          </a:solidFill>
          <a:ln w="12700">
            <a:noFill/>
          </a:ln>
          <a:effectLst>
            <a:reflection blurRad="12700" stA="30000" endPos="30000" dist="31750" dir="5400000" sy="-100000" algn="bl" rotWithShape="0"/>
          </a:effectLst>
          <a:scene3d>
            <a:camera prst="perspectiveRight" fov="2700000">
              <a:rot lat="240000" lon="900000" rev="0"/>
            </a:camera>
            <a:lightRig rig="threePt" dir="t">
              <a:rot lat="0" lon="0" rev="2700000"/>
            </a:lightRig>
          </a:scene3d>
          <a:sp3d/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4059936"/>
            <a:ext cx="2953512" cy="224942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A99DB-824B-44FD-8DB2-7B2681345BD9}" type="datetimeFigureOut">
              <a:rPr lang="en-US" smtClean="0"/>
              <a:t>6/28/2017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FECDF-312E-4277-B08E-B8FB1F56F4A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8435268" y="573807"/>
            <a:ext cx="86236" cy="57231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8569419" y="573807"/>
            <a:ext cx="576072" cy="57231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4400" y="1544715"/>
            <a:ext cx="7315200" cy="115409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2769833"/>
            <a:ext cx="7315200" cy="353952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07690" y="548797"/>
            <a:ext cx="1189132" cy="29791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alpha val="50000"/>
                  </a:schemeClr>
                </a:solidFill>
              </a:defRPr>
            </a:lvl1pPr>
          </a:lstStyle>
          <a:p>
            <a:fld id="{82AA99DB-824B-44FD-8DB2-7B2681345BD9}" type="datetimeFigureOut">
              <a:rPr lang="en-US" smtClean="0"/>
              <a:t>6/28/2017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314415" y="548797"/>
            <a:ext cx="941203" cy="30175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BDFFECDF-312E-4277-B08E-B8FB1F56F4A1}" type="slidenum">
              <a:rPr lang="en-US" smtClean="0"/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08688" y="855956"/>
            <a:ext cx="2246489" cy="301227"/>
          </a:xfrm>
          <a:prstGeom prst="rect">
            <a:avLst/>
          </a:prstGeom>
        </p:spPr>
        <p:txBody>
          <a:bodyPr vert="horz" lIns="91440" tIns="0" rIns="91440" bIns="45720" rtlCol="0" anchor="t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292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1430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6002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8288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Category C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Outcome </a:t>
            </a:r>
            <a:r>
              <a:rPr lang="en-US" dirty="0" smtClean="0"/>
              <a:t>Bundles for Hospitals</a:t>
            </a:r>
            <a:r>
              <a:rPr lang="en-US" smtClean="0"/>
              <a:t>, Clinics and Physician </a:t>
            </a:r>
            <a:r>
              <a:rPr lang="en-US" dirty="0" smtClean="0"/>
              <a:t>Practices</a:t>
            </a:r>
            <a:endParaRPr lang="en-US" dirty="0" smtClean="0"/>
          </a:p>
          <a:p>
            <a:r>
              <a:rPr lang="en-US" dirty="0" smtClean="0"/>
              <a:t>PROPOSED</a:t>
            </a:r>
          </a:p>
          <a:p>
            <a:r>
              <a:rPr lang="en-US" dirty="0" smtClean="0"/>
              <a:t>June 2017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71185" y="685800"/>
            <a:ext cx="5457825" cy="249555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257195185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304800"/>
            <a:ext cx="7315200" cy="1154097"/>
          </a:xfrm>
        </p:spPr>
        <p:txBody>
          <a:bodyPr>
            <a:normAutofit/>
          </a:bodyPr>
          <a:lstStyle/>
          <a:p>
            <a:r>
              <a:rPr lang="en-US" dirty="0" smtClean="0"/>
              <a:t>C3: Hepatitis C   </a:t>
            </a:r>
            <a:r>
              <a:rPr lang="fr-FR" sz="2200" b="1" dirty="0" smtClean="0">
                <a:solidFill>
                  <a:srgbClr val="FFFF00"/>
                </a:solidFill>
              </a:rPr>
              <a:t>5 </a:t>
            </a:r>
            <a:r>
              <a:rPr lang="fr-FR" sz="2200" b="1" dirty="0">
                <a:solidFill>
                  <a:srgbClr val="FFFF00"/>
                </a:solidFill>
              </a:rPr>
              <a:t>pts</a:t>
            </a:r>
            <a:endParaRPr lang="en-US" sz="22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C3-202  Screening for Hepatocellular Carcinoma (HCC) in Patients with Hepatitis C Cirrhosis (PQRS #401)</a:t>
            </a:r>
          </a:p>
          <a:p>
            <a:r>
              <a:rPr lang="en-US" dirty="0" smtClean="0"/>
              <a:t>C3-203  One-Time Screening for Hepatitis C Virus (HCV) for Patients at Risk  (PQRS #400)</a:t>
            </a:r>
          </a:p>
          <a:p>
            <a:r>
              <a:rPr lang="en-US" dirty="0" smtClean="0"/>
              <a:t>C3-311  Discussion and Shared Decision Making Surrounding Treatment Options (PQRS #390)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4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C3-368  </a:t>
            </a:r>
            <a:r>
              <a:rPr lang="en-US" dirty="0" err="1" smtClean="0"/>
              <a:t>Hepatitus</a:t>
            </a:r>
            <a:r>
              <a:rPr lang="en-US" dirty="0" smtClean="0"/>
              <a:t> A Vaccination</a:t>
            </a:r>
          </a:p>
          <a:p>
            <a:r>
              <a:rPr lang="en-US" dirty="0" smtClean="0"/>
              <a:t>C3-369  </a:t>
            </a:r>
            <a:r>
              <a:rPr lang="en-US" dirty="0" err="1" smtClean="0"/>
              <a:t>Hepatitus</a:t>
            </a:r>
            <a:r>
              <a:rPr lang="en-US" dirty="0" smtClean="0"/>
              <a:t> B Vaccination</a:t>
            </a:r>
          </a:p>
          <a:p>
            <a:r>
              <a:rPr lang="en-US" dirty="0" smtClean="0"/>
              <a:t>C3-328  Appropriate Screening Follow-up for Patients Identified with Hepatitis C Virus (HCV) Infection (</a:t>
            </a:r>
            <a:r>
              <a:rPr lang="en-US" dirty="0" err="1" smtClean="0"/>
              <a:t>eMeasure</a:t>
            </a:r>
            <a:r>
              <a:rPr lang="en-US" dirty="0" smtClean="0"/>
              <a:t>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056360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152400"/>
            <a:ext cx="7467600" cy="1154097"/>
          </a:xfrm>
        </p:spPr>
        <p:txBody>
          <a:bodyPr/>
          <a:lstStyle/>
          <a:p>
            <a:r>
              <a:rPr lang="en-US" dirty="0" smtClean="0"/>
              <a:t>D1: Pediatric Primary Care  </a:t>
            </a:r>
            <a:r>
              <a:rPr lang="fr-FR" sz="2200" b="1" dirty="0" smtClean="0">
                <a:solidFill>
                  <a:srgbClr val="FFFF00"/>
                </a:solidFill>
              </a:rPr>
              <a:t>13 </a:t>
            </a:r>
            <a:r>
              <a:rPr lang="fr-FR" sz="2200" b="1" dirty="0">
                <a:solidFill>
                  <a:srgbClr val="FFFF00"/>
                </a:solidFill>
              </a:rPr>
              <a:t>pts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838200" y="1524000"/>
            <a:ext cx="3566160" cy="502920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D1-108  Childhood Immunization Status (CIS) (IT-12.9)</a:t>
            </a:r>
          </a:p>
          <a:p>
            <a:r>
              <a:rPr lang="en-US" dirty="0" smtClean="0"/>
              <a:t>D1-211  Weight Assessment and Counseling for Nutrition and Physical Activity for Children/Adolescents (IT-1.29)</a:t>
            </a:r>
          </a:p>
          <a:p>
            <a:r>
              <a:rPr lang="en-US" dirty="0" smtClean="0"/>
              <a:t>D1-271  </a:t>
            </a:r>
            <a:r>
              <a:rPr lang="en-US" dirty="0" err="1" smtClean="0"/>
              <a:t>Tdap</a:t>
            </a:r>
            <a:r>
              <a:rPr lang="en-US" dirty="0" smtClean="0"/>
              <a:t>/TD  MCV and HPV immunizations for Adolescents</a:t>
            </a:r>
          </a:p>
          <a:p>
            <a:r>
              <a:rPr lang="en-US" dirty="0" smtClean="0"/>
              <a:t>D1-301  Maternal Depression Screening</a:t>
            </a:r>
          </a:p>
          <a:p>
            <a:r>
              <a:rPr lang="en-US" dirty="0" smtClean="0"/>
              <a:t>D1-284  Appropriate Treatment for Children with Upper Respiratory Infection (URI)</a:t>
            </a:r>
          </a:p>
          <a:p>
            <a:endParaRPr lang="en-US" i="1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4"/>
          </p:nvPr>
        </p:nvSpPr>
        <p:spPr>
          <a:xfrm>
            <a:off x="4605528" y="1524000"/>
            <a:ext cx="3566160" cy="5181600"/>
          </a:xfrm>
        </p:spPr>
        <p:txBody>
          <a:bodyPr>
            <a:normAutofit/>
          </a:bodyPr>
          <a:lstStyle/>
          <a:p>
            <a:r>
              <a:rPr lang="en-US" dirty="0" smtClean="0"/>
              <a:t>D1-212  Appropriate Testing for Children With Pharyngitis (IT-1.34)</a:t>
            </a:r>
          </a:p>
          <a:p>
            <a:r>
              <a:rPr lang="en-US" dirty="0" smtClean="0"/>
              <a:t>D1-237  Well-Child Visits in the First 15 Months of Life (6 or more visits) (IT-8.21)</a:t>
            </a:r>
          </a:p>
          <a:p>
            <a:r>
              <a:rPr lang="en-US" dirty="0" smtClean="0"/>
              <a:t>D1-238  Well-Child Visits in the Third, Fourth, Fifth and Sixth Years of Life (IT-8.22)</a:t>
            </a:r>
          </a:p>
          <a:p>
            <a:r>
              <a:rPr lang="en-US" dirty="0" smtClean="0"/>
              <a:t>D1- 240  Adolescent Well-Care Visits</a:t>
            </a:r>
          </a:p>
          <a:p>
            <a:r>
              <a:rPr lang="en-US" dirty="0" smtClean="0"/>
              <a:t>**  Behavioral Health Counseling for Childhood Obesity</a:t>
            </a:r>
          </a:p>
        </p:txBody>
      </p:sp>
    </p:spTree>
    <p:extLst>
      <p:ext uri="{BB962C8B-B14F-4D97-AF65-F5344CB8AC3E}">
        <p14:creationId xmlns:p14="http://schemas.microsoft.com/office/powerpoint/2010/main" val="301011637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381000"/>
            <a:ext cx="7315200" cy="1154097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D2: Pediatric Access to Specialty Care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2706748" y="2967335"/>
            <a:ext cx="373050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REMOVED</a:t>
            </a:r>
            <a:endParaRPr lang="en-US" sz="5400" b="1" cap="none" spc="50" dirty="0">
              <a:ln w="12700" cmpd="sng">
                <a:solidFill>
                  <a:schemeClr val="accent6">
                    <a:satMod val="120000"/>
                    <a:shade val="80000"/>
                  </a:schemeClr>
                </a:solidFill>
                <a:prstDash val="solid"/>
              </a:ln>
              <a:solidFill>
                <a:schemeClr val="accent6">
                  <a:tint val="1000"/>
                </a:schemeClr>
              </a:solidFill>
              <a:effectLst>
                <a:glow rad="53100">
                  <a:schemeClr val="accent6">
                    <a:satMod val="180000"/>
                    <a:alpha val="30000"/>
                  </a:schemeClr>
                </a:glo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95991179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04800"/>
            <a:ext cx="7620000" cy="1154097"/>
          </a:xfrm>
        </p:spPr>
        <p:txBody>
          <a:bodyPr/>
          <a:lstStyle/>
          <a:p>
            <a:r>
              <a:rPr lang="en-US" dirty="0" smtClean="0"/>
              <a:t>D3: Pediatric Hospital Safety  </a:t>
            </a:r>
            <a:r>
              <a:rPr lang="fr-FR" sz="2200" b="1" dirty="0" smtClean="0">
                <a:solidFill>
                  <a:srgbClr val="FFFF00"/>
                </a:solidFill>
              </a:rPr>
              <a:t>6 </a:t>
            </a:r>
            <a:r>
              <a:rPr lang="fr-FR" sz="2200" b="1" dirty="0">
                <a:solidFill>
                  <a:srgbClr val="FFFF00"/>
                </a:solidFill>
              </a:rPr>
              <a:t>pts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914400" y="2209800"/>
            <a:ext cx="3566160" cy="3593592"/>
          </a:xfrm>
        </p:spPr>
        <p:txBody>
          <a:bodyPr>
            <a:normAutofit/>
          </a:bodyPr>
          <a:lstStyle/>
          <a:p>
            <a:r>
              <a:rPr lang="en-US" dirty="0" smtClean="0"/>
              <a:t>D3-330  Pediatric CLABSI</a:t>
            </a:r>
          </a:p>
          <a:p>
            <a:r>
              <a:rPr lang="en-US" dirty="0" smtClean="0"/>
              <a:t>D3-331  Pediatric CAUTI</a:t>
            </a:r>
          </a:p>
          <a:p>
            <a:r>
              <a:rPr lang="en-US" dirty="0"/>
              <a:t>D3-333  Pediatric Surgical site infections (SSI)</a:t>
            </a:r>
          </a:p>
          <a:p>
            <a:r>
              <a:rPr lang="en-US" dirty="0"/>
              <a:t>D3-334  Pediatric Adverse Drug Events</a:t>
            </a:r>
          </a:p>
          <a:p>
            <a:r>
              <a:rPr lang="en-US" dirty="0"/>
              <a:t>D3-335  Pediatric Pressure Injuries</a:t>
            </a:r>
          </a:p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4"/>
          </p:nvPr>
        </p:nvSpPr>
        <p:spPr>
          <a:xfrm>
            <a:off x="4724400" y="2209800"/>
            <a:ext cx="3566160" cy="3595687"/>
          </a:xfrm>
        </p:spPr>
        <p:txBody>
          <a:bodyPr>
            <a:normAutofit/>
          </a:bodyPr>
          <a:lstStyle/>
          <a:p>
            <a:endParaRPr lang="en-US" dirty="0" smtClean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18423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04800"/>
            <a:ext cx="7315200" cy="1154097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D4: Pediatric Chronic Disease Management: Asthma  </a:t>
            </a:r>
            <a:r>
              <a:rPr lang="en-US" sz="2400" b="1" dirty="0" smtClean="0">
                <a:solidFill>
                  <a:srgbClr val="FFFF00"/>
                </a:solidFill>
              </a:rPr>
              <a:t>14  pts</a:t>
            </a:r>
            <a:endParaRPr lang="en-US" sz="2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D4-139  Asthma Admission Rate (ages 5 -18)</a:t>
            </a:r>
          </a:p>
          <a:p>
            <a:r>
              <a:rPr lang="en-US" dirty="0" smtClean="0"/>
              <a:t>D4-173  Medication Management for People with Asthma (IT-1.31)</a:t>
            </a:r>
          </a:p>
          <a:p>
            <a:r>
              <a:rPr lang="en-US" dirty="0" smtClean="0"/>
              <a:t>D4-376  Asthma Quality of Life Assessment Tool (</a:t>
            </a:r>
            <a:r>
              <a:rPr lang="en-US" dirty="0" err="1" smtClean="0"/>
              <a:t>Peds</a:t>
            </a:r>
            <a:r>
              <a:rPr lang="en-US" dirty="0" smtClean="0"/>
              <a:t> QL)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4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D4-209  Asthma Percent of Opportunity Achieved (IT-1.22)</a:t>
            </a:r>
          </a:p>
          <a:p>
            <a:r>
              <a:rPr lang="en-US" dirty="0" smtClean="0"/>
              <a:t>D4-249  Pediatric/Young Adult Asthma Emergency Department Visits</a:t>
            </a:r>
          </a:p>
          <a:p>
            <a:r>
              <a:rPr lang="en-US" dirty="0" smtClean="0"/>
              <a:t>D4-375  Asthma: Pharmacologic Therapy for Persistent Asthma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815113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04800"/>
            <a:ext cx="7315200" cy="1154097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D5: Pediatric Chronic Disease Management: Diabetes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endParaRPr lang="en-US" dirty="0">
              <a:solidFill>
                <a:srgbClr val="FFC00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706748" y="2967335"/>
            <a:ext cx="373050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REMOVED</a:t>
            </a:r>
            <a:endParaRPr lang="en-US" sz="5400" b="1" cap="none" spc="50" dirty="0">
              <a:ln w="12700" cmpd="sng">
                <a:solidFill>
                  <a:schemeClr val="accent6">
                    <a:satMod val="120000"/>
                    <a:shade val="80000"/>
                  </a:schemeClr>
                </a:solidFill>
                <a:prstDash val="solid"/>
              </a:ln>
              <a:solidFill>
                <a:schemeClr val="accent6">
                  <a:tint val="1000"/>
                </a:schemeClr>
              </a:solidFill>
              <a:effectLst>
                <a:glow rad="53100">
                  <a:schemeClr val="accent6">
                    <a:satMod val="180000"/>
                    <a:alpha val="30000"/>
                  </a:schemeClr>
                </a:glo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8480811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28600"/>
            <a:ext cx="7848600" cy="1154097"/>
          </a:xfrm>
        </p:spPr>
        <p:txBody>
          <a:bodyPr/>
          <a:lstStyle/>
          <a:p>
            <a:r>
              <a:rPr lang="en-US" dirty="0" smtClean="0"/>
              <a:t>E1: Improved Maternal Care  </a:t>
            </a:r>
            <a:r>
              <a:rPr lang="en-US" sz="2200" b="1" dirty="0" smtClean="0">
                <a:solidFill>
                  <a:srgbClr val="FFFF00"/>
                </a:solidFill>
              </a:rPr>
              <a:t>13 pts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685800" y="1524000"/>
            <a:ext cx="3794760" cy="4812792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E1-148  Elective Delivery (Patients with elective vaginal deliveries or elective cesarean) (IT-8.3)</a:t>
            </a:r>
          </a:p>
          <a:p>
            <a:r>
              <a:rPr lang="en-US" dirty="0" smtClean="0"/>
              <a:t>E1-150  Cesarean Section (Nulliparous women with a term, singleton baby in a vertex position delivered by cesarean section) (IT-8.6)</a:t>
            </a:r>
          </a:p>
          <a:p>
            <a:r>
              <a:rPr lang="en-US" dirty="0" smtClean="0"/>
              <a:t>E1-151  Antenatal Steroids (IT-8.4)</a:t>
            </a:r>
          </a:p>
          <a:p>
            <a:r>
              <a:rPr lang="en-US" dirty="0" smtClean="0"/>
              <a:t>E1-193  Contraceptive Care – Postpartum Women Ages 15–44 (CCP-AD)*</a:t>
            </a:r>
          </a:p>
          <a:p>
            <a:r>
              <a:rPr lang="en-US" dirty="0" smtClean="0"/>
              <a:t>E1-378  Appropriate </a:t>
            </a:r>
            <a:r>
              <a:rPr lang="en-US" dirty="0"/>
              <a:t>Prophylactic Antibiotic Received Within One Hour Prior to Surgical Incision – Cesarean section (NQF 0472)</a:t>
            </a:r>
          </a:p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4"/>
          </p:nvPr>
        </p:nvSpPr>
        <p:spPr>
          <a:xfrm>
            <a:off x="4681728" y="1524000"/>
            <a:ext cx="3700272" cy="4814887"/>
          </a:xfrm>
        </p:spPr>
        <p:txBody>
          <a:bodyPr>
            <a:normAutofit/>
          </a:bodyPr>
          <a:lstStyle/>
          <a:p>
            <a:r>
              <a:rPr lang="en-US" dirty="0" smtClean="0"/>
              <a:t>E1-232  Timeliness of Prenatal/Postnatal Care (IT-8.1)</a:t>
            </a:r>
          </a:p>
          <a:p>
            <a:r>
              <a:rPr lang="en-US" dirty="0" smtClean="0"/>
              <a:t>E1-235  Post-Partum Follow-Up and Care Coordination (PQRS #336) (IT-8.19)</a:t>
            </a:r>
          </a:p>
          <a:p>
            <a:r>
              <a:rPr lang="en-US" dirty="0" smtClean="0"/>
              <a:t>E1-300  Behavioral Health Risk Assessment (for Pregnant Women) (BHRA-CH) (IT-8.27)</a:t>
            </a:r>
          </a:p>
          <a:p>
            <a:r>
              <a:rPr lang="en-US" dirty="0" smtClean="0"/>
              <a:t>** Preeclampsia Measure</a:t>
            </a:r>
          </a:p>
        </p:txBody>
      </p:sp>
    </p:spTree>
    <p:extLst>
      <p:ext uri="{BB962C8B-B14F-4D97-AF65-F5344CB8AC3E}">
        <p14:creationId xmlns:p14="http://schemas.microsoft.com/office/powerpoint/2010/main" val="97784598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57200"/>
            <a:ext cx="7315200" cy="1154097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F1: Improved Access to Adult Dental Care  </a:t>
            </a:r>
            <a:r>
              <a:rPr lang="en-US" sz="2400" b="1" dirty="0" smtClean="0">
                <a:solidFill>
                  <a:srgbClr val="FFFF00"/>
                </a:solidFill>
              </a:rPr>
              <a:t>6 pts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 smtClean="0"/>
              <a:t>F1- 226  Chronic Disease Patients Accessing Dental Services (IT-7.8)</a:t>
            </a:r>
          </a:p>
          <a:p>
            <a:r>
              <a:rPr lang="en-US" dirty="0" smtClean="0"/>
              <a:t>F1-227  Dental Caries: Adults</a:t>
            </a:r>
          </a:p>
          <a:p>
            <a:r>
              <a:rPr lang="en-US" dirty="0" smtClean="0"/>
              <a:t>F1-105  Preventative </a:t>
            </a:r>
            <a:r>
              <a:rPr lang="en-US" dirty="0"/>
              <a:t>Care &amp; Screening: Tobacco Use: Screening &amp; Cessation Intervention (NQF 0028)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r>
              <a:rPr lang="en-US" dirty="0" smtClean="0"/>
              <a:t>** Oral Cancer Screening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292866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28600"/>
            <a:ext cx="7315200" cy="1154097"/>
          </a:xfrm>
        </p:spPr>
        <p:txBody>
          <a:bodyPr/>
          <a:lstStyle/>
          <a:p>
            <a:r>
              <a:rPr lang="en-US" dirty="0" smtClean="0"/>
              <a:t>F2: Pediatric Dental  </a:t>
            </a:r>
            <a:r>
              <a:rPr lang="en-US" sz="2200" b="1" dirty="0" smtClean="0">
                <a:solidFill>
                  <a:srgbClr val="FFFF00"/>
                </a:solidFill>
              </a:rPr>
              <a:t> 2 pts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457200" y="1676400"/>
            <a:ext cx="4038600" cy="4953000"/>
          </a:xfrm>
        </p:spPr>
        <p:txBody>
          <a:bodyPr>
            <a:normAutofit/>
          </a:bodyPr>
          <a:lstStyle/>
          <a:p>
            <a:r>
              <a:rPr lang="en-US" dirty="0" smtClean="0"/>
              <a:t>F2-224  Dental Sealant:  Children (IT-7.1)</a:t>
            </a:r>
          </a:p>
          <a:p>
            <a:r>
              <a:rPr lang="en-US" dirty="0" smtClean="0"/>
              <a:t>F2-225  Dental Caries: Children</a:t>
            </a:r>
          </a:p>
          <a:p>
            <a:r>
              <a:rPr lang="en-US" dirty="0" smtClean="0"/>
              <a:t>F2-229  Oral Evaluation: Children (IT-7.12)</a:t>
            </a:r>
          </a:p>
          <a:p>
            <a:r>
              <a:rPr lang="en-US" dirty="0" smtClean="0"/>
              <a:t>F2-231  Preventive </a:t>
            </a:r>
            <a:r>
              <a:rPr lang="en-US" dirty="0"/>
              <a:t>Services for Children at Elevated Caries Risk (IT-7.16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4"/>
          </p:nvPr>
        </p:nvSpPr>
        <p:spPr>
          <a:xfrm>
            <a:off x="4681728" y="1676400"/>
            <a:ext cx="3776472" cy="4662487"/>
          </a:xfrm>
        </p:spPr>
        <p:txBody>
          <a:bodyPr>
            <a:norm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75143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81000"/>
            <a:ext cx="7315200" cy="1154097"/>
          </a:xfrm>
        </p:spPr>
        <p:txBody>
          <a:bodyPr/>
          <a:lstStyle/>
          <a:p>
            <a:r>
              <a:rPr lang="en-US" dirty="0"/>
              <a:t>G1: Palliative </a:t>
            </a:r>
            <a:r>
              <a:rPr lang="en-US" dirty="0" smtClean="0"/>
              <a:t>Care  </a:t>
            </a:r>
            <a:r>
              <a:rPr lang="en-US" sz="2200" b="1" dirty="0" smtClean="0">
                <a:solidFill>
                  <a:srgbClr val="FFFF00"/>
                </a:solidFill>
              </a:rPr>
              <a:t>6 </a:t>
            </a:r>
            <a:r>
              <a:rPr lang="en-US" sz="2200" b="1" dirty="0">
                <a:solidFill>
                  <a:srgbClr val="FFFF00"/>
                </a:solidFill>
              </a:rPr>
              <a:t>pts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914400" y="1905000"/>
            <a:ext cx="3566160" cy="4431792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G1-285  Advance Care Plan (NQF 0326)</a:t>
            </a:r>
          </a:p>
          <a:p>
            <a:r>
              <a:rPr lang="en-US" dirty="0" smtClean="0"/>
              <a:t>G1-361  Patients </a:t>
            </a:r>
            <a:r>
              <a:rPr lang="en-US" dirty="0"/>
              <a:t>Treated with an Opioid who are Given a Bowel Regimen (NQF 1617)</a:t>
            </a:r>
          </a:p>
          <a:p>
            <a:r>
              <a:rPr lang="en-US" dirty="0" smtClean="0"/>
              <a:t>G1-362  Hospice </a:t>
            </a:r>
            <a:r>
              <a:rPr lang="en-US" dirty="0"/>
              <a:t>and Palliative Care - Dyspnea Treatment  (NQF 1638)</a:t>
            </a:r>
          </a:p>
          <a:p>
            <a:r>
              <a:rPr lang="en-US" dirty="0" smtClean="0"/>
              <a:t>G1-363  Hospice </a:t>
            </a:r>
            <a:r>
              <a:rPr lang="en-US" dirty="0"/>
              <a:t>and Palliative Care - Dyspnea Screening  (NQF 1639</a:t>
            </a:r>
            <a:r>
              <a:rPr lang="en-US" dirty="0" smtClean="0"/>
              <a:t>)</a:t>
            </a:r>
          </a:p>
          <a:p>
            <a:r>
              <a:rPr lang="en-US" dirty="0" smtClean="0"/>
              <a:t>G1-364  Patients with advanced Cancer screened for pain at outpatient visits</a:t>
            </a:r>
            <a:endParaRPr lang="en-US" dirty="0"/>
          </a:p>
          <a:p>
            <a:endParaRPr lang="en-US" dirty="0">
              <a:solidFill>
                <a:srgbClr val="00B0F0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quarter" idx="14"/>
          </p:nvPr>
        </p:nvSpPr>
        <p:spPr>
          <a:xfrm>
            <a:off x="4681728" y="1828800"/>
            <a:ext cx="3776472" cy="46482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G1-276  Hospice </a:t>
            </a:r>
            <a:r>
              <a:rPr lang="en-US" dirty="0"/>
              <a:t>and Palliative Care – Pain assessment </a:t>
            </a:r>
            <a:r>
              <a:rPr lang="en-US" dirty="0" smtClean="0"/>
              <a:t> (IT-13.1)</a:t>
            </a:r>
            <a:endParaRPr lang="en-US" dirty="0"/>
          </a:p>
          <a:p>
            <a:r>
              <a:rPr lang="en-US" dirty="0" smtClean="0"/>
              <a:t>G1-277  Hospice </a:t>
            </a:r>
            <a:r>
              <a:rPr lang="en-US" dirty="0"/>
              <a:t>and Palliative Care – Treatment Preferences </a:t>
            </a:r>
            <a:r>
              <a:rPr lang="en-US" dirty="0" smtClean="0"/>
              <a:t> (IT-13.2)</a:t>
            </a:r>
            <a:endParaRPr lang="en-US" dirty="0"/>
          </a:p>
          <a:p>
            <a:r>
              <a:rPr lang="en-US" dirty="0" smtClean="0"/>
              <a:t>G1-278  Beliefs </a:t>
            </a:r>
            <a:r>
              <a:rPr lang="en-US" dirty="0"/>
              <a:t>and Values - Percentage of hospice patients with documentation in the clinical record of a discussion of spiritual/religious concerns or documentation that the </a:t>
            </a:r>
            <a:r>
              <a:rPr lang="en-US" dirty="0" smtClean="0"/>
              <a:t>patient/caregiver </a:t>
            </a:r>
            <a:r>
              <a:rPr lang="en-US" dirty="0"/>
              <a:t>did not want to discuss</a:t>
            </a:r>
            <a:r>
              <a:rPr lang="en-US" dirty="0" smtClean="0"/>
              <a:t>. (IT-13.5)</a:t>
            </a:r>
            <a:endParaRPr lang="en-US" dirty="0"/>
          </a:p>
          <a:p>
            <a:endParaRPr lang="en-US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88487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76200"/>
            <a:ext cx="7315200" cy="1154097"/>
          </a:xfrm>
        </p:spPr>
        <p:txBody>
          <a:bodyPr/>
          <a:lstStyle/>
          <a:p>
            <a:r>
              <a:rPr lang="en-US" dirty="0" smtClean="0"/>
              <a:t>Point Assignments RHP 15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524000"/>
            <a:ext cx="7620000" cy="5029199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rgbClr val="92D050"/>
                </a:solidFill>
              </a:rPr>
              <a:t>MINIMUM POINT THRESHOLDS  </a:t>
            </a:r>
            <a:r>
              <a:rPr lang="en-US" b="1" smtClean="0">
                <a:solidFill>
                  <a:srgbClr val="92D050"/>
                </a:solidFill>
              </a:rPr>
              <a:t>(scale = 1 to 75)</a:t>
            </a:r>
            <a:endParaRPr lang="en-US" b="1" dirty="0" smtClean="0">
              <a:solidFill>
                <a:srgbClr val="92D050"/>
              </a:solidFill>
            </a:endParaRPr>
          </a:p>
          <a:p>
            <a:r>
              <a:rPr lang="en-US" dirty="0"/>
              <a:t>El Paso Children's </a:t>
            </a:r>
            <a:r>
              <a:rPr lang="en-US" dirty="0" smtClean="0"/>
              <a:t>Hospital  1 </a:t>
            </a:r>
            <a:r>
              <a:rPr lang="en-US" dirty="0" err="1" smtClean="0"/>
              <a:t>pt</a:t>
            </a:r>
            <a:endParaRPr lang="en-US" dirty="0" smtClean="0"/>
          </a:p>
          <a:p>
            <a:r>
              <a:rPr lang="en-US" dirty="0" smtClean="0"/>
              <a:t>Providence </a:t>
            </a:r>
            <a:r>
              <a:rPr lang="en-US" dirty="0"/>
              <a:t>Memorial </a:t>
            </a:r>
            <a:r>
              <a:rPr lang="en-US" dirty="0" smtClean="0"/>
              <a:t>Hospital  15 pts</a:t>
            </a:r>
          </a:p>
          <a:p>
            <a:r>
              <a:rPr lang="en-US" dirty="0" smtClean="0"/>
              <a:t>City </a:t>
            </a:r>
            <a:r>
              <a:rPr lang="en-US" dirty="0"/>
              <a:t>of El Paso Department </a:t>
            </a:r>
            <a:r>
              <a:rPr lang="en-US" dirty="0" smtClean="0"/>
              <a:t>of Health 16 pts</a:t>
            </a:r>
          </a:p>
          <a:p>
            <a:r>
              <a:rPr lang="en-US" dirty="0"/>
              <a:t>Sierra Providence East Medical </a:t>
            </a:r>
            <a:r>
              <a:rPr lang="en-US" dirty="0" smtClean="0"/>
              <a:t>Center 17 pts</a:t>
            </a:r>
          </a:p>
          <a:p>
            <a:r>
              <a:rPr lang="en-US" dirty="0" smtClean="0"/>
              <a:t>Emergence </a:t>
            </a:r>
            <a:r>
              <a:rPr lang="en-US" dirty="0"/>
              <a:t>Health </a:t>
            </a:r>
            <a:r>
              <a:rPr lang="en-US" dirty="0" smtClean="0"/>
              <a:t>Network  31 pts</a:t>
            </a:r>
          </a:p>
          <a:p>
            <a:r>
              <a:rPr lang="en-US" dirty="0"/>
              <a:t>Texas Tech University Health Sciences Center </a:t>
            </a:r>
            <a:r>
              <a:rPr lang="en-US" dirty="0" smtClean="0"/>
              <a:t>El Paso  31 pts</a:t>
            </a:r>
          </a:p>
          <a:p>
            <a:r>
              <a:rPr lang="es-ES" dirty="0" smtClean="0"/>
              <a:t>Las Palmas – Del Sol Medical Center 46 </a:t>
            </a:r>
            <a:r>
              <a:rPr lang="es-ES" dirty="0" err="1" smtClean="0"/>
              <a:t>pts</a:t>
            </a:r>
            <a:endParaRPr lang="es-ES" dirty="0" smtClean="0"/>
          </a:p>
          <a:p>
            <a:r>
              <a:rPr lang="es-ES" dirty="0" err="1" smtClean="0"/>
              <a:t>University</a:t>
            </a:r>
            <a:r>
              <a:rPr lang="es-ES" dirty="0" smtClean="0"/>
              <a:t> </a:t>
            </a:r>
            <a:r>
              <a:rPr lang="es-ES" dirty="0"/>
              <a:t>Medical Center </a:t>
            </a:r>
            <a:r>
              <a:rPr lang="es-ES" dirty="0" smtClean="0"/>
              <a:t>of El Paso  75 </a:t>
            </a:r>
            <a:r>
              <a:rPr lang="es-ES" dirty="0" err="1" smtClean="0"/>
              <a:t>pts</a:t>
            </a:r>
            <a:endParaRPr lang="es-ES" dirty="0"/>
          </a:p>
          <a:p>
            <a:endParaRPr lang="en-US" dirty="0" smtClean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585184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28600"/>
            <a:ext cx="7696200" cy="1154097"/>
          </a:xfrm>
        </p:spPr>
        <p:txBody>
          <a:bodyPr>
            <a:normAutofit fontScale="90000"/>
          </a:bodyPr>
          <a:lstStyle/>
          <a:p>
            <a:r>
              <a:rPr lang="en-US" dirty="0"/>
              <a:t>H1: Integration of Behavioral Health in a Primary Care </a:t>
            </a:r>
            <a:r>
              <a:rPr lang="en-US" dirty="0" smtClean="0"/>
              <a:t>Setting      </a:t>
            </a:r>
            <a:r>
              <a:rPr lang="en-US" sz="2200" b="1" dirty="0" smtClean="0">
                <a:solidFill>
                  <a:srgbClr val="FFFF00"/>
                </a:solidFill>
              </a:rPr>
              <a:t>8 </a:t>
            </a:r>
            <a:r>
              <a:rPr lang="en-US" sz="2200" b="1" dirty="0">
                <a:solidFill>
                  <a:srgbClr val="FFFF00"/>
                </a:solidFill>
              </a:rPr>
              <a:t>pts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914400" y="1905000"/>
            <a:ext cx="3566160" cy="4431792"/>
          </a:xfrm>
        </p:spPr>
        <p:txBody>
          <a:bodyPr>
            <a:normAutofit/>
          </a:bodyPr>
          <a:lstStyle/>
          <a:p>
            <a:r>
              <a:rPr lang="en-US" dirty="0" smtClean="0"/>
              <a:t>H1-255  Follow-Up </a:t>
            </a:r>
            <a:r>
              <a:rPr lang="en-US" dirty="0"/>
              <a:t>Care for Children Prescribed Attention-Deficit/Hyperactivity Disorder (ADHD) Medication (ADD-CH) (NQF 0108</a:t>
            </a:r>
            <a:r>
              <a:rPr lang="en-US" dirty="0" smtClean="0"/>
              <a:t>)</a:t>
            </a:r>
          </a:p>
          <a:p>
            <a:r>
              <a:rPr lang="en-US" dirty="0" smtClean="0"/>
              <a:t>H1-286  Depression </a:t>
            </a:r>
            <a:r>
              <a:rPr lang="en-US" dirty="0"/>
              <a:t>Remission at Six </a:t>
            </a:r>
            <a:r>
              <a:rPr lang="en-US" dirty="0" smtClean="0"/>
              <a:t>Months</a:t>
            </a:r>
          </a:p>
          <a:p>
            <a:r>
              <a:rPr lang="en-US" dirty="0" smtClean="0"/>
              <a:t>H1-105  Preventive </a:t>
            </a:r>
            <a:r>
              <a:rPr lang="en-US" dirty="0"/>
              <a:t>Care &amp; Screening: Tobacco Use: Screening &amp; Cessation Intervention </a:t>
            </a:r>
            <a:r>
              <a:rPr lang="en-US" dirty="0" smtClean="0"/>
              <a:t>NQF#0028</a:t>
            </a:r>
          </a:p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4"/>
          </p:nvPr>
        </p:nvSpPr>
        <p:spPr>
          <a:xfrm>
            <a:off x="4681728" y="1905000"/>
            <a:ext cx="3566160" cy="4433887"/>
          </a:xfrm>
        </p:spPr>
        <p:txBody>
          <a:bodyPr>
            <a:normAutofit/>
          </a:bodyPr>
          <a:lstStyle/>
          <a:p>
            <a:r>
              <a:rPr lang="en-US" dirty="0" smtClean="0"/>
              <a:t>H1-317  Preventive </a:t>
            </a:r>
            <a:r>
              <a:rPr lang="en-US" dirty="0"/>
              <a:t>Care and Screening: Unhealthy Alcohol Use: Screening &amp; Brief Counseling</a:t>
            </a:r>
          </a:p>
          <a:p>
            <a:r>
              <a:rPr lang="en-US" dirty="0" smtClean="0"/>
              <a:t>** Engagement in Integrated Behavioral Health</a:t>
            </a:r>
            <a:endParaRPr lang="en-US" dirty="0"/>
          </a:p>
          <a:p>
            <a:r>
              <a:rPr lang="en-US" dirty="0"/>
              <a:t>H1-146  Screening for Clinical Depression and Follow-Up Plan (CDF-AD) NQF#0418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278981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28600"/>
            <a:ext cx="7315200" cy="1154097"/>
          </a:xfrm>
        </p:spPr>
        <p:txBody>
          <a:bodyPr>
            <a:normAutofit fontScale="90000"/>
          </a:bodyPr>
          <a:lstStyle/>
          <a:p>
            <a:r>
              <a:rPr lang="en-US" dirty="0"/>
              <a:t>H2: Behavioral Health and Appropriate </a:t>
            </a:r>
            <a:r>
              <a:rPr lang="en-US" dirty="0" smtClean="0"/>
              <a:t>Utilization         </a:t>
            </a:r>
            <a:r>
              <a:rPr lang="en-US" sz="2200" b="1" dirty="0" smtClean="0">
                <a:solidFill>
                  <a:srgbClr val="FFFF00"/>
                </a:solidFill>
              </a:rPr>
              <a:t>15 </a:t>
            </a:r>
            <a:r>
              <a:rPr lang="en-US" sz="2200" b="1" dirty="0">
                <a:solidFill>
                  <a:srgbClr val="FFFF00"/>
                </a:solidFill>
              </a:rPr>
              <a:t>pts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457200" y="1600200"/>
            <a:ext cx="4038600" cy="5105400"/>
          </a:xfrm>
        </p:spPr>
        <p:txBody>
          <a:bodyPr>
            <a:normAutofit/>
          </a:bodyPr>
          <a:lstStyle/>
          <a:p>
            <a:r>
              <a:rPr lang="en-US" dirty="0" smtClean="0"/>
              <a:t>H2-160  Follow-Up </a:t>
            </a:r>
            <a:r>
              <a:rPr lang="en-US" dirty="0"/>
              <a:t>After Hospitalization for Mental </a:t>
            </a:r>
            <a:r>
              <a:rPr lang="en-US" dirty="0" smtClean="0"/>
              <a:t>Illness (IT-1.18)</a:t>
            </a:r>
          </a:p>
          <a:p>
            <a:r>
              <a:rPr lang="en-US" dirty="0" smtClean="0"/>
              <a:t>H2-305  </a:t>
            </a:r>
            <a:r>
              <a:rPr lang="en-US" dirty="0"/>
              <a:t>Child and Adolescent Major Depressive Disorder (MDD): Suicide Risk Assessment (SRA-CH) (NQF 1365</a:t>
            </a:r>
            <a:r>
              <a:rPr lang="en-US" dirty="0" smtClean="0"/>
              <a:t>)</a:t>
            </a:r>
          </a:p>
          <a:p>
            <a:r>
              <a:rPr lang="en-US" dirty="0"/>
              <a:t>H2-216  Risk Adjusted Behavioral Health/ Substance Abuse 30-Day Readmission Rate</a:t>
            </a:r>
          </a:p>
          <a:p>
            <a:r>
              <a:rPr lang="en-US" dirty="0" smtClean="0"/>
              <a:t>H2-387  Reduce Emergency Department visits for Behavioral Health and Substance Abuse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4"/>
          </p:nvPr>
        </p:nvSpPr>
        <p:spPr>
          <a:xfrm>
            <a:off x="4681728" y="1600200"/>
            <a:ext cx="3852672" cy="487680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H2-259  Assignment </a:t>
            </a:r>
            <a:r>
              <a:rPr lang="en-US" dirty="0"/>
              <a:t>of Primary Care Physician to Individuals with </a:t>
            </a:r>
            <a:r>
              <a:rPr lang="en-US" dirty="0" smtClean="0"/>
              <a:t>Schizophrenia (IT-11.13)</a:t>
            </a:r>
            <a:endParaRPr lang="en-US" dirty="0"/>
          </a:p>
          <a:p>
            <a:r>
              <a:rPr lang="en-US" dirty="0" smtClean="0"/>
              <a:t>H2-265  Housing </a:t>
            </a:r>
            <a:r>
              <a:rPr lang="en-US" dirty="0"/>
              <a:t>Assessment for Individuals with Schizophrenia </a:t>
            </a:r>
            <a:r>
              <a:rPr lang="en-US" dirty="0" smtClean="0"/>
              <a:t> (IT-11.28)</a:t>
            </a:r>
            <a:endParaRPr lang="en-US" dirty="0"/>
          </a:p>
          <a:p>
            <a:r>
              <a:rPr lang="en-US" dirty="0" smtClean="0"/>
              <a:t>H2-266  Independent </a:t>
            </a:r>
            <a:r>
              <a:rPr lang="en-US" dirty="0"/>
              <a:t>Living Skills Assessment for Individuals with </a:t>
            </a:r>
            <a:r>
              <a:rPr lang="en-US" dirty="0" smtClean="0"/>
              <a:t>Schizophrenia (IT-11.29)</a:t>
            </a:r>
            <a:endParaRPr lang="en-US" dirty="0"/>
          </a:p>
          <a:p>
            <a:r>
              <a:rPr lang="en-US" dirty="0" smtClean="0"/>
              <a:t>H2-316  Alcohol </a:t>
            </a:r>
            <a:r>
              <a:rPr lang="en-US" dirty="0"/>
              <a:t>Screening and Follow-up for People with Serious Mental Illness</a:t>
            </a:r>
          </a:p>
          <a:p>
            <a:r>
              <a:rPr lang="en-US" dirty="0" smtClean="0"/>
              <a:t>H2-319  Adult </a:t>
            </a:r>
            <a:r>
              <a:rPr lang="en-US" dirty="0"/>
              <a:t>Major Depressive Disorder (MDD): Suicide Risk Assessment (</a:t>
            </a:r>
            <a:r>
              <a:rPr lang="en-US" dirty="0" err="1"/>
              <a:t>eMeasure</a:t>
            </a:r>
            <a:r>
              <a:rPr lang="en-US" dirty="0" smtClean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60485897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304800"/>
            <a:ext cx="7315200" cy="1154097"/>
          </a:xfrm>
        </p:spPr>
        <p:txBody>
          <a:bodyPr>
            <a:normAutofit fontScale="90000"/>
          </a:bodyPr>
          <a:lstStyle/>
          <a:p>
            <a:r>
              <a:rPr lang="fr-FR" dirty="0"/>
              <a:t>H3: </a:t>
            </a:r>
            <a:r>
              <a:rPr lang="fr-FR" dirty="0" err="1"/>
              <a:t>Chronic</a:t>
            </a:r>
            <a:r>
              <a:rPr lang="fr-FR" dirty="0"/>
              <a:t> Non-</a:t>
            </a:r>
            <a:r>
              <a:rPr lang="fr-FR" dirty="0" err="1"/>
              <a:t>Malignant</a:t>
            </a:r>
            <a:r>
              <a:rPr lang="fr-FR" dirty="0"/>
              <a:t> Pain </a:t>
            </a:r>
            <a:r>
              <a:rPr lang="fr-FR" dirty="0" smtClean="0"/>
              <a:t>Management     </a:t>
            </a:r>
            <a:r>
              <a:rPr lang="en-US" sz="2200" b="1" dirty="0" smtClean="0">
                <a:solidFill>
                  <a:srgbClr val="FFFF00"/>
                </a:solidFill>
              </a:rPr>
              <a:t>7 </a:t>
            </a:r>
            <a:r>
              <a:rPr lang="en-US" sz="2200" b="1" dirty="0">
                <a:solidFill>
                  <a:srgbClr val="FFFF00"/>
                </a:solidFill>
              </a:rPr>
              <a:t>pts</a:t>
            </a:r>
            <a:r>
              <a:rPr lang="fr-FR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838200" y="2057400"/>
            <a:ext cx="3566160" cy="3593592"/>
          </a:xfrm>
        </p:spPr>
        <p:txBody>
          <a:bodyPr>
            <a:normAutofit fontScale="92500"/>
          </a:bodyPr>
          <a:lstStyle/>
          <a:p>
            <a:r>
              <a:rPr lang="en-US" dirty="0" smtClean="0"/>
              <a:t>H3-144  Screening for Clinical Depression and Follow-Up Plan (CDF-AD) for individuals with a diagnosis of chronic pain (NQF 0418)</a:t>
            </a:r>
          </a:p>
          <a:p>
            <a:r>
              <a:rPr lang="en-US" dirty="0" smtClean="0"/>
              <a:t>H3-197  Use </a:t>
            </a:r>
            <a:r>
              <a:rPr lang="en-US" dirty="0"/>
              <a:t>of Opioids at High </a:t>
            </a:r>
            <a:r>
              <a:rPr lang="en-US" dirty="0" smtClean="0"/>
              <a:t>Dosage – modified denominator (NQF 2940)</a:t>
            </a:r>
            <a:endParaRPr lang="en-US" dirty="0"/>
          </a:p>
          <a:p>
            <a:r>
              <a:rPr lang="en-US" dirty="0" smtClean="0"/>
              <a:t>** Treatment of Chronic Non-Malignant Pain Management with Multimodal Therapy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4"/>
          </p:nvPr>
        </p:nvSpPr>
        <p:spPr>
          <a:xfrm>
            <a:off x="4572000" y="1981200"/>
            <a:ext cx="3566160" cy="38100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H3-257  Care </a:t>
            </a:r>
            <a:r>
              <a:rPr lang="en-US" dirty="0"/>
              <a:t>Planning for Dual </a:t>
            </a:r>
            <a:r>
              <a:rPr lang="en-US" dirty="0" smtClean="0"/>
              <a:t>Diagnosis (IT-11.9)</a:t>
            </a:r>
            <a:endParaRPr lang="en-US" dirty="0"/>
          </a:p>
          <a:p>
            <a:r>
              <a:rPr lang="en-US" dirty="0" smtClean="0"/>
              <a:t>H3-287  Documentation </a:t>
            </a:r>
            <a:r>
              <a:rPr lang="en-US" dirty="0"/>
              <a:t>of Current Medications in the Medical </a:t>
            </a:r>
            <a:r>
              <a:rPr lang="en-US" dirty="0" smtClean="0"/>
              <a:t>Record (NQF 0419)</a:t>
            </a:r>
            <a:endParaRPr lang="en-US" dirty="0"/>
          </a:p>
          <a:p>
            <a:r>
              <a:rPr lang="en-US" dirty="0" smtClean="0"/>
              <a:t>H3-288  Pain </a:t>
            </a:r>
            <a:r>
              <a:rPr lang="en-US" dirty="0"/>
              <a:t>Assessment and </a:t>
            </a:r>
            <a:r>
              <a:rPr lang="en-US" dirty="0" smtClean="0"/>
              <a:t>Follow-up (IT-1.27)</a:t>
            </a:r>
          </a:p>
          <a:p>
            <a:r>
              <a:rPr lang="en-US" dirty="0" smtClean="0"/>
              <a:t>** Patients on Long Term Opioid Therapy checked-in prescription drug monitoring programs (PDMPs)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031457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304800"/>
            <a:ext cx="7315200" cy="1154097"/>
          </a:xfrm>
        </p:spPr>
        <p:txBody>
          <a:bodyPr>
            <a:normAutofit fontScale="90000"/>
          </a:bodyPr>
          <a:lstStyle/>
          <a:p>
            <a:r>
              <a:rPr lang="fr-FR" dirty="0" smtClean="0"/>
              <a:t>H4: Integrated Care for People </a:t>
            </a:r>
            <a:r>
              <a:rPr lang="fr-FR" dirty="0" err="1" smtClean="0"/>
              <a:t>with</a:t>
            </a:r>
            <a:r>
              <a:rPr lang="fr-FR" dirty="0" smtClean="0"/>
              <a:t> </a:t>
            </a:r>
            <a:r>
              <a:rPr lang="fr-FR" dirty="0" err="1" smtClean="0"/>
              <a:t>Serious</a:t>
            </a:r>
            <a:r>
              <a:rPr lang="fr-FR" dirty="0" smtClean="0"/>
              <a:t> Mental </a:t>
            </a:r>
            <a:r>
              <a:rPr lang="fr-FR" dirty="0" err="1" smtClean="0"/>
              <a:t>Illness</a:t>
            </a:r>
            <a:r>
              <a:rPr lang="fr-FR" dirty="0" smtClean="0"/>
              <a:t>     </a:t>
            </a:r>
            <a:r>
              <a:rPr lang="en-US" sz="2200" b="1" dirty="0" smtClean="0">
                <a:solidFill>
                  <a:srgbClr val="FFFF00"/>
                </a:solidFill>
              </a:rPr>
              <a:t>3 </a:t>
            </a:r>
            <a:r>
              <a:rPr lang="en-US" sz="2200" b="1" dirty="0">
                <a:solidFill>
                  <a:srgbClr val="FFFF00"/>
                </a:solidFill>
              </a:rPr>
              <a:t>pts</a:t>
            </a:r>
            <a:r>
              <a:rPr lang="fr-FR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838200" y="2057400"/>
            <a:ext cx="3566160" cy="3593592"/>
          </a:xfrm>
        </p:spPr>
        <p:txBody>
          <a:bodyPr>
            <a:normAutofit/>
          </a:bodyPr>
          <a:lstStyle/>
          <a:p>
            <a:r>
              <a:rPr lang="en-US" dirty="0" smtClean="0"/>
              <a:t>H4-182  Diabetes Screening for People with Schizophrenia or Bipolar Disorder who are using Antipsychotic Medications (SSD-AD) (NQF 1932)</a:t>
            </a:r>
          </a:p>
          <a:p>
            <a:r>
              <a:rPr lang="en-US" dirty="0" smtClean="0"/>
              <a:t>H4-258  Cardiovascular monitoring for people with cardiovascular disease and schizophrenia (SMC)  (NQF 1933)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4"/>
          </p:nvPr>
        </p:nvSpPr>
        <p:spPr>
          <a:xfrm>
            <a:off x="4572000" y="1981200"/>
            <a:ext cx="3566160" cy="3810000"/>
          </a:xfrm>
        </p:spPr>
        <p:txBody>
          <a:bodyPr>
            <a:normAutofit/>
          </a:bodyPr>
          <a:lstStyle/>
          <a:p>
            <a:r>
              <a:rPr lang="en-US" dirty="0" smtClean="0"/>
              <a:t>H4-260  Annual Physical Exam for persons with Mental Illness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600101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838200" y="304800"/>
            <a:ext cx="7315200" cy="1154097"/>
          </a:xfrm>
        </p:spPr>
        <p:txBody>
          <a:bodyPr/>
          <a:lstStyle/>
          <a:p>
            <a:r>
              <a:rPr lang="en-US" dirty="0" smtClean="0"/>
              <a:t>I1:  Specialty Care    </a:t>
            </a:r>
            <a:r>
              <a:rPr lang="en-US" sz="2200" b="1" dirty="0">
                <a:solidFill>
                  <a:srgbClr val="FFFF00"/>
                </a:solidFill>
              </a:rPr>
              <a:t>2 pts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3"/>
          </p:nvPr>
        </p:nvSpPr>
        <p:spPr>
          <a:xfrm>
            <a:off x="914400" y="1905000"/>
            <a:ext cx="3566160" cy="4431792"/>
          </a:xfrm>
        </p:spPr>
        <p:txBody>
          <a:bodyPr/>
          <a:lstStyle/>
          <a:p>
            <a:r>
              <a:rPr lang="en-US" dirty="0" smtClean="0"/>
              <a:t>I1-385  Assessment of Functional Status or </a:t>
            </a:r>
            <a:r>
              <a:rPr lang="en-US" dirty="0" err="1" smtClean="0"/>
              <a:t>QoL</a:t>
            </a:r>
            <a:r>
              <a:rPr lang="en-US" dirty="0" smtClean="0"/>
              <a:t> (Modified from NQF 0260-2624)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4"/>
          </p:nvPr>
        </p:nvSpPr>
        <p:spPr>
          <a:xfrm>
            <a:off x="4681728" y="1905000"/>
            <a:ext cx="3566160" cy="4433887"/>
          </a:xfrm>
        </p:spPr>
        <p:txBody>
          <a:bodyPr/>
          <a:lstStyle/>
          <a:p>
            <a:r>
              <a:rPr lang="en-US" dirty="0" smtClean="0"/>
              <a:t>I1-386  Improvement in Functional Status or </a:t>
            </a:r>
            <a:r>
              <a:rPr lang="en-US" dirty="0" err="1" smtClean="0"/>
              <a:t>QoL</a:t>
            </a:r>
            <a:r>
              <a:rPr lang="en-US" dirty="0" smtClean="0"/>
              <a:t> (modified from PQRS 435)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24495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28600"/>
            <a:ext cx="7315200" cy="1154097"/>
          </a:xfrm>
        </p:spPr>
        <p:txBody>
          <a:bodyPr/>
          <a:lstStyle/>
          <a:p>
            <a:r>
              <a:rPr lang="en-US" dirty="0"/>
              <a:t>J1: Hospital </a:t>
            </a:r>
            <a:r>
              <a:rPr lang="en-US" dirty="0" smtClean="0"/>
              <a:t>Safety    </a:t>
            </a:r>
            <a:r>
              <a:rPr lang="en-US" sz="2200" b="1" dirty="0" smtClean="0">
                <a:solidFill>
                  <a:srgbClr val="FFFF00"/>
                </a:solidFill>
              </a:rPr>
              <a:t>8 </a:t>
            </a:r>
            <a:r>
              <a:rPr lang="en-US" sz="2200" b="1" dirty="0">
                <a:solidFill>
                  <a:srgbClr val="FFFF00"/>
                </a:solidFill>
              </a:rPr>
              <a:t>pts</a:t>
            </a:r>
            <a:r>
              <a:rPr lang="en-US" dirty="0" smtClean="0"/>
              <a:t>   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914400" y="2133600"/>
            <a:ext cx="3566160" cy="3593592"/>
          </a:xfrm>
        </p:spPr>
        <p:txBody>
          <a:bodyPr>
            <a:normAutofit fontScale="92500"/>
          </a:bodyPr>
          <a:lstStyle/>
          <a:p>
            <a:r>
              <a:rPr lang="en-US" dirty="0" smtClean="0"/>
              <a:t>J1-218  Central </a:t>
            </a:r>
            <a:r>
              <a:rPr lang="en-US" dirty="0"/>
              <a:t>line-associated bloodstream infections (CLABSI) rates </a:t>
            </a:r>
            <a:r>
              <a:rPr lang="en-US" dirty="0" smtClean="0"/>
              <a:t>(IT-4.2)</a:t>
            </a:r>
            <a:endParaRPr lang="en-US" dirty="0"/>
          </a:p>
          <a:p>
            <a:r>
              <a:rPr lang="en-US" dirty="0" smtClean="0"/>
              <a:t>J1-219  Catheter-associated </a:t>
            </a:r>
            <a:r>
              <a:rPr lang="en-US" dirty="0"/>
              <a:t>Urinary Tract Infections (CAUTI) rates </a:t>
            </a:r>
            <a:r>
              <a:rPr lang="en-US" dirty="0" smtClean="0"/>
              <a:t>(IT-4.3)</a:t>
            </a:r>
            <a:endParaRPr lang="en-US" dirty="0"/>
          </a:p>
          <a:p>
            <a:r>
              <a:rPr lang="en-US" dirty="0" smtClean="0"/>
              <a:t>J1-220  Surgical </a:t>
            </a:r>
            <a:r>
              <a:rPr lang="en-US" dirty="0"/>
              <a:t>site infections (SSI) </a:t>
            </a:r>
            <a:r>
              <a:rPr lang="en-US" dirty="0" smtClean="0"/>
              <a:t>rates (IT-4.4)</a:t>
            </a:r>
            <a:endParaRPr lang="en-US" dirty="0"/>
          </a:p>
          <a:p>
            <a:r>
              <a:rPr lang="en-US" dirty="0" smtClean="0"/>
              <a:t>J1-221  Patient </a:t>
            </a:r>
            <a:r>
              <a:rPr lang="en-US" dirty="0"/>
              <a:t>Fall </a:t>
            </a:r>
            <a:r>
              <a:rPr lang="en-US" dirty="0" smtClean="0"/>
              <a:t>Rate (IT-4.5)</a:t>
            </a:r>
            <a:endParaRPr lang="en-US" dirty="0"/>
          </a:p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4"/>
          </p:nvPr>
        </p:nvSpPr>
        <p:spPr>
          <a:xfrm>
            <a:off x="4648200" y="2209800"/>
            <a:ext cx="3566160" cy="3595687"/>
          </a:xfrm>
        </p:spPr>
        <p:txBody>
          <a:bodyPr>
            <a:normAutofit/>
          </a:bodyPr>
          <a:lstStyle/>
          <a:p>
            <a:r>
              <a:rPr lang="en-US" dirty="0" smtClean="0"/>
              <a:t>J1-222  Severe </a:t>
            </a:r>
            <a:r>
              <a:rPr lang="en-US" dirty="0"/>
              <a:t>Sepsis and Septic Shock: </a:t>
            </a:r>
            <a:r>
              <a:rPr lang="en-US" dirty="0" smtClean="0"/>
              <a:t>Management Bundle (IT-4.10)</a:t>
            </a:r>
            <a:endParaRPr lang="en-US" dirty="0"/>
          </a:p>
          <a:p>
            <a:r>
              <a:rPr lang="en-US" dirty="0" smtClean="0"/>
              <a:t>J1-372  National Healthcare Safety Network (NHSN) Facility-Wide Inpatient Hospital-onset Methicillin-Resistant Staphylococcus Aureus (MRSA) Bacteria Outcome Measure (NQF 1716)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592265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304800"/>
            <a:ext cx="7315200" cy="1154097"/>
          </a:xfrm>
        </p:spPr>
        <p:txBody>
          <a:bodyPr/>
          <a:lstStyle/>
          <a:p>
            <a:r>
              <a:rPr lang="en-US" dirty="0"/>
              <a:t>K1: Rural </a:t>
            </a:r>
            <a:r>
              <a:rPr lang="en-US" dirty="0" smtClean="0"/>
              <a:t>Preventative </a:t>
            </a:r>
            <a:r>
              <a:rPr lang="en-US" dirty="0"/>
              <a:t>Care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838200" y="2133600"/>
            <a:ext cx="3566160" cy="3593592"/>
          </a:xfrm>
        </p:spPr>
        <p:txBody>
          <a:bodyPr/>
          <a:lstStyle/>
          <a:p>
            <a:r>
              <a:rPr lang="en-US" dirty="0"/>
              <a:t>Comprehensive Diabetes Care: Hemoglobin A1c (HbA1c) Poor Control (&gt;9.0</a:t>
            </a:r>
            <a:r>
              <a:rPr lang="en-US" dirty="0" smtClean="0"/>
              <a:t>%) (IT-1.10)</a:t>
            </a:r>
          </a:p>
          <a:p>
            <a:r>
              <a:rPr lang="en-US" dirty="0"/>
              <a:t>Comprehensive Diabetes Care: Foot </a:t>
            </a:r>
            <a:r>
              <a:rPr lang="en-US" dirty="0" smtClean="0"/>
              <a:t>Exam (IT-1.13)</a:t>
            </a:r>
          </a:p>
          <a:p>
            <a:r>
              <a:rPr lang="en-US" dirty="0" smtClean="0">
                <a:solidFill>
                  <a:srgbClr val="FFC000"/>
                </a:solidFill>
              </a:rPr>
              <a:t>ED </a:t>
            </a:r>
            <a:r>
              <a:rPr lang="en-US" dirty="0">
                <a:solidFill>
                  <a:srgbClr val="FFC000"/>
                </a:solidFill>
              </a:rPr>
              <a:t>throughput Measure </a:t>
            </a:r>
            <a:r>
              <a:rPr lang="en-US" dirty="0" smtClean="0">
                <a:solidFill>
                  <a:srgbClr val="FFC000"/>
                </a:solidFill>
              </a:rPr>
              <a:t>bundle (IT-9.10)</a:t>
            </a:r>
          </a:p>
          <a:p>
            <a:r>
              <a:rPr lang="en-US" i="1" strike="sngStrike" dirty="0" smtClean="0"/>
              <a:t>Controlling High Blood Pressure (IT-1.7)</a:t>
            </a:r>
            <a:endParaRPr lang="en-US" i="1" strike="sngStrike" dirty="0"/>
          </a:p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4"/>
          </p:nvPr>
        </p:nvSpPr>
        <p:spPr>
          <a:xfrm>
            <a:off x="4605528" y="2133600"/>
            <a:ext cx="3566160" cy="3595687"/>
          </a:xfrm>
        </p:spPr>
        <p:txBody>
          <a:bodyPr/>
          <a:lstStyle/>
          <a:p>
            <a:r>
              <a:rPr lang="en-US" dirty="0"/>
              <a:t>Pneumonia vaccination status for older </a:t>
            </a:r>
            <a:r>
              <a:rPr lang="en-US" dirty="0" smtClean="0"/>
              <a:t>adults</a:t>
            </a:r>
          </a:p>
          <a:p>
            <a:r>
              <a:rPr lang="en-US" dirty="0">
                <a:solidFill>
                  <a:srgbClr val="FFC000"/>
                </a:solidFill>
              </a:rPr>
              <a:t>Reduce Emergency Department (ED) visits for Ambulatory Care Sensitive Conditions (ACSC</a:t>
            </a:r>
            <a:r>
              <a:rPr lang="en-US" dirty="0" smtClean="0">
                <a:solidFill>
                  <a:srgbClr val="FFC000"/>
                </a:solidFill>
              </a:rPr>
              <a:t>)</a:t>
            </a:r>
          </a:p>
          <a:p>
            <a:r>
              <a:rPr lang="en-US" dirty="0"/>
              <a:t>Advance Care Plan</a:t>
            </a:r>
          </a:p>
        </p:txBody>
      </p:sp>
    </p:spTree>
    <p:extLst>
      <p:ext uri="{BB962C8B-B14F-4D97-AF65-F5344CB8AC3E}">
        <p14:creationId xmlns:p14="http://schemas.microsoft.com/office/powerpoint/2010/main" val="26239982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304800"/>
            <a:ext cx="7315200" cy="1154097"/>
          </a:xfrm>
        </p:spPr>
        <p:txBody>
          <a:bodyPr/>
          <a:lstStyle/>
          <a:p>
            <a:r>
              <a:rPr lang="en-US" dirty="0" smtClean="0"/>
              <a:t>K2: </a:t>
            </a:r>
            <a:r>
              <a:rPr lang="en-US" dirty="0"/>
              <a:t>Rural </a:t>
            </a:r>
            <a:r>
              <a:rPr lang="en-US" dirty="0" smtClean="0"/>
              <a:t>Emergency </a:t>
            </a:r>
            <a:r>
              <a:rPr lang="en-US" dirty="0"/>
              <a:t>Care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838200" y="2133600"/>
            <a:ext cx="3566160" cy="3593592"/>
          </a:xfrm>
        </p:spPr>
        <p:txBody>
          <a:bodyPr/>
          <a:lstStyle/>
          <a:p>
            <a:r>
              <a:rPr lang="en-US" dirty="0"/>
              <a:t>Comprehensive Diabetes Care: Hemoglobin A1c (HbA1c) Poor Control (&gt;9.0</a:t>
            </a:r>
            <a:r>
              <a:rPr lang="en-US" dirty="0" smtClean="0"/>
              <a:t>%) (IT-1.10)</a:t>
            </a:r>
          </a:p>
          <a:p>
            <a:r>
              <a:rPr lang="en-US" dirty="0"/>
              <a:t>Comprehensive Diabetes Care: Foot </a:t>
            </a:r>
            <a:r>
              <a:rPr lang="en-US" dirty="0" smtClean="0"/>
              <a:t>Exam (IT-1.13)</a:t>
            </a:r>
          </a:p>
          <a:p>
            <a:r>
              <a:rPr lang="en-US" dirty="0" smtClean="0">
                <a:solidFill>
                  <a:srgbClr val="FFC000"/>
                </a:solidFill>
              </a:rPr>
              <a:t>ED </a:t>
            </a:r>
            <a:r>
              <a:rPr lang="en-US" dirty="0">
                <a:solidFill>
                  <a:srgbClr val="FFC000"/>
                </a:solidFill>
              </a:rPr>
              <a:t>throughput Measure </a:t>
            </a:r>
            <a:r>
              <a:rPr lang="en-US" dirty="0" smtClean="0">
                <a:solidFill>
                  <a:srgbClr val="FFC000"/>
                </a:solidFill>
              </a:rPr>
              <a:t>bundle (IT-9.10)</a:t>
            </a:r>
          </a:p>
          <a:p>
            <a:r>
              <a:rPr lang="en-US" i="1" strike="sngStrike" dirty="0" smtClean="0"/>
              <a:t>Controlling High Blood Pressure (IT-1.7)</a:t>
            </a:r>
            <a:endParaRPr lang="en-US" i="1" strike="sngStrike" dirty="0"/>
          </a:p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4"/>
          </p:nvPr>
        </p:nvSpPr>
        <p:spPr>
          <a:xfrm>
            <a:off x="4605528" y="2133600"/>
            <a:ext cx="3566160" cy="3595687"/>
          </a:xfrm>
        </p:spPr>
        <p:txBody>
          <a:bodyPr/>
          <a:lstStyle/>
          <a:p>
            <a:r>
              <a:rPr lang="en-US" dirty="0"/>
              <a:t>Pneumonia vaccination status for older </a:t>
            </a:r>
            <a:r>
              <a:rPr lang="en-US" dirty="0" smtClean="0"/>
              <a:t>adults</a:t>
            </a:r>
          </a:p>
          <a:p>
            <a:r>
              <a:rPr lang="en-US" dirty="0">
                <a:solidFill>
                  <a:srgbClr val="FFC000"/>
                </a:solidFill>
              </a:rPr>
              <a:t>Reduce Emergency Department (ED) visits for Ambulatory Care Sensitive Conditions (ACSC</a:t>
            </a:r>
            <a:r>
              <a:rPr lang="en-US" dirty="0" smtClean="0">
                <a:solidFill>
                  <a:srgbClr val="FFC000"/>
                </a:solidFill>
              </a:rPr>
              <a:t>)</a:t>
            </a:r>
          </a:p>
          <a:p>
            <a:r>
              <a:rPr lang="en-US" dirty="0"/>
              <a:t>Advance Care Plan</a:t>
            </a:r>
          </a:p>
        </p:txBody>
      </p:sp>
    </p:spTree>
    <p:extLst>
      <p:ext uri="{BB962C8B-B14F-4D97-AF65-F5344CB8AC3E}">
        <p14:creationId xmlns:p14="http://schemas.microsoft.com/office/powerpoint/2010/main" val="34057619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04800"/>
            <a:ext cx="7315200" cy="1154097"/>
          </a:xfrm>
        </p:spPr>
        <p:txBody>
          <a:bodyPr/>
          <a:lstStyle/>
          <a:p>
            <a:r>
              <a:rPr lang="en-US" dirty="0" smtClean="0"/>
              <a:t>KEY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i="1" dirty="0" smtClean="0"/>
              <a:t>Italicized Text </a:t>
            </a:r>
            <a:r>
              <a:rPr lang="en-US" i="1" dirty="0" smtClean="0"/>
              <a:t> -  </a:t>
            </a:r>
            <a:r>
              <a:rPr lang="en-US" dirty="0" smtClean="0"/>
              <a:t>No points associated with this measure</a:t>
            </a:r>
          </a:p>
          <a:p>
            <a:r>
              <a:rPr lang="en-US" b="1" dirty="0" smtClean="0">
                <a:solidFill>
                  <a:srgbClr val="FFFF00"/>
                </a:solidFill>
              </a:rPr>
              <a:t>Yellow Text </a:t>
            </a:r>
            <a:r>
              <a:rPr lang="en-US" dirty="0" smtClean="0"/>
              <a:t>-  Required Measure</a:t>
            </a:r>
          </a:p>
          <a:p>
            <a:r>
              <a:rPr lang="en-US" b="1" dirty="0" smtClean="0"/>
              <a:t>White Text </a:t>
            </a:r>
            <a:r>
              <a:rPr lang="en-US" dirty="0" smtClean="0"/>
              <a:t>– Points associated with this measure</a:t>
            </a:r>
          </a:p>
        </p:txBody>
      </p:sp>
    </p:spTree>
    <p:extLst>
      <p:ext uri="{BB962C8B-B14F-4D97-AF65-F5344CB8AC3E}">
        <p14:creationId xmlns:p14="http://schemas.microsoft.com/office/powerpoint/2010/main" val="31198489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04800"/>
            <a:ext cx="7315200" cy="1154097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A1: Improved Chronic Disease Management: Diabetes Care  </a:t>
            </a:r>
            <a:r>
              <a:rPr lang="en-US" sz="2700" b="1" dirty="0" smtClean="0">
                <a:solidFill>
                  <a:srgbClr val="FFFF00"/>
                </a:solidFill>
              </a:rPr>
              <a:t>15 pts</a:t>
            </a:r>
            <a:endParaRPr lang="en-US" sz="2700" b="1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914400" y="1905000"/>
            <a:ext cx="3566160" cy="4800600"/>
          </a:xfrm>
        </p:spPr>
        <p:txBody>
          <a:bodyPr>
            <a:normAutofit/>
          </a:bodyPr>
          <a:lstStyle/>
          <a:p>
            <a:r>
              <a:rPr lang="en-US" i="1" dirty="0" smtClean="0"/>
              <a:t>A1-111 Comprehensive Diabetes Care: Eye Exam (retinal) performed (IT-1.12)</a:t>
            </a:r>
          </a:p>
          <a:p>
            <a:r>
              <a:rPr lang="en-US" dirty="0" smtClean="0"/>
              <a:t>A1-112  Comprehensive Diabetes Care: Foot Exam (IT-1.13)</a:t>
            </a:r>
          </a:p>
          <a:p>
            <a:r>
              <a:rPr lang="en-US" i="1" dirty="0" smtClean="0"/>
              <a:t>A1-113  Comprehensive Diabetes Care: Hemoglobin A1c (HbA1c) testing (NQF-0057)</a:t>
            </a:r>
          </a:p>
          <a:p>
            <a:r>
              <a:rPr lang="en-US" dirty="0" smtClean="0"/>
              <a:t>A1-115  Comprehensive Diabetes Care: Hemoglobin A1c (HbA1c) Poor Control (&gt;9.0%) (IT-1.10)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4"/>
          </p:nvPr>
        </p:nvSpPr>
        <p:spPr>
          <a:xfrm>
            <a:off x="4681728" y="1905000"/>
            <a:ext cx="3566160" cy="4800600"/>
          </a:xfrm>
        </p:spPr>
        <p:txBody>
          <a:bodyPr>
            <a:normAutofit fontScale="92500" lnSpcReduction="20000"/>
          </a:bodyPr>
          <a:lstStyle/>
          <a:p>
            <a:r>
              <a:rPr lang="en-US" i="1" dirty="0"/>
              <a:t>A1-116  Comprehensive Diabetes Care: Medical Attention for Nephropathy (IT-1.14</a:t>
            </a:r>
            <a:r>
              <a:rPr lang="en-US" i="1" dirty="0" smtClean="0"/>
              <a:t>)</a:t>
            </a:r>
          </a:p>
          <a:p>
            <a:r>
              <a:rPr lang="en-US" dirty="0" smtClean="0"/>
              <a:t>A1-207  Diabetes care:  BP control (&lt;140/90mm Hg) (IT-1.11)</a:t>
            </a:r>
          </a:p>
          <a:p>
            <a:r>
              <a:rPr lang="en-US" dirty="0" smtClean="0"/>
              <a:t>A1-208  Comprehensive Diabetes Care LDL-C Screening (IT-1.20)</a:t>
            </a:r>
          </a:p>
          <a:p>
            <a:r>
              <a:rPr lang="en-US" i="1" dirty="0" smtClean="0"/>
              <a:t>A1-247  Reduce Emergency Department visits for Diabetes (IT-9.4b)</a:t>
            </a:r>
          </a:p>
          <a:p>
            <a:r>
              <a:rPr lang="en-US" i="1" dirty="0" smtClean="0"/>
              <a:t>A1-321  Diabetic Foot &amp; Ankle Care, Peripheral Neuropathy – Neurological Evaluation (</a:t>
            </a:r>
            <a:r>
              <a:rPr lang="en-US" i="1" dirty="0" err="1" smtClean="0"/>
              <a:t>eMeasure</a:t>
            </a:r>
            <a:r>
              <a:rPr lang="en-US" i="1" dirty="0" smtClean="0"/>
              <a:t>) (NQF-0417)</a:t>
            </a:r>
          </a:p>
        </p:txBody>
      </p:sp>
    </p:spTree>
    <p:extLst>
      <p:ext uri="{BB962C8B-B14F-4D97-AF65-F5344CB8AC3E}">
        <p14:creationId xmlns:p14="http://schemas.microsoft.com/office/powerpoint/2010/main" val="22432371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228600"/>
            <a:ext cx="7315200" cy="1154097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A2: Improved Chronic Disease Management: Heart Disease </a:t>
            </a:r>
            <a:r>
              <a:rPr lang="en-US" sz="2700" b="1" dirty="0" smtClean="0">
                <a:solidFill>
                  <a:srgbClr val="FFFF00"/>
                </a:solidFill>
              </a:rPr>
              <a:t>15 pts</a:t>
            </a:r>
            <a:endParaRPr lang="en-US" sz="27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914400" y="2057400"/>
            <a:ext cx="3566160" cy="4279392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A2-103  Controlling </a:t>
            </a:r>
            <a:r>
              <a:rPr lang="en-US" dirty="0"/>
              <a:t>High Blood Pressure (IT-1.7</a:t>
            </a:r>
            <a:r>
              <a:rPr lang="en-US" dirty="0" smtClean="0"/>
              <a:t>)</a:t>
            </a:r>
          </a:p>
          <a:p>
            <a:r>
              <a:rPr lang="en-US" dirty="0" smtClean="0"/>
              <a:t>A2-104  Medical Assistance with Smoking and Tobacco Use Cessation (MSC) (IT-1.33)</a:t>
            </a:r>
          </a:p>
          <a:p>
            <a:r>
              <a:rPr lang="en-US" i="1" dirty="0" smtClean="0"/>
              <a:t>A2-147  Preventive </a:t>
            </a:r>
            <a:r>
              <a:rPr lang="en-US" i="1" dirty="0"/>
              <a:t>Care and Screening: Body Mass Index (BMI) Screening and Follow-Up </a:t>
            </a:r>
          </a:p>
          <a:p>
            <a:r>
              <a:rPr lang="en-US" dirty="0" smtClean="0"/>
              <a:t>A2-206  Cholesterol management for patients with cardiovascular conditions  (IT-1.6)</a:t>
            </a:r>
          </a:p>
          <a:p>
            <a:r>
              <a:rPr lang="en-US" i="1" dirty="0" smtClean="0"/>
              <a:t>A2-208  Comprehensive Diabetes Care:  LDL-C Screening (NQF 0063)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4"/>
          </p:nvPr>
        </p:nvSpPr>
        <p:spPr>
          <a:xfrm>
            <a:off x="4681728" y="2057400"/>
            <a:ext cx="3700272" cy="4281487"/>
          </a:xfrm>
        </p:spPr>
        <p:txBody>
          <a:bodyPr>
            <a:normAutofit fontScale="85000" lnSpcReduction="10000"/>
          </a:bodyPr>
          <a:lstStyle/>
          <a:p>
            <a:r>
              <a:rPr lang="en-US" dirty="0" smtClean="0"/>
              <a:t>A2-210  Preventive </a:t>
            </a:r>
            <a:r>
              <a:rPr lang="en-US" dirty="0"/>
              <a:t>Care and Screening: Screening for High Blood Pressure and Follow-Up Documented  (PQRS 317</a:t>
            </a:r>
            <a:r>
              <a:rPr lang="en-US" dirty="0" smtClean="0"/>
              <a:t>)</a:t>
            </a:r>
            <a:endParaRPr lang="en-US" dirty="0" smtClean="0">
              <a:solidFill>
                <a:srgbClr val="FFC000"/>
              </a:solidFill>
            </a:endParaRPr>
          </a:p>
          <a:p>
            <a:r>
              <a:rPr lang="en-US" dirty="0" smtClean="0"/>
              <a:t>A2-246  Reduce Emergency Department visits for  Selected Condition or:  Congestive Heart Failure, Diabetes, Angina/Hypertension, Behavioral Health &amp; Substance Abuse, COPD, or Dental (IT-9.4)</a:t>
            </a:r>
            <a:endParaRPr lang="en-US" dirty="0"/>
          </a:p>
          <a:p>
            <a:r>
              <a:rPr lang="en-US" dirty="0" smtClean="0"/>
              <a:t>A2-384  Hospital </a:t>
            </a:r>
            <a:r>
              <a:rPr lang="en-US" dirty="0"/>
              <a:t>30-Day, All-Cause, Risk Standardized Readmission Rate (RSRR):  following Chronic Obstructive Pulmonary Disease (COPD) Hospitalization (CMS 1891)</a:t>
            </a:r>
          </a:p>
        </p:txBody>
      </p:sp>
    </p:spTree>
    <p:extLst>
      <p:ext uri="{BB962C8B-B14F-4D97-AF65-F5344CB8AC3E}">
        <p14:creationId xmlns:p14="http://schemas.microsoft.com/office/powerpoint/2010/main" val="37365725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304800"/>
            <a:ext cx="7315200" cy="1154097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B1: Care Transitions &amp; Hospital Readmissions </a:t>
            </a:r>
            <a:r>
              <a:rPr lang="en-US" sz="2700" b="1" dirty="0" smtClean="0">
                <a:solidFill>
                  <a:srgbClr val="FFFF00"/>
                </a:solidFill>
              </a:rPr>
              <a:t>6 pts</a:t>
            </a:r>
            <a:endParaRPr lang="en-US" sz="27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914400" y="2286000"/>
            <a:ext cx="3566160" cy="3593592"/>
          </a:xfrm>
        </p:spPr>
        <p:txBody>
          <a:bodyPr>
            <a:normAutofit fontScale="77500" lnSpcReduction="20000"/>
          </a:bodyPr>
          <a:lstStyle/>
          <a:p>
            <a:r>
              <a:rPr lang="en-US" i="1" dirty="0" smtClean="0"/>
              <a:t>B1-124  Medication Reconciliation Post-Discharge (NQF 0097)</a:t>
            </a:r>
          </a:p>
          <a:p>
            <a:r>
              <a:rPr lang="en-US" i="1" dirty="0" smtClean="0"/>
              <a:t>B1-141  Hospital </a:t>
            </a:r>
            <a:r>
              <a:rPr lang="en-US" i="1" dirty="0"/>
              <a:t>30-day all-cause </a:t>
            </a:r>
            <a:r>
              <a:rPr lang="en-US" i="1" dirty="0" smtClean="0"/>
              <a:t>risk-standardized </a:t>
            </a:r>
            <a:r>
              <a:rPr lang="en-US" i="1" dirty="0"/>
              <a:t>readmission rate </a:t>
            </a:r>
            <a:r>
              <a:rPr lang="en-US" i="1" dirty="0" smtClean="0"/>
              <a:t> for selected conditions:  heart failure hospitalization, coronary artery bypass graft (CABG) surgery, CHF, Diabetes, AMI, Stroke, COPD, Behavioral Health Substance </a:t>
            </a:r>
            <a:r>
              <a:rPr lang="en-US" i="1" dirty="0"/>
              <a:t>(NQF </a:t>
            </a:r>
            <a:r>
              <a:rPr lang="en-US" i="1" dirty="0" smtClean="0"/>
              <a:t>0330 / 2515)</a:t>
            </a:r>
          </a:p>
          <a:p>
            <a:r>
              <a:rPr lang="en-US" dirty="0" smtClean="0"/>
              <a:t>B1-217  Risk Adjusted All-Cause Readmission (IT-3.22)</a:t>
            </a:r>
          </a:p>
          <a:p>
            <a:r>
              <a:rPr lang="en-US" i="1" dirty="0" smtClean="0"/>
              <a:t>B1-351  INR Monitoring for Individuals on warfarin after hospital discharge</a:t>
            </a:r>
            <a:endParaRPr lang="en-US" i="1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4"/>
          </p:nvPr>
        </p:nvSpPr>
        <p:spPr>
          <a:xfrm>
            <a:off x="4681728" y="2286000"/>
            <a:ext cx="3566160" cy="4052887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B1-253  Care Transition:  Transition Record with Specified Elements Received by Discharged Patients (Inpatient Discharges to Home/Self Care or Any Other Site of Care) (IT-9.9)</a:t>
            </a:r>
          </a:p>
          <a:p>
            <a:r>
              <a:rPr lang="en-US" dirty="0" smtClean="0"/>
              <a:t>B1-252  Care Transition: Transition Record with Specified Elements Received by Discharged Patients (Emergency Department Discharges to Ambulatory Care [Home/Self Care] or Home Health Care) (IT-9.8)</a:t>
            </a:r>
          </a:p>
          <a:p>
            <a:r>
              <a:rPr lang="en-US" dirty="0" smtClean="0"/>
              <a:t>B1-287  Documentation of Current Medications in the Medical Record</a:t>
            </a:r>
          </a:p>
        </p:txBody>
      </p:sp>
    </p:spTree>
    <p:extLst>
      <p:ext uri="{BB962C8B-B14F-4D97-AF65-F5344CB8AC3E}">
        <p14:creationId xmlns:p14="http://schemas.microsoft.com/office/powerpoint/2010/main" val="1482302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304800"/>
            <a:ext cx="7315200" cy="1154097"/>
          </a:xfrm>
        </p:spPr>
        <p:txBody>
          <a:bodyPr>
            <a:normAutofit fontScale="90000"/>
          </a:bodyPr>
          <a:lstStyle/>
          <a:p>
            <a:r>
              <a:rPr lang="fr-FR" dirty="0" smtClean="0"/>
              <a:t>B2: Patient Navigation &amp; ED Diversion  </a:t>
            </a:r>
            <a:r>
              <a:rPr lang="fr-FR" sz="2400" b="1" dirty="0" smtClean="0">
                <a:solidFill>
                  <a:srgbClr val="FFFF00"/>
                </a:solidFill>
              </a:rPr>
              <a:t>7 pts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914400" y="1981200"/>
            <a:ext cx="3566160" cy="4355592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B2-242  Reduce Emergency Department (ED) visits for Ambulatory Care Sensitive Conditions (ACSC) (IT-9.2)</a:t>
            </a:r>
          </a:p>
          <a:p>
            <a:r>
              <a:rPr lang="en-US" dirty="0" smtClean="0"/>
              <a:t>B2-352  Post-Discharge Appointment</a:t>
            </a:r>
          </a:p>
          <a:p>
            <a:r>
              <a:rPr lang="en-US" dirty="0" smtClean="0"/>
              <a:t>B2-354  Post Discharge Evaluation</a:t>
            </a:r>
          </a:p>
          <a:p>
            <a:r>
              <a:rPr lang="en-US" dirty="0"/>
              <a:t>B2- 353  Proportion of Children with ED Visits fro Asthma with Evidence of Primary Care Connection Before the ED Visit</a:t>
            </a:r>
          </a:p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4"/>
          </p:nvPr>
        </p:nvSpPr>
        <p:spPr>
          <a:xfrm>
            <a:off x="4681728" y="2057400"/>
            <a:ext cx="3566160" cy="4281487"/>
          </a:xfrm>
        </p:spPr>
        <p:txBody>
          <a:bodyPr>
            <a:normAutofit lnSpcReduction="10000"/>
          </a:bodyPr>
          <a:lstStyle/>
          <a:p>
            <a:r>
              <a:rPr lang="en-US" i="1" dirty="0" smtClean="0"/>
              <a:t>B2-250  Reduce low acuity ED visits (IT-9.5)</a:t>
            </a:r>
          </a:p>
          <a:p>
            <a:r>
              <a:rPr lang="en-US" i="1" dirty="0" smtClean="0"/>
              <a:t>B2-251  Emergency department (ED) visits where patients left without being seen (IT-9.6)</a:t>
            </a:r>
          </a:p>
          <a:p>
            <a:r>
              <a:rPr lang="en-US" dirty="0" smtClean="0"/>
              <a:t>B2-246  Reduce Emergency Department visits for  Selected Conditions: CHF, Diabetes, Angina/Hypertension, Behavioral Health &amp; Substance Abuse, COPD, or Dental (IT-9.4)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520051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5334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C1: Primary Care Prevention - Healthy Texans   </a:t>
            </a:r>
            <a:r>
              <a:rPr lang="fr-FR" sz="2400" b="1" dirty="0">
                <a:solidFill>
                  <a:srgbClr val="FFFF00"/>
                </a:solidFill>
              </a:rPr>
              <a:t>9</a:t>
            </a:r>
            <a:r>
              <a:rPr lang="fr-FR" sz="2400" b="1" dirty="0" smtClean="0">
                <a:solidFill>
                  <a:srgbClr val="FFFF00"/>
                </a:solidFill>
              </a:rPr>
              <a:t> </a:t>
            </a:r>
            <a:r>
              <a:rPr lang="fr-FR" sz="2400" b="1" dirty="0">
                <a:solidFill>
                  <a:srgbClr val="FFFF00"/>
                </a:solidFill>
              </a:rPr>
              <a:t>pts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914400" y="1828800"/>
            <a:ext cx="3566160" cy="4648200"/>
          </a:xfrm>
        </p:spPr>
        <p:txBody>
          <a:bodyPr>
            <a:normAutofit/>
          </a:bodyPr>
          <a:lstStyle/>
          <a:p>
            <a:r>
              <a:rPr lang="en-US" dirty="0" smtClean="0"/>
              <a:t>C1- 268  Pneumonia vaccination status for older adults  (IT-12.4)</a:t>
            </a:r>
          </a:p>
          <a:p>
            <a:r>
              <a:rPr lang="en-US" dirty="0" smtClean="0"/>
              <a:t>C1-113  Comprehensive </a:t>
            </a:r>
            <a:r>
              <a:rPr lang="en-US" dirty="0"/>
              <a:t>Diabetes Care: Hemoglobin A1c (HbA1c) testing (</a:t>
            </a:r>
            <a:r>
              <a:rPr lang="en-US" dirty="0" smtClean="0"/>
              <a:t>NQF </a:t>
            </a:r>
            <a:r>
              <a:rPr lang="en-US" dirty="0"/>
              <a:t>0057</a:t>
            </a:r>
            <a:r>
              <a:rPr lang="en-US" dirty="0" smtClean="0"/>
              <a:t>)</a:t>
            </a:r>
          </a:p>
          <a:p>
            <a:r>
              <a:rPr lang="en-US" dirty="0" smtClean="0"/>
              <a:t>C1-389 Human Papillomavirus Vaccine (ages 14-26)</a:t>
            </a:r>
          </a:p>
          <a:p>
            <a:r>
              <a:rPr lang="en-US" dirty="0" smtClean="0"/>
              <a:t>C1-105  Preventative Care &amp; Screening: Tobacco Use:  Screening &amp; Cessation Intervention (NQF 0028)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4"/>
          </p:nvPr>
        </p:nvSpPr>
        <p:spPr>
          <a:xfrm>
            <a:off x="4681728" y="1752600"/>
            <a:ext cx="3776472" cy="4586287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C1- 269  Preventive Care and Screening: Influenza Immunization (IT-12.6)</a:t>
            </a:r>
          </a:p>
          <a:p>
            <a:r>
              <a:rPr lang="en-US" dirty="0" smtClean="0"/>
              <a:t>C1-272  Adults (18+ years) Immunization status (IT-12.10)</a:t>
            </a:r>
          </a:p>
          <a:p>
            <a:r>
              <a:rPr lang="en-US" dirty="0" smtClean="0"/>
              <a:t>C1-280   Chlamydia Screening in Women (CHL) (IT-15.6)</a:t>
            </a:r>
          </a:p>
          <a:p>
            <a:r>
              <a:rPr lang="en-US" dirty="0" smtClean="0"/>
              <a:t>C1-285  Advance Care Plan</a:t>
            </a:r>
          </a:p>
          <a:p>
            <a:r>
              <a:rPr lang="en-US" dirty="0" smtClean="0"/>
              <a:t>C1-147  Preventative Care and Screening:  Body Mass Index (BMI) Screening and Follow-Up</a:t>
            </a:r>
          </a:p>
        </p:txBody>
      </p:sp>
    </p:spTree>
    <p:extLst>
      <p:ext uri="{BB962C8B-B14F-4D97-AF65-F5344CB8AC3E}">
        <p14:creationId xmlns:p14="http://schemas.microsoft.com/office/powerpoint/2010/main" val="258631501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"/>
            <a:ext cx="7620000" cy="1154097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C2: Primary Care Prevention - Cancer Screening     </a:t>
            </a:r>
            <a:r>
              <a:rPr lang="fr-FR" sz="2400" b="1" dirty="0" smtClean="0">
                <a:solidFill>
                  <a:srgbClr val="FFFF00"/>
                </a:solidFill>
              </a:rPr>
              <a:t>9 pts</a:t>
            </a:r>
            <a:r>
              <a:rPr lang="en-US" sz="2400" dirty="0" smtClean="0"/>
              <a:t> 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C2-106  Cervical Cancer Screening (IT-12.2)</a:t>
            </a:r>
          </a:p>
          <a:p>
            <a:r>
              <a:rPr lang="en-US" dirty="0" smtClean="0"/>
              <a:t>C2-107  Colorectal Cancer Screening (IT-12.3)</a:t>
            </a:r>
          </a:p>
          <a:p>
            <a:r>
              <a:rPr lang="en-US" dirty="0" smtClean="0"/>
              <a:t>Annual cervical cancer screening or follow-up in high-risk women (New)</a:t>
            </a:r>
          </a:p>
          <a:p>
            <a:r>
              <a:rPr lang="en-US" dirty="0" smtClean="0"/>
              <a:t>C2-162  Appropriate Follow-Up Interval for Normal Colonoscopy in Average Risk Patients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4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C2-186  Breast Cancer Screening (IT-12.1)</a:t>
            </a:r>
          </a:p>
          <a:p>
            <a:r>
              <a:rPr lang="en-US" dirty="0" smtClean="0"/>
              <a:t>C2-199  Age Appropriate Screening Colonoscopy (PQRS #439)</a:t>
            </a:r>
          </a:p>
          <a:p>
            <a:r>
              <a:rPr lang="en-US" dirty="0" smtClean="0"/>
              <a:t>C2-274  Mammography follow-up rate (IT-12.13)</a:t>
            </a:r>
          </a:p>
          <a:p>
            <a:r>
              <a:rPr lang="en-US" dirty="0" smtClean="0"/>
              <a:t>C2-275  Abnormal Pap test follow-up rate (IT-12.15)</a:t>
            </a:r>
          </a:p>
        </p:txBody>
      </p:sp>
    </p:spTree>
    <p:extLst>
      <p:ext uri="{BB962C8B-B14F-4D97-AF65-F5344CB8AC3E}">
        <p14:creationId xmlns:p14="http://schemas.microsoft.com/office/powerpoint/2010/main" val="147428440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erspective">
  <a:themeElements>
    <a:clrScheme name="Elemental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629DD1"/>
      </a:accent1>
      <a:accent2>
        <a:srgbClr val="297FD5"/>
      </a:accent2>
      <a:accent3>
        <a:srgbClr val="7F8FA9"/>
      </a:accent3>
      <a:accent4>
        <a:srgbClr val="4A66AC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erspectiv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alpha val="100000"/>
                <a:satMod val="160000"/>
                <a:lumMod val="105000"/>
              </a:schemeClr>
            </a:gs>
            <a:gs pos="41000">
              <a:schemeClr val="phClr">
                <a:tint val="57000"/>
                <a:satMod val="180000"/>
                <a:lumMod val="99000"/>
              </a:schemeClr>
            </a:gs>
            <a:gs pos="100000">
              <a:schemeClr val="phClr">
                <a:tint val="80000"/>
                <a:satMod val="200000"/>
                <a:lumMod val="104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6000"/>
                <a:satMod val="130000"/>
                <a:lumMod val="114000"/>
              </a:schemeClr>
            </a:gs>
            <a:gs pos="60000">
              <a:schemeClr val="phClr">
                <a:tint val="100000"/>
                <a:satMod val="106000"/>
                <a:lumMod val="110000"/>
              </a:schemeClr>
            </a:gs>
            <a:gs pos="100000">
              <a:schemeClr val="phClr"/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47625" dist="38100" dir="5400000" sy="98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woPt" dir="br">
              <a:rot lat="0" lon="0" rev="8700000"/>
            </a:lightRig>
          </a:scene3d>
          <a:sp3d prstMaterial="matte">
            <a:bevelT w="25400" h="53975"/>
          </a:sp3d>
        </a:effectStyle>
        <a:effectStyle>
          <a:effectLst>
            <a:reflection blurRad="12700" stA="24000" endPos="28000" dist="50800" dir="5400000" sy="-100000" rotWithShape="0"/>
          </a:effectLst>
          <a:scene3d>
            <a:camera prst="orthographicFront">
              <a:rot lat="0" lon="0" rev="0"/>
            </a:camera>
            <a:lightRig rig="threePt" dir="t">
              <a:rot lat="0" lon="0" rev="4800000"/>
            </a:lightRig>
          </a:scene3d>
          <a:sp3d>
            <a:bevelT w="69850" h="3175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80000"/>
                <a:satMod val="100000"/>
                <a:lumMod val="100000"/>
              </a:schemeClr>
            </a:gs>
            <a:gs pos="65000">
              <a:schemeClr val="phClr">
                <a:tint val="100000"/>
                <a:shade val="95000"/>
                <a:satMod val="100000"/>
                <a:lumMod val="100000"/>
              </a:schemeClr>
            </a:gs>
            <a:gs pos="100000">
              <a:schemeClr val="phClr">
                <a:tint val="88000"/>
                <a:shade val="100000"/>
                <a:satMod val="400000"/>
                <a:lumMod val="1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  <a:satMod val="90000"/>
              </a:schemeClr>
              <a:schemeClr val="phClr">
                <a:shade val="92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Perspective</Template>
  <TotalTime>912</TotalTime>
  <Words>2098</Words>
  <Application>Microsoft Office PowerPoint</Application>
  <PresentationFormat>On-screen Show (4:3)</PresentationFormat>
  <Paragraphs>193</Paragraphs>
  <Slides>27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28" baseType="lpstr">
      <vt:lpstr>Perspective</vt:lpstr>
      <vt:lpstr>Category C</vt:lpstr>
      <vt:lpstr>Point Assignments RHP 15</vt:lpstr>
      <vt:lpstr>KEY</vt:lpstr>
      <vt:lpstr>A1: Improved Chronic Disease Management: Diabetes Care  15 pts</vt:lpstr>
      <vt:lpstr>A2: Improved Chronic Disease Management: Heart Disease 15 pts</vt:lpstr>
      <vt:lpstr>B1: Care Transitions &amp; Hospital Readmissions 6 pts</vt:lpstr>
      <vt:lpstr>B2: Patient Navigation &amp; ED Diversion  7 pts</vt:lpstr>
      <vt:lpstr>C1: Primary Care Prevention - Healthy Texans   9 pts</vt:lpstr>
      <vt:lpstr>C2: Primary Care Prevention - Cancer Screening     9 pts </vt:lpstr>
      <vt:lpstr>C3: Hepatitis C   5 pts</vt:lpstr>
      <vt:lpstr>D1: Pediatric Primary Care  13 pts</vt:lpstr>
      <vt:lpstr>D2: Pediatric Access to Specialty Care</vt:lpstr>
      <vt:lpstr>D3: Pediatric Hospital Safety  6 pts</vt:lpstr>
      <vt:lpstr>D4: Pediatric Chronic Disease Management: Asthma  14  pts</vt:lpstr>
      <vt:lpstr>D5: Pediatric Chronic Disease Management: Diabetes</vt:lpstr>
      <vt:lpstr>E1: Improved Maternal Care  13 pts</vt:lpstr>
      <vt:lpstr>F1: Improved Access to Adult Dental Care  6 pts</vt:lpstr>
      <vt:lpstr>F2: Pediatric Dental   2 pts</vt:lpstr>
      <vt:lpstr>G1: Palliative Care  6 pts </vt:lpstr>
      <vt:lpstr>H1: Integration of Behavioral Health in a Primary Care Setting      8 pts</vt:lpstr>
      <vt:lpstr>H2: Behavioral Health and Appropriate Utilization         15 pts</vt:lpstr>
      <vt:lpstr>H3: Chronic Non-Malignant Pain Management     7 pts </vt:lpstr>
      <vt:lpstr>H4: Integrated Care for People with Serious Mental Illness     3 pts </vt:lpstr>
      <vt:lpstr>I1:  Specialty Care    2 pts</vt:lpstr>
      <vt:lpstr>J1: Hospital Safety    8 pts    </vt:lpstr>
      <vt:lpstr>K1: Rural Preventative Care</vt:lpstr>
      <vt:lpstr>K2: Rural Emergency Care</vt:lpstr>
    </vt:vector>
  </TitlesOfParts>
  <Company>University Medical Center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Oscar Perez</dc:creator>
  <cp:lastModifiedBy>Oscar Perez</cp:lastModifiedBy>
  <cp:revision>70</cp:revision>
  <dcterms:created xsi:type="dcterms:W3CDTF">2017-05-10T17:12:49Z</dcterms:created>
  <dcterms:modified xsi:type="dcterms:W3CDTF">2017-06-28T17:29:35Z</dcterms:modified>
</cp:coreProperties>
</file>