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302" r:id="rId3"/>
    <p:sldId id="280" r:id="rId4"/>
    <p:sldId id="257" r:id="rId5"/>
    <p:sldId id="278" r:id="rId6"/>
    <p:sldId id="258" r:id="rId7"/>
    <p:sldId id="279" r:id="rId8"/>
    <p:sldId id="259" r:id="rId9"/>
    <p:sldId id="281" r:id="rId10"/>
    <p:sldId id="260" r:id="rId11"/>
    <p:sldId id="282" r:id="rId12"/>
    <p:sldId id="261" r:id="rId13"/>
    <p:sldId id="283" r:id="rId14"/>
    <p:sldId id="262" r:id="rId15"/>
    <p:sldId id="284" r:id="rId16"/>
    <p:sldId id="263" r:id="rId17"/>
    <p:sldId id="285" r:id="rId18"/>
    <p:sldId id="264" r:id="rId19"/>
    <p:sldId id="286" r:id="rId20"/>
    <p:sldId id="265" r:id="rId21"/>
    <p:sldId id="287" r:id="rId22"/>
    <p:sldId id="266" r:id="rId23"/>
    <p:sldId id="288" r:id="rId24"/>
    <p:sldId id="267" r:id="rId25"/>
    <p:sldId id="289" r:id="rId26"/>
    <p:sldId id="268" r:id="rId27"/>
    <p:sldId id="290" r:id="rId28"/>
    <p:sldId id="269" r:id="rId29"/>
    <p:sldId id="291" r:id="rId30"/>
    <p:sldId id="270" r:id="rId31"/>
    <p:sldId id="292" r:id="rId32"/>
    <p:sldId id="271" r:id="rId33"/>
    <p:sldId id="293" r:id="rId34"/>
    <p:sldId id="272" r:id="rId35"/>
    <p:sldId id="294" r:id="rId36"/>
    <p:sldId id="273" r:id="rId37"/>
    <p:sldId id="295" r:id="rId38"/>
    <p:sldId id="274" r:id="rId39"/>
    <p:sldId id="296" r:id="rId40"/>
    <p:sldId id="275" r:id="rId41"/>
    <p:sldId id="297" r:id="rId42"/>
    <p:sldId id="298" r:id="rId43"/>
    <p:sldId id="299" r:id="rId44"/>
    <p:sldId id="276" r:id="rId45"/>
    <p:sldId id="300" r:id="rId46"/>
    <p:sldId id="277" r:id="rId47"/>
    <p:sldId id="301" r:id="rId4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90" y="-52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6624"/>
            <a:ext cx="7315200" cy="259502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66530"/>
            <a:ext cx="7315200" cy="114463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A99DB-824B-44FD-8DB2-7B2681345BD9}" type="datetimeFigureOut">
              <a:rPr lang="en-US" smtClean="0"/>
              <a:t>5/30/2017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DFFECDF-312E-4277-B08E-B8FB1F56F4A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A99DB-824B-44FD-8DB2-7B2681345BD9}" type="datetimeFigureOut">
              <a:rPr lang="en-US" smtClean="0"/>
              <a:t>5/30/2017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FECDF-312E-4277-B08E-B8FB1F56F4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A99DB-824B-44FD-8DB2-7B2681345BD9}" type="datetimeFigureOut">
              <a:rPr lang="en-US" smtClean="0"/>
              <a:t>5/30/2017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FECDF-312E-4277-B08E-B8FB1F56F4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A99DB-824B-44FD-8DB2-7B2681345BD9}" type="datetimeFigureOut">
              <a:rPr lang="en-US" smtClean="0"/>
              <a:t>5/30/2017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FECDF-312E-4277-B08E-B8FB1F56F4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A99DB-824B-44FD-8DB2-7B2681345BD9}" type="datetimeFigureOut">
              <a:rPr lang="en-US" smtClean="0"/>
              <a:t>5/30/2017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FECDF-312E-4277-B08E-B8FB1F56F4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A99DB-824B-44FD-8DB2-7B2681345BD9}" type="datetimeFigureOut">
              <a:rPr lang="en-US" smtClean="0"/>
              <a:t>5/30/2017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FECDF-312E-4277-B08E-B8FB1F56F4A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0"/>
            <a:ext cx="3566160" cy="35956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A99DB-824B-44FD-8DB2-7B2681345BD9}" type="datetimeFigureOut">
              <a:rPr lang="en-US" smtClean="0"/>
              <a:t>5/30/2017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FECDF-312E-4277-B08E-B8FB1F56F4A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A99DB-824B-44FD-8DB2-7B2681345BD9}" type="datetimeFigureOut">
              <a:rPr lang="en-US" smtClean="0"/>
              <a:t>5/30/2017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FECDF-312E-4277-B08E-B8FB1F56F4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A99DB-824B-44FD-8DB2-7B2681345BD9}" type="datetimeFigureOut">
              <a:rPr lang="en-US" smtClean="0"/>
              <a:t>5/30/2017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FECDF-312E-4277-B08E-B8FB1F56F4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A99DB-824B-44FD-8DB2-7B2681345BD9}" type="datetimeFigureOut">
              <a:rPr lang="en-US" smtClean="0"/>
              <a:t>5/30/2017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FECDF-312E-4277-B08E-B8FB1F56F4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A99DB-824B-44FD-8DB2-7B2681345BD9}" type="datetimeFigureOut">
              <a:rPr lang="en-US" smtClean="0"/>
              <a:t>5/30/2017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FECDF-312E-4277-B08E-B8FB1F56F4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69833"/>
            <a:ext cx="73152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82AA99DB-824B-44FD-8DB2-7B2681345BD9}" type="datetimeFigureOut">
              <a:rPr lang="en-US" smtClean="0"/>
              <a:t>5/30/2017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BDFFECDF-312E-4277-B08E-B8FB1F56F4A1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Category C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Outcome Bundles</a:t>
            </a:r>
          </a:p>
          <a:p>
            <a:r>
              <a:rPr lang="en-US" dirty="0" smtClean="0"/>
              <a:t>PROPOSED</a:t>
            </a:r>
          </a:p>
          <a:p>
            <a:r>
              <a:rPr lang="en-US" dirty="0" smtClean="0"/>
              <a:t>May 2017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0" y="685800"/>
            <a:ext cx="5457825" cy="24955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Rectangle 5"/>
          <p:cNvSpPr/>
          <p:nvPr/>
        </p:nvSpPr>
        <p:spPr>
          <a:xfrm rot="19793568">
            <a:off x="5433483" y="4250702"/>
            <a:ext cx="3441364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6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DRAFT</a:t>
            </a:r>
            <a:endParaRPr lang="en-US" sz="6600" b="1" cap="none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719518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04800"/>
            <a:ext cx="7315200" cy="1154097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B2: Patient Navigation &amp; ED Diversion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4400" y="1981200"/>
            <a:ext cx="3566160" cy="4355592"/>
          </a:xfrm>
        </p:spPr>
        <p:txBody>
          <a:bodyPr>
            <a:normAutofit fontScale="92500"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Reduce Emergency Department (ED) visits for Ambulatory Care Sensitive Conditions (ACSC) (IT-9.2)</a:t>
            </a:r>
          </a:p>
          <a:p>
            <a:r>
              <a:rPr lang="en-US" dirty="0" smtClean="0">
                <a:solidFill>
                  <a:srgbClr val="FFC000"/>
                </a:solidFill>
              </a:rPr>
              <a:t>Reduce Pediatric Emergency Department (ED) visits for Ambulatory Care Sensitive Conditions (ACSC) (IT-9.3)</a:t>
            </a:r>
          </a:p>
          <a:p>
            <a:r>
              <a:rPr lang="en-US" dirty="0" smtClean="0">
                <a:solidFill>
                  <a:srgbClr val="FFC000"/>
                </a:solidFill>
              </a:rPr>
              <a:t>Emergency Department (ED) visits per 100,000 (IT-9.2a)</a:t>
            </a:r>
          </a:p>
          <a:p>
            <a:r>
              <a:rPr lang="en-US" dirty="0" smtClean="0">
                <a:solidFill>
                  <a:srgbClr val="FFC000"/>
                </a:solidFill>
              </a:rPr>
              <a:t>Reduce Emergency Department visits for Behavioral Health/Substance Abuse (IT-9.4.e)</a:t>
            </a:r>
          </a:p>
          <a:p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>
          <a:xfrm>
            <a:off x="4681728" y="2057400"/>
            <a:ext cx="3566160" cy="4281487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Pediatric/Young Adult Asthma Emergency Department Visits (IT-9.4.h)</a:t>
            </a:r>
          </a:p>
          <a:p>
            <a:r>
              <a:rPr lang="en-US" dirty="0" smtClean="0">
                <a:solidFill>
                  <a:srgbClr val="FFC000"/>
                </a:solidFill>
              </a:rPr>
              <a:t>Reduce low acuity ED visits (IT-9.5)</a:t>
            </a:r>
          </a:p>
          <a:p>
            <a:r>
              <a:rPr lang="en-US" dirty="0" smtClean="0">
                <a:solidFill>
                  <a:srgbClr val="FFC000"/>
                </a:solidFill>
              </a:rPr>
              <a:t>Emergency department (ED) visits where patients left without being seen (IT-9.6)</a:t>
            </a:r>
          </a:p>
          <a:p>
            <a:r>
              <a:rPr lang="en-US" dirty="0" smtClean="0">
                <a:solidFill>
                  <a:srgbClr val="FFC000"/>
                </a:solidFill>
              </a:rPr>
              <a:t>Reduce Emergency Department visits for Chronic Obstructive Pulmonary Disease (IT-9.4.f)</a:t>
            </a:r>
            <a:endParaRPr lang="en-US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52005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81000"/>
            <a:ext cx="7315200" cy="115409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B2: Additional Measures Proposed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828800"/>
            <a:ext cx="7315200" cy="4480561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Heart Failure: Post-Discharge Appointment for Heart Failure </a:t>
            </a:r>
            <a:r>
              <a:rPr lang="en-US" dirty="0" smtClean="0"/>
              <a:t>Patients (NQF 2455)</a:t>
            </a:r>
          </a:p>
          <a:p>
            <a:r>
              <a:rPr lang="en-US" dirty="0"/>
              <a:t>Post-Discharge Appointment for Heart Failure </a:t>
            </a:r>
            <a:r>
              <a:rPr lang="en-US" dirty="0" smtClean="0"/>
              <a:t>Patients (NQF 2439)</a:t>
            </a:r>
          </a:p>
          <a:p>
            <a:r>
              <a:rPr lang="en-US" dirty="0"/>
              <a:t>Proportion of Children with ED Visits for Asthma with </a:t>
            </a:r>
            <a:r>
              <a:rPr lang="en-US" dirty="0" smtClean="0"/>
              <a:t>Evidence </a:t>
            </a:r>
            <a:r>
              <a:rPr lang="en-US" dirty="0"/>
              <a:t>of Primary Care Connection Before the ED </a:t>
            </a:r>
            <a:r>
              <a:rPr lang="en-US" dirty="0" smtClean="0"/>
              <a:t>Visit  </a:t>
            </a:r>
            <a:r>
              <a:rPr lang="en-US" dirty="0"/>
              <a:t>(NQF 3170)</a:t>
            </a:r>
          </a:p>
          <a:p>
            <a:r>
              <a:rPr lang="en-US" dirty="0" smtClean="0"/>
              <a:t>Post-Discharge </a:t>
            </a:r>
            <a:r>
              <a:rPr lang="en-US" dirty="0"/>
              <a:t>Evaluation for Heart Failure </a:t>
            </a:r>
            <a:r>
              <a:rPr lang="en-US" dirty="0" smtClean="0"/>
              <a:t>Patients (NQF 2443)</a:t>
            </a:r>
          </a:p>
          <a:p>
            <a:r>
              <a:rPr lang="en-US" dirty="0" smtClean="0"/>
              <a:t>Left Without Being Seen (NQF 0499)</a:t>
            </a:r>
          </a:p>
          <a:p>
            <a:r>
              <a:rPr lang="en-US" dirty="0"/>
              <a:t>Median Time from ED Arrival to ED Departure for Admitted ED Patients </a:t>
            </a:r>
            <a:r>
              <a:rPr lang="en-US" dirty="0" smtClean="0"/>
              <a:t>(IT-9.10) (NQF 0495)</a:t>
            </a:r>
          </a:p>
          <a:p>
            <a:r>
              <a:rPr lang="en-US" dirty="0" smtClean="0"/>
              <a:t>(</a:t>
            </a:r>
            <a:r>
              <a:rPr lang="en-US" dirty="0"/>
              <a:t>Median) Admit Decision Time to ED Departure Time for Admitted Patients </a:t>
            </a:r>
            <a:r>
              <a:rPr lang="en-US" dirty="0" smtClean="0"/>
              <a:t>(IT-9.10) (NQF 0497)</a:t>
            </a:r>
          </a:p>
          <a:p>
            <a:r>
              <a:rPr lang="en-US" dirty="0" smtClean="0"/>
              <a:t>Emergency </a:t>
            </a:r>
            <a:r>
              <a:rPr lang="en-US" dirty="0"/>
              <a:t>Transfer Communication Measure </a:t>
            </a:r>
            <a:r>
              <a:rPr lang="en-US" dirty="0" smtClean="0"/>
              <a:t>(</a:t>
            </a:r>
            <a:r>
              <a:rPr lang="en-US" dirty="0"/>
              <a:t>NQF </a:t>
            </a:r>
            <a:r>
              <a:rPr lang="en-US" dirty="0" smtClean="0"/>
              <a:t>0291)</a:t>
            </a:r>
          </a:p>
          <a:p>
            <a:r>
              <a:rPr lang="en-US" dirty="0" smtClean="0"/>
              <a:t>L1A</a:t>
            </a:r>
            <a:r>
              <a:rPr lang="en-US" dirty="0"/>
              <a:t>: Screening for Preferred Spoken Language for </a:t>
            </a:r>
            <a:r>
              <a:rPr lang="en-US" dirty="0" smtClean="0"/>
              <a:t>Healthcare (</a:t>
            </a:r>
            <a:r>
              <a:rPr lang="en-US" dirty="0"/>
              <a:t>NQF </a:t>
            </a:r>
            <a:r>
              <a:rPr lang="en-US" dirty="0" smtClean="0"/>
              <a:t>1824)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9953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533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C1: Primary Care Prevention - Healthy Texans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4400" y="1828800"/>
            <a:ext cx="3566160" cy="46482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Flu Vaccinations for Adults Ages 18 and Older (New)</a:t>
            </a:r>
          </a:p>
          <a:p>
            <a:r>
              <a:rPr lang="en-US" i="1" strike="sngStrike" dirty="0" smtClean="0"/>
              <a:t>Avoidance of Antibiotic Treatment in Adults with Acute Bronchitis (</a:t>
            </a:r>
            <a:r>
              <a:rPr lang="en-US" i="1" strike="sngStrike" dirty="0" smtClean="0"/>
              <a:t>NQF 0058)</a:t>
            </a:r>
            <a:endParaRPr lang="en-US" i="1" strike="sngStrike" dirty="0" smtClean="0"/>
          </a:p>
          <a:p>
            <a:r>
              <a:rPr lang="en-US" dirty="0" smtClean="0"/>
              <a:t>Chlamydia Screening and Follow Up (New)</a:t>
            </a:r>
          </a:p>
          <a:p>
            <a:r>
              <a:rPr lang="en-US" dirty="0" smtClean="0"/>
              <a:t>Pneumonia vaccination status for older adults  (IT-12.4)</a:t>
            </a:r>
          </a:p>
          <a:p>
            <a:r>
              <a:rPr lang="en-US" i="1" strike="sngStrike" dirty="0"/>
              <a:t>Preventive Care and Screening: Body Mass Index (BMI) Screening and Follow-Up (NQF# 0421 / 2828 </a:t>
            </a:r>
            <a:r>
              <a:rPr lang="en-US" i="1" strike="sngStrike" dirty="0" err="1"/>
              <a:t>eMeasure</a:t>
            </a:r>
            <a:r>
              <a:rPr lang="en-US" i="1" strike="sngStrike" dirty="0"/>
              <a:t>)</a:t>
            </a:r>
            <a:r>
              <a:rPr lang="en-US" strike="sngStrike" dirty="0"/>
              <a:t> </a:t>
            </a:r>
            <a:endParaRPr lang="en-US" strike="sngStrike" dirty="0" smtClean="0"/>
          </a:p>
          <a:p>
            <a:r>
              <a:rPr lang="en-US" dirty="0"/>
              <a:t>Comprehensive Diabetes Care: Hemoglobin A1c (HbA1c) testing (</a:t>
            </a:r>
            <a:r>
              <a:rPr lang="en-US" dirty="0" smtClean="0"/>
              <a:t>NQF </a:t>
            </a:r>
            <a:r>
              <a:rPr lang="en-US" dirty="0"/>
              <a:t>0057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>
          <a:xfrm>
            <a:off x="4681728" y="1752600"/>
            <a:ext cx="3776472" cy="4586287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Preventive Care and Screening: Influenza Immunization (IT-12.6)</a:t>
            </a:r>
          </a:p>
          <a:p>
            <a:r>
              <a:rPr lang="en-US" dirty="0" smtClean="0"/>
              <a:t>Adults (18+ years) Immunization status (IT-12.10)</a:t>
            </a:r>
          </a:p>
          <a:p>
            <a:r>
              <a:rPr lang="en-US" dirty="0" smtClean="0"/>
              <a:t>Chlamydia Screening in Women (CHL) (IT-15.6)</a:t>
            </a:r>
          </a:p>
          <a:p>
            <a:r>
              <a:rPr lang="en-US" dirty="0" smtClean="0"/>
              <a:t>Acute Otitis External Systemic Antimicrobial Therapy – Avoidance of Inappropriate Use (New)</a:t>
            </a:r>
          </a:p>
          <a:p>
            <a:r>
              <a:rPr lang="en-US" i="1" strike="sngStrike" dirty="0" smtClean="0"/>
              <a:t>Advance Care Plan (New)</a:t>
            </a:r>
          </a:p>
          <a:p>
            <a:r>
              <a:rPr lang="en-US" dirty="0"/>
              <a:t>Preventive Care &amp; Screening: Tobacco Use: Screening &amp; Cessation Intervention (NQF# 0028) </a:t>
            </a:r>
          </a:p>
        </p:txBody>
      </p:sp>
    </p:spTree>
    <p:extLst>
      <p:ext uri="{BB962C8B-B14F-4D97-AF65-F5344CB8AC3E}">
        <p14:creationId xmlns:p14="http://schemas.microsoft.com/office/powerpoint/2010/main" val="25863150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81000"/>
            <a:ext cx="7315200" cy="115409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C1: Additional Measures Proposed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905001"/>
            <a:ext cx="7315200" cy="4404360"/>
          </a:xfrm>
        </p:spPr>
        <p:txBody>
          <a:bodyPr/>
          <a:lstStyle/>
          <a:p>
            <a:r>
              <a:rPr lang="en-US" dirty="0" smtClean="0"/>
              <a:t>HPV Vaccination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6103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7315200" cy="115409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C2: Primary Care Prevention - Cancer Screening &amp; Follow 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Cervical Cancer Screening (IT-12.2)</a:t>
            </a:r>
          </a:p>
          <a:p>
            <a:r>
              <a:rPr lang="en-US" dirty="0" smtClean="0"/>
              <a:t>Colorectal Cancer Screening (IT-12.3)</a:t>
            </a:r>
          </a:p>
          <a:p>
            <a:r>
              <a:rPr lang="en-US" dirty="0" smtClean="0"/>
              <a:t>Annual cervical cancer screening or follow-up in high-risk women (New)</a:t>
            </a:r>
          </a:p>
          <a:p>
            <a:r>
              <a:rPr lang="en-US" dirty="0" smtClean="0"/>
              <a:t>Appropriate Follow-Up Interval for Normal Colonoscopy in Average Risk Patients (New)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Breast Cancer Screening (IT-12.1)</a:t>
            </a:r>
          </a:p>
          <a:p>
            <a:r>
              <a:rPr lang="en-US" dirty="0" smtClean="0"/>
              <a:t>Age Appropriate Screening Colonoscopy (PQRS #439)</a:t>
            </a:r>
          </a:p>
          <a:p>
            <a:r>
              <a:rPr lang="en-US" dirty="0" smtClean="0"/>
              <a:t>Mammography follow-up rate (IT-12.13)</a:t>
            </a:r>
          </a:p>
          <a:p>
            <a:r>
              <a:rPr lang="en-US" dirty="0" smtClean="0"/>
              <a:t>Abnormal Pap test follow-up rate (IT-12.15)</a:t>
            </a:r>
          </a:p>
          <a:p>
            <a:r>
              <a:rPr lang="en-US" dirty="0" smtClean="0"/>
              <a:t>High-risk Colorectal Cancer Follow-up rate within one year (IT-12.16)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42844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04800"/>
            <a:ext cx="7315200" cy="115409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C2: Additional Measures Proposed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769833"/>
            <a:ext cx="7315200" cy="3539527"/>
          </a:xfrm>
        </p:spPr>
        <p:txBody>
          <a:bodyPr/>
          <a:lstStyle/>
          <a:p>
            <a:r>
              <a:rPr lang="en-US" dirty="0"/>
              <a:t>Cervical cancer screening: percentage of women with a high-grade Pap test result who had a follow-up colposcopy within 6 weeks of the index Pap test report date </a:t>
            </a:r>
            <a:endParaRPr lang="en-US" dirty="0" smtClean="0"/>
          </a:p>
          <a:p>
            <a:r>
              <a:rPr lang="en-US" dirty="0"/>
              <a:t>Colonoscopy Interval for Patients with a History of Adenomatous Polyps – Avoidance of Inappropriate Use (NQF </a:t>
            </a:r>
            <a:r>
              <a:rPr lang="en-US" dirty="0" smtClean="0"/>
              <a:t>0659)</a:t>
            </a:r>
          </a:p>
          <a:p>
            <a:r>
              <a:rPr lang="en-US" dirty="0"/>
              <a:t>Human Papillomavirus for Female Adolescents – HPV (NQF </a:t>
            </a:r>
            <a:r>
              <a:rPr lang="en-US" dirty="0" smtClean="0"/>
              <a:t>1959)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5623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04800"/>
            <a:ext cx="7315200" cy="1154097"/>
          </a:xfrm>
        </p:spPr>
        <p:txBody>
          <a:bodyPr>
            <a:normAutofit/>
          </a:bodyPr>
          <a:lstStyle/>
          <a:p>
            <a:r>
              <a:rPr lang="en-US" dirty="0" smtClean="0"/>
              <a:t>C3: Hepatitis C (New)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Screening for Hepatocellular Carcinoma (HCC) in Patients with Hepatitis C Cirrhosis (PQRS #401)</a:t>
            </a:r>
          </a:p>
          <a:p>
            <a:r>
              <a:rPr lang="en-US" dirty="0" smtClean="0"/>
              <a:t>Hepatitis C: One-Time Screening for Hepatitis C Virus (HCV) for Patients at Risk  (PQRS #400)</a:t>
            </a:r>
          </a:p>
          <a:p>
            <a:r>
              <a:rPr lang="en-US" dirty="0" smtClean="0"/>
              <a:t>Hepatitis C: Discussion and Shared Decision Making Surrounding Treatment Options (PQRS #390)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Annual Hepatitis C Virus (HCV) Screening for Patients who are Active Injection Drug Users (</a:t>
            </a:r>
            <a:r>
              <a:rPr lang="en-US" dirty="0" err="1" smtClean="0"/>
              <a:t>eMeasure</a:t>
            </a:r>
            <a:r>
              <a:rPr lang="en-US" dirty="0" smtClean="0"/>
              <a:t>)</a:t>
            </a:r>
          </a:p>
          <a:p>
            <a:r>
              <a:rPr lang="en-US" dirty="0" smtClean="0"/>
              <a:t>Appropriate Screening Follow-up for Patients Identified with Hepatitis C Virus (HCV) Infection (</a:t>
            </a:r>
            <a:r>
              <a:rPr lang="en-US" dirty="0" err="1" smtClean="0"/>
              <a:t>eMeasure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05636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81000"/>
            <a:ext cx="7315200" cy="115409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C3: Additional Measures Proposed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209801"/>
            <a:ext cx="7315200" cy="4099560"/>
          </a:xfrm>
        </p:spPr>
        <p:txBody>
          <a:bodyPr/>
          <a:lstStyle/>
          <a:p>
            <a:r>
              <a:rPr lang="en-US" dirty="0" smtClean="0"/>
              <a:t>Hepatitis A Vaccination (NQF 0399)</a:t>
            </a:r>
          </a:p>
          <a:p>
            <a:r>
              <a:rPr lang="en-US" dirty="0" smtClean="0"/>
              <a:t>Hepatitis B Vaccination (NQF 0400)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96013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52400"/>
            <a:ext cx="7315200" cy="1154097"/>
          </a:xfrm>
        </p:spPr>
        <p:txBody>
          <a:bodyPr/>
          <a:lstStyle/>
          <a:p>
            <a:r>
              <a:rPr lang="en-US" dirty="0" smtClean="0"/>
              <a:t>D1: Pediatric Primary Care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38200" y="1524000"/>
            <a:ext cx="3566160" cy="50292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Childhood Immunization Status (CIS) (IT-12.9)</a:t>
            </a:r>
          </a:p>
          <a:p>
            <a:r>
              <a:rPr lang="en-US" i="1" strike="sngStrike" dirty="0" smtClean="0"/>
              <a:t>Non-recommended Cervical Cancer Screening in Adolescent Females (NCQA HEDIS)</a:t>
            </a:r>
          </a:p>
          <a:p>
            <a:r>
              <a:rPr lang="en-US" dirty="0" smtClean="0"/>
              <a:t>Weight Assessment and Counseling for Nutrition and Physical Activity for Children/Adolescents (</a:t>
            </a:r>
            <a:r>
              <a:rPr lang="en-US" dirty="0" smtClean="0"/>
              <a:t>IT-1.29)</a:t>
            </a:r>
          </a:p>
          <a:p>
            <a:r>
              <a:rPr lang="en-US" i="1" strike="sngStrike" dirty="0" smtClean="0"/>
              <a:t>HbA1c Testing for Pediatric Patients</a:t>
            </a:r>
          </a:p>
          <a:p>
            <a:r>
              <a:rPr lang="en-US" i="1" strike="sngStrike" dirty="0" smtClean="0"/>
              <a:t>Children &amp; Adolescents’ Access to Primary Care Practitioners</a:t>
            </a:r>
          </a:p>
          <a:p>
            <a:r>
              <a:rPr lang="en-US" dirty="0" err="1" smtClean="0"/>
              <a:t>Tdap</a:t>
            </a:r>
            <a:r>
              <a:rPr lang="en-US" dirty="0" smtClean="0"/>
              <a:t>/TD and MCV immunizations for Adolescents</a:t>
            </a:r>
          </a:p>
          <a:p>
            <a:r>
              <a:rPr lang="en-US" dirty="0" smtClean="0"/>
              <a:t>Chlamydia Screening and Follow-Up</a:t>
            </a:r>
          </a:p>
          <a:p>
            <a:r>
              <a:rPr lang="en-US" dirty="0" smtClean="0"/>
              <a:t>Appropriate Treatment for Children with Upper Respiratory Infection (URI)</a:t>
            </a:r>
            <a:endParaRPr lang="en-US" dirty="0" smtClean="0"/>
          </a:p>
          <a:p>
            <a:endParaRPr lang="en-US" i="1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>
          <a:xfrm>
            <a:off x="4605528" y="1524000"/>
            <a:ext cx="3566160" cy="51816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Appropriate Testing for Children With Pharyngitis (IT-1.34)</a:t>
            </a:r>
          </a:p>
          <a:p>
            <a:r>
              <a:rPr lang="en-US" dirty="0" smtClean="0"/>
              <a:t>Developmental Screening in the First Three Years of Life (IT-8.20)</a:t>
            </a:r>
          </a:p>
          <a:p>
            <a:r>
              <a:rPr lang="en-US" dirty="0" smtClean="0"/>
              <a:t>Well-Child Visits in the First 15 Months of Life (6 or more visits) (IT-8.21)</a:t>
            </a:r>
          </a:p>
          <a:p>
            <a:r>
              <a:rPr lang="en-US" dirty="0" smtClean="0"/>
              <a:t>Well-Child Visits in the Third, Fourth, Fifth and Sixth Years of Life (IT-8.22</a:t>
            </a:r>
            <a:r>
              <a:rPr lang="en-US" dirty="0" smtClean="0"/>
              <a:t>)</a:t>
            </a:r>
          </a:p>
          <a:p>
            <a:r>
              <a:rPr lang="en-US" dirty="0" smtClean="0"/>
              <a:t>Adolescent Well-Care Visits</a:t>
            </a:r>
          </a:p>
          <a:p>
            <a:r>
              <a:rPr lang="en-US" dirty="0" smtClean="0"/>
              <a:t>HPV Vaccine for Female Adolescents</a:t>
            </a:r>
          </a:p>
          <a:p>
            <a:r>
              <a:rPr lang="en-US" dirty="0" smtClean="0"/>
              <a:t>Acute Otitis </a:t>
            </a:r>
            <a:r>
              <a:rPr lang="en-US" dirty="0" err="1" smtClean="0"/>
              <a:t>Externa</a:t>
            </a:r>
            <a:r>
              <a:rPr lang="en-US" dirty="0" smtClean="0"/>
              <a:t>: Systemic Antimicrobial Therapy – Avoidance of Inappropriate Use</a:t>
            </a:r>
          </a:p>
          <a:p>
            <a:r>
              <a:rPr lang="en-US" dirty="0" err="1" smtClean="0"/>
              <a:t>Audiological</a:t>
            </a:r>
            <a:r>
              <a:rPr lang="en-US" dirty="0" smtClean="0"/>
              <a:t> Evaluation no later than 3 months of 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01163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52400"/>
            <a:ext cx="7315200" cy="115409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D1: Additional Measures Proposed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86000"/>
            <a:ext cx="7315200" cy="3539527"/>
          </a:xfrm>
        </p:spPr>
        <p:txBody>
          <a:bodyPr/>
          <a:lstStyle/>
          <a:p>
            <a:r>
              <a:rPr lang="en-US" dirty="0"/>
              <a:t>Depression Remission at 6 and 12 Months for ages 12 years and older </a:t>
            </a:r>
            <a:r>
              <a:rPr lang="en-US" dirty="0" smtClean="0"/>
              <a:t> (NQF 0710)</a:t>
            </a:r>
          </a:p>
          <a:p>
            <a:r>
              <a:rPr lang="en-US" dirty="0"/>
              <a:t>Behavioral Health Counselling for Childhood </a:t>
            </a:r>
            <a:r>
              <a:rPr lang="en-US" dirty="0" smtClean="0"/>
              <a:t>Obesity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86883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76200"/>
            <a:ext cx="7315200" cy="1154097"/>
          </a:xfrm>
        </p:spPr>
        <p:txBody>
          <a:bodyPr/>
          <a:lstStyle/>
          <a:p>
            <a:r>
              <a:rPr lang="en-US" dirty="0" smtClean="0"/>
              <a:t>Point Assignments RHP 15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24000"/>
            <a:ext cx="7620000" cy="5029199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92D050"/>
                </a:solidFill>
              </a:rPr>
              <a:t>MINIMUM POINT THRESHOLDS  </a:t>
            </a:r>
            <a:r>
              <a:rPr lang="en-US" b="1" smtClean="0">
                <a:solidFill>
                  <a:srgbClr val="92D050"/>
                </a:solidFill>
              </a:rPr>
              <a:t>(scale = 1 to 75)</a:t>
            </a:r>
            <a:endParaRPr lang="en-US" b="1" dirty="0" smtClean="0">
              <a:solidFill>
                <a:srgbClr val="92D050"/>
              </a:solidFill>
            </a:endParaRPr>
          </a:p>
          <a:p>
            <a:r>
              <a:rPr lang="en-US" dirty="0"/>
              <a:t>El Paso Children's </a:t>
            </a:r>
            <a:r>
              <a:rPr lang="en-US" dirty="0" smtClean="0"/>
              <a:t>Hospital  1 </a:t>
            </a:r>
            <a:r>
              <a:rPr lang="en-US" dirty="0" err="1" smtClean="0"/>
              <a:t>pt</a:t>
            </a:r>
            <a:endParaRPr lang="en-US" dirty="0" smtClean="0"/>
          </a:p>
          <a:p>
            <a:r>
              <a:rPr lang="en-US" dirty="0" smtClean="0"/>
              <a:t>Providence </a:t>
            </a:r>
            <a:r>
              <a:rPr lang="en-US" dirty="0"/>
              <a:t>Memorial </a:t>
            </a:r>
            <a:r>
              <a:rPr lang="en-US" dirty="0" smtClean="0"/>
              <a:t>Hospital  15 pts</a:t>
            </a:r>
          </a:p>
          <a:p>
            <a:r>
              <a:rPr lang="en-US" dirty="0" smtClean="0"/>
              <a:t>City </a:t>
            </a:r>
            <a:r>
              <a:rPr lang="en-US" dirty="0"/>
              <a:t>of El Paso Department </a:t>
            </a:r>
            <a:r>
              <a:rPr lang="en-US" dirty="0" smtClean="0"/>
              <a:t>of Health 16 pts</a:t>
            </a:r>
          </a:p>
          <a:p>
            <a:r>
              <a:rPr lang="en-US" dirty="0"/>
              <a:t>Sierra Providence East Medical </a:t>
            </a:r>
            <a:r>
              <a:rPr lang="en-US" dirty="0" smtClean="0"/>
              <a:t>Center 17 pts</a:t>
            </a:r>
          </a:p>
          <a:p>
            <a:r>
              <a:rPr lang="en-US" dirty="0" smtClean="0"/>
              <a:t>Emergence </a:t>
            </a:r>
            <a:r>
              <a:rPr lang="en-US" dirty="0"/>
              <a:t>Health </a:t>
            </a:r>
            <a:r>
              <a:rPr lang="en-US" dirty="0" smtClean="0"/>
              <a:t>Network  31 pts</a:t>
            </a:r>
          </a:p>
          <a:p>
            <a:r>
              <a:rPr lang="en-US" dirty="0"/>
              <a:t>Texas Tech University Health Sciences Center </a:t>
            </a:r>
            <a:r>
              <a:rPr lang="en-US" dirty="0" smtClean="0"/>
              <a:t>El Paso  31 pts</a:t>
            </a:r>
          </a:p>
          <a:p>
            <a:r>
              <a:rPr lang="es-ES" dirty="0" smtClean="0"/>
              <a:t>Las Palmas – Del Sol Medical Center 46 </a:t>
            </a:r>
            <a:r>
              <a:rPr lang="es-ES" dirty="0" err="1" smtClean="0"/>
              <a:t>pts</a:t>
            </a:r>
            <a:endParaRPr lang="es-ES" dirty="0" smtClean="0"/>
          </a:p>
          <a:p>
            <a:r>
              <a:rPr lang="es-ES" dirty="0" err="1" smtClean="0"/>
              <a:t>University</a:t>
            </a:r>
            <a:r>
              <a:rPr lang="es-ES" dirty="0" smtClean="0"/>
              <a:t> </a:t>
            </a:r>
            <a:r>
              <a:rPr lang="es-ES" dirty="0"/>
              <a:t>Medical Center </a:t>
            </a:r>
            <a:r>
              <a:rPr lang="es-ES" dirty="0" smtClean="0"/>
              <a:t>of El Paso  75 </a:t>
            </a:r>
            <a:r>
              <a:rPr lang="es-ES" dirty="0" err="1" smtClean="0"/>
              <a:t>pts</a:t>
            </a:r>
            <a:endParaRPr lang="es-E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58518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81000"/>
            <a:ext cx="7315200" cy="115409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D2: Pediatric Access to Specialty Care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i="1" strike="sngStrike" dirty="0" smtClean="0"/>
              <a:t>Third next available appointment  (IT-1.1)</a:t>
            </a:r>
          </a:p>
          <a:p>
            <a:r>
              <a:rPr lang="en-US" dirty="0" smtClean="0"/>
              <a:t>Functional Outcome Assessment (</a:t>
            </a:r>
            <a:r>
              <a:rPr lang="en-US" dirty="0" smtClean="0"/>
              <a:t>New)</a:t>
            </a:r>
          </a:p>
          <a:p>
            <a:r>
              <a:rPr lang="en-US" dirty="0" err="1" smtClean="0"/>
              <a:t>Audiological</a:t>
            </a:r>
            <a:r>
              <a:rPr lang="en-US" dirty="0" smtClean="0"/>
              <a:t> Evaluation no later than 3 months of age</a:t>
            </a:r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dirty="0" smtClean="0"/>
              <a:t>Improvement in Quality of Life (Quality of Life Assessment Tool: </a:t>
            </a:r>
            <a:r>
              <a:rPr lang="en-US" dirty="0" err="1" smtClean="0"/>
              <a:t>PedsQL</a:t>
            </a:r>
            <a:r>
              <a:rPr lang="en-US" dirty="0" smtClean="0"/>
              <a:t> or </a:t>
            </a:r>
            <a:r>
              <a:rPr lang="en-US" dirty="0" err="1" smtClean="0"/>
              <a:t>AQoL</a:t>
            </a:r>
            <a:r>
              <a:rPr lang="en-US" dirty="0" smtClean="0"/>
              <a:t>) (IT-10.1a)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99117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04800"/>
            <a:ext cx="7315200" cy="115409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D2: Additional Measures Proposed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>
          <a:xfrm>
            <a:off x="914400" y="1828800"/>
            <a:ext cx="3566160" cy="4507992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/>
              <a:t>PedsQL</a:t>
            </a:r>
            <a:r>
              <a:rPr lang="en-US" dirty="0"/>
              <a:t> Arthritis </a:t>
            </a:r>
            <a:r>
              <a:rPr lang="en-US" dirty="0" smtClean="0"/>
              <a:t>Module</a:t>
            </a:r>
          </a:p>
          <a:p>
            <a:r>
              <a:rPr lang="en-US" dirty="0" err="1" smtClean="0"/>
              <a:t>PedsQL</a:t>
            </a:r>
            <a:r>
              <a:rPr lang="en-US" dirty="0" smtClean="0"/>
              <a:t> </a:t>
            </a:r>
            <a:r>
              <a:rPr lang="en-US" dirty="0"/>
              <a:t>Asthma </a:t>
            </a:r>
            <a:r>
              <a:rPr lang="en-US" dirty="0" smtClean="0"/>
              <a:t>Module</a:t>
            </a:r>
          </a:p>
          <a:p>
            <a:r>
              <a:rPr lang="en-US" dirty="0" err="1" smtClean="0"/>
              <a:t>PedsQL</a:t>
            </a:r>
            <a:r>
              <a:rPr lang="en-US" dirty="0" smtClean="0"/>
              <a:t> </a:t>
            </a:r>
            <a:r>
              <a:rPr lang="en-US" dirty="0"/>
              <a:t>Brain Tumor </a:t>
            </a:r>
            <a:r>
              <a:rPr lang="en-US" dirty="0" smtClean="0"/>
              <a:t>Module</a:t>
            </a:r>
          </a:p>
          <a:p>
            <a:r>
              <a:rPr lang="en-US" dirty="0" err="1" smtClean="0"/>
              <a:t>PedsQL</a:t>
            </a:r>
            <a:r>
              <a:rPr lang="en-US" dirty="0" smtClean="0"/>
              <a:t> </a:t>
            </a:r>
            <a:r>
              <a:rPr lang="en-US" dirty="0"/>
              <a:t>Cardiac </a:t>
            </a:r>
            <a:r>
              <a:rPr lang="en-US" dirty="0" smtClean="0"/>
              <a:t>Module</a:t>
            </a:r>
          </a:p>
          <a:p>
            <a:r>
              <a:rPr lang="en-US" dirty="0" err="1" smtClean="0"/>
              <a:t>PedsQL</a:t>
            </a:r>
            <a:r>
              <a:rPr lang="en-US" dirty="0" smtClean="0"/>
              <a:t> </a:t>
            </a:r>
            <a:r>
              <a:rPr lang="en-US" dirty="0"/>
              <a:t>Cancer </a:t>
            </a:r>
            <a:r>
              <a:rPr lang="en-US" dirty="0" smtClean="0"/>
              <a:t>Module</a:t>
            </a:r>
          </a:p>
          <a:p>
            <a:r>
              <a:rPr lang="en-US" dirty="0" err="1" smtClean="0"/>
              <a:t>PedsQL</a:t>
            </a:r>
            <a:r>
              <a:rPr lang="en-US" dirty="0" smtClean="0"/>
              <a:t> </a:t>
            </a:r>
            <a:r>
              <a:rPr lang="en-US" dirty="0"/>
              <a:t>Cerebral Palsy </a:t>
            </a:r>
            <a:r>
              <a:rPr lang="en-US" dirty="0" smtClean="0"/>
              <a:t>Module</a:t>
            </a:r>
          </a:p>
          <a:p>
            <a:r>
              <a:rPr lang="en-US" dirty="0" err="1" smtClean="0"/>
              <a:t>PedsQL</a:t>
            </a:r>
            <a:r>
              <a:rPr lang="en-US" dirty="0" smtClean="0"/>
              <a:t> Cognitive Functioning Scale</a:t>
            </a:r>
          </a:p>
          <a:p>
            <a:r>
              <a:rPr lang="en-US" dirty="0" err="1" smtClean="0"/>
              <a:t>PedsQL</a:t>
            </a:r>
            <a:r>
              <a:rPr lang="en-US" dirty="0" smtClean="0"/>
              <a:t> </a:t>
            </a:r>
            <a:r>
              <a:rPr lang="en-US" dirty="0"/>
              <a:t>Diabetes </a:t>
            </a:r>
            <a:r>
              <a:rPr lang="en-US" dirty="0" smtClean="0"/>
              <a:t>Module</a:t>
            </a:r>
          </a:p>
          <a:p>
            <a:r>
              <a:rPr lang="en-US" dirty="0" err="1" smtClean="0"/>
              <a:t>PedsQL</a:t>
            </a:r>
            <a:r>
              <a:rPr lang="en-US" dirty="0" smtClean="0"/>
              <a:t> </a:t>
            </a:r>
            <a:r>
              <a:rPr lang="en-US" dirty="0" err="1"/>
              <a:t>Duchenne</a:t>
            </a:r>
            <a:r>
              <a:rPr lang="en-US" dirty="0"/>
              <a:t> Muscular Dystrophy </a:t>
            </a:r>
            <a:r>
              <a:rPr lang="en-US" dirty="0" smtClean="0"/>
              <a:t>Module</a:t>
            </a:r>
          </a:p>
          <a:p>
            <a:r>
              <a:rPr lang="en-US" dirty="0" err="1" smtClean="0"/>
              <a:t>PedsQL</a:t>
            </a:r>
            <a:r>
              <a:rPr lang="en-US" dirty="0" smtClean="0"/>
              <a:t> </a:t>
            </a:r>
            <a:r>
              <a:rPr lang="en-US" dirty="0"/>
              <a:t>End Stage Renal Module 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4681727" y="1828800"/>
            <a:ext cx="3566160" cy="4507992"/>
          </a:xfrm>
        </p:spPr>
        <p:txBody>
          <a:bodyPr/>
          <a:lstStyle/>
          <a:p>
            <a:r>
              <a:rPr lang="en-US" dirty="0" err="1"/>
              <a:t>PedsQL</a:t>
            </a:r>
            <a:r>
              <a:rPr lang="en-US" dirty="0"/>
              <a:t> Eosinophilic Esophagitis </a:t>
            </a:r>
            <a:r>
              <a:rPr lang="en-US" dirty="0" smtClean="0"/>
              <a:t>Module</a:t>
            </a:r>
          </a:p>
          <a:p>
            <a:r>
              <a:rPr lang="en-US" dirty="0" err="1" smtClean="0"/>
              <a:t>PedsQL</a:t>
            </a:r>
            <a:r>
              <a:rPr lang="en-US" dirty="0" smtClean="0"/>
              <a:t> </a:t>
            </a:r>
            <a:r>
              <a:rPr lang="en-US" dirty="0"/>
              <a:t>Gastrointestinal Symptoms </a:t>
            </a:r>
            <a:r>
              <a:rPr lang="en-US" dirty="0" smtClean="0"/>
              <a:t>Module</a:t>
            </a:r>
          </a:p>
          <a:p>
            <a:r>
              <a:rPr lang="en-US" dirty="0" err="1" smtClean="0"/>
              <a:t>PedsQL</a:t>
            </a:r>
            <a:r>
              <a:rPr lang="en-US" dirty="0" smtClean="0"/>
              <a:t> </a:t>
            </a:r>
            <a:r>
              <a:rPr lang="en-US" dirty="0"/>
              <a:t>Neuromuscular </a:t>
            </a:r>
            <a:r>
              <a:rPr lang="en-US" dirty="0" smtClean="0"/>
              <a:t>Module</a:t>
            </a:r>
          </a:p>
          <a:p>
            <a:r>
              <a:rPr lang="en-US" dirty="0" err="1" smtClean="0"/>
              <a:t>PedsQL</a:t>
            </a:r>
            <a:r>
              <a:rPr lang="en-US" dirty="0" smtClean="0"/>
              <a:t> </a:t>
            </a:r>
            <a:r>
              <a:rPr lang="en-US" dirty="0"/>
              <a:t>Sickle Cell </a:t>
            </a:r>
            <a:r>
              <a:rPr lang="en-US" dirty="0" smtClean="0"/>
              <a:t>Module</a:t>
            </a:r>
          </a:p>
          <a:p>
            <a:r>
              <a:rPr lang="en-US" dirty="0" err="1" smtClean="0"/>
              <a:t>PedsQL</a:t>
            </a:r>
            <a:r>
              <a:rPr lang="en-US" dirty="0" smtClean="0"/>
              <a:t> </a:t>
            </a:r>
            <a:r>
              <a:rPr lang="en-US" dirty="0"/>
              <a:t>Rheumatology </a:t>
            </a:r>
            <a:r>
              <a:rPr lang="en-US" dirty="0" smtClean="0"/>
              <a:t>Module</a:t>
            </a:r>
          </a:p>
          <a:p>
            <a:r>
              <a:rPr lang="en-US" dirty="0" err="1" smtClean="0"/>
              <a:t>PedsQL</a:t>
            </a:r>
            <a:r>
              <a:rPr lang="en-US" dirty="0" smtClean="0"/>
              <a:t> </a:t>
            </a:r>
            <a:r>
              <a:rPr lang="en-US" dirty="0"/>
              <a:t>Stem Cell Transplant </a:t>
            </a:r>
            <a:r>
              <a:rPr lang="en-US" dirty="0" smtClean="0"/>
              <a:t>Module</a:t>
            </a:r>
          </a:p>
          <a:p>
            <a:r>
              <a:rPr lang="en-US" dirty="0" err="1" smtClean="0"/>
              <a:t>PedsQL</a:t>
            </a:r>
            <a:r>
              <a:rPr lang="en-US" dirty="0" smtClean="0"/>
              <a:t> </a:t>
            </a:r>
            <a:r>
              <a:rPr lang="en-US" dirty="0"/>
              <a:t>Transplant Module </a:t>
            </a:r>
          </a:p>
        </p:txBody>
      </p:sp>
    </p:spTree>
    <p:extLst>
      <p:ext uri="{BB962C8B-B14F-4D97-AF65-F5344CB8AC3E}">
        <p14:creationId xmlns:p14="http://schemas.microsoft.com/office/powerpoint/2010/main" val="15081134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04800"/>
            <a:ext cx="7315200" cy="1154097"/>
          </a:xfrm>
        </p:spPr>
        <p:txBody>
          <a:bodyPr/>
          <a:lstStyle/>
          <a:p>
            <a:r>
              <a:rPr lang="en-US" dirty="0" smtClean="0"/>
              <a:t>D3: Pediatric Hospital Safety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4400" y="2209800"/>
            <a:ext cx="3566160" cy="3593592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National Healthcare Safety Network (NHSN) Central line-associated Bloodstream Infection (CLABSI) Outcome Measure (IT-4.2 </a:t>
            </a:r>
            <a:r>
              <a:rPr lang="en-US" i="1" dirty="0" smtClean="0">
                <a:solidFill>
                  <a:srgbClr val="00B0F0"/>
                </a:solidFill>
              </a:rPr>
              <a:t>For Pediatric Age Range</a:t>
            </a:r>
            <a:r>
              <a:rPr lang="en-US" dirty="0" smtClean="0">
                <a:solidFill>
                  <a:srgbClr val="00B0F0"/>
                </a:solidFill>
              </a:rPr>
              <a:t>)</a:t>
            </a:r>
          </a:p>
          <a:p>
            <a:r>
              <a:rPr lang="en-US" dirty="0" smtClean="0">
                <a:solidFill>
                  <a:srgbClr val="00B0F0"/>
                </a:solidFill>
              </a:rPr>
              <a:t>Pediatric CLABSI (New)</a:t>
            </a:r>
          </a:p>
          <a:p>
            <a:r>
              <a:rPr lang="en-US" dirty="0" smtClean="0">
                <a:solidFill>
                  <a:srgbClr val="00B0F0"/>
                </a:solidFill>
              </a:rPr>
              <a:t>Pediatric CAUTI (New)</a:t>
            </a:r>
          </a:p>
          <a:p>
            <a:r>
              <a:rPr lang="en-US" i="1" strike="sngStrike" dirty="0" smtClean="0">
                <a:solidFill>
                  <a:srgbClr val="00B0F0"/>
                </a:solidFill>
              </a:rPr>
              <a:t>Pediatric Falls (New)</a:t>
            </a:r>
          </a:p>
          <a:p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>
          <a:xfrm>
            <a:off x="4724400" y="2209800"/>
            <a:ext cx="3566160" cy="3595687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Pediatric Surgical site infections (SSI) (New)</a:t>
            </a:r>
          </a:p>
          <a:p>
            <a:r>
              <a:rPr lang="en-US" dirty="0" smtClean="0">
                <a:solidFill>
                  <a:srgbClr val="00B0F0"/>
                </a:solidFill>
              </a:rPr>
              <a:t>Pediatric Adverse Drug Events (New)</a:t>
            </a:r>
          </a:p>
          <a:p>
            <a:r>
              <a:rPr lang="en-US" dirty="0" smtClean="0">
                <a:solidFill>
                  <a:srgbClr val="00B0F0"/>
                </a:solidFill>
              </a:rPr>
              <a:t>Pediatric Pressure Injuries (New)</a:t>
            </a:r>
          </a:p>
          <a:p>
            <a:r>
              <a:rPr lang="en-US" i="1" strike="sngStrike" dirty="0" smtClean="0">
                <a:solidFill>
                  <a:srgbClr val="00B0F0"/>
                </a:solidFill>
              </a:rPr>
              <a:t>Pediatric Venous Thromboembolism (New)</a:t>
            </a:r>
            <a:endParaRPr lang="en-US" i="1" strike="sngStrike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1842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28600"/>
            <a:ext cx="7315200" cy="115409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D3: Additional Measures Proposed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752601"/>
            <a:ext cx="7315200" cy="4556760"/>
          </a:xfrm>
        </p:spPr>
        <p:txBody>
          <a:bodyPr/>
          <a:lstStyle/>
          <a:p>
            <a:r>
              <a:rPr lang="en-US" dirty="0"/>
              <a:t>Newborn ventilator associated </a:t>
            </a:r>
            <a:r>
              <a:rPr lang="en-US" dirty="0" smtClean="0"/>
              <a:t>PNA (NQF 0140)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586774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04800"/>
            <a:ext cx="7315200" cy="115409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D4: Pediatric Chronic Disease Management: Asthma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Asthma in Younger Adults Admission Rate (PQI15-AD)</a:t>
            </a:r>
          </a:p>
          <a:p>
            <a:r>
              <a:rPr lang="en-US" dirty="0" smtClean="0"/>
              <a:t>Medication Management for People with Asthma (IT-1.31)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Asthma Medication Ratio (New)</a:t>
            </a:r>
          </a:p>
          <a:p>
            <a:r>
              <a:rPr lang="en-US" dirty="0" smtClean="0"/>
              <a:t>Asthma Percent of Opportunity Achieved (IT-1.22)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815113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304800"/>
            <a:ext cx="7315200" cy="115409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D4: Additional Measures Proposed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981201"/>
            <a:ext cx="7315200" cy="4328160"/>
          </a:xfrm>
        </p:spPr>
        <p:txBody>
          <a:bodyPr/>
          <a:lstStyle/>
          <a:p>
            <a:r>
              <a:rPr lang="en-US" dirty="0"/>
              <a:t>Asthma: Pharmacologic Therapy for Persistent Asthma </a:t>
            </a:r>
            <a:r>
              <a:rPr lang="en-US" dirty="0" smtClean="0"/>
              <a:t> (NQF 0047)</a:t>
            </a:r>
          </a:p>
          <a:p>
            <a:r>
              <a:rPr lang="en-US" dirty="0"/>
              <a:t>Asthma pediatric quality of life survey </a:t>
            </a:r>
          </a:p>
        </p:txBody>
      </p:sp>
    </p:spTree>
    <p:extLst>
      <p:ext uri="{BB962C8B-B14F-4D97-AF65-F5344CB8AC3E}">
        <p14:creationId xmlns:p14="http://schemas.microsoft.com/office/powerpoint/2010/main" val="48981473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04800"/>
            <a:ext cx="7315200" cy="115409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D5: Pediatric Chronic Disease Management: Diabetes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Comprehensive Diabetes Care: Hemoglobin A1c (HbA1c) Poor Control (&gt;9.0%) (Modified for a pediatric population) IT-1.10 (Pediatric</a:t>
            </a:r>
            <a:r>
              <a:rPr lang="en-US" dirty="0" smtClean="0"/>
              <a:t>)</a:t>
            </a:r>
          </a:p>
          <a:p>
            <a:r>
              <a:rPr lang="pt-BR" dirty="0"/>
              <a:t>Diabetes Care: HbA1c Control &lt; 8.0%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dirty="0"/>
              <a:t>Weight Assessment and Counseling for Nutrition and Physical Activity for Children/Adolescents </a:t>
            </a:r>
            <a:endParaRPr lang="en-US" dirty="0" smtClean="0"/>
          </a:p>
          <a:p>
            <a:r>
              <a:rPr lang="en-US" dirty="0"/>
              <a:t>Hemoglobin A1c (HbA1c) Testing for Pediatric Patients </a:t>
            </a:r>
            <a:endParaRPr lang="en-US" dirty="0" smtClean="0"/>
          </a:p>
          <a:p>
            <a:r>
              <a:rPr lang="en-US" dirty="0">
                <a:solidFill>
                  <a:srgbClr val="FFC000"/>
                </a:solidFill>
              </a:rPr>
              <a:t>Reduce Emergency Department visits for Diabetes</a:t>
            </a:r>
            <a:endParaRPr lang="en-US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80811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914400" y="228600"/>
            <a:ext cx="7315200" cy="115409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D5: Additional Measures Proposed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914400" y="1981201"/>
            <a:ext cx="7315200" cy="4328160"/>
          </a:xfrm>
        </p:spPr>
        <p:txBody>
          <a:bodyPr/>
          <a:lstStyle/>
          <a:p>
            <a:r>
              <a:rPr lang="en-US" dirty="0" smtClean="0"/>
              <a:t>Pediatric </a:t>
            </a:r>
            <a:r>
              <a:rPr lang="en-US" dirty="0"/>
              <a:t>quality of life survey </a:t>
            </a:r>
            <a:r>
              <a:rPr lang="en-US" dirty="0" smtClean="0"/>
              <a:t>- Diabetes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973004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28600"/>
            <a:ext cx="7315200" cy="1154097"/>
          </a:xfrm>
        </p:spPr>
        <p:txBody>
          <a:bodyPr/>
          <a:lstStyle/>
          <a:p>
            <a:r>
              <a:rPr lang="en-US" dirty="0" smtClean="0"/>
              <a:t>E1: Improved Maternal Care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85800" y="1524000"/>
            <a:ext cx="3794760" cy="4812792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Screening for Clinical Depression and Follow-Up Plan (CDF-AD) (IT-1.8)</a:t>
            </a:r>
          </a:p>
          <a:p>
            <a:r>
              <a:rPr lang="en-US" dirty="0" smtClean="0">
                <a:solidFill>
                  <a:srgbClr val="00B0F0"/>
                </a:solidFill>
              </a:rPr>
              <a:t>Elective Delivery (Patients with elective vaginal deliveries or elective cesarean) (IT-8.3)</a:t>
            </a:r>
          </a:p>
          <a:p>
            <a:r>
              <a:rPr lang="en-US" dirty="0" smtClean="0">
                <a:solidFill>
                  <a:srgbClr val="00B0F0"/>
                </a:solidFill>
              </a:rPr>
              <a:t>Cesarean Section (Nulliparous women with a term, singleton baby in a vertex position delivered by cesarean section) (IT-8.6)</a:t>
            </a:r>
          </a:p>
          <a:p>
            <a:r>
              <a:rPr lang="en-US" dirty="0" smtClean="0">
                <a:solidFill>
                  <a:srgbClr val="00B0F0"/>
                </a:solidFill>
              </a:rPr>
              <a:t>Antenatal Steroids (IT-8.4)</a:t>
            </a:r>
          </a:p>
          <a:p>
            <a:r>
              <a:rPr lang="en-US" dirty="0" smtClean="0">
                <a:solidFill>
                  <a:srgbClr val="00B0F0"/>
                </a:solidFill>
              </a:rPr>
              <a:t>Exclusive Breast Milk Feeding (IT-8.18)</a:t>
            </a:r>
          </a:p>
          <a:p>
            <a:r>
              <a:rPr lang="en-US" dirty="0" smtClean="0"/>
              <a:t>Frequency of Ongoing Prenatal Care (IT-8.5)</a:t>
            </a:r>
          </a:p>
          <a:p>
            <a:r>
              <a:rPr lang="en-US" dirty="0" smtClean="0"/>
              <a:t>Contraceptive Care – Postpartum Women Ages 15–44 (CCP-AD</a:t>
            </a:r>
            <a:r>
              <a:rPr lang="en-US" dirty="0" smtClean="0"/>
              <a:t>)*</a:t>
            </a:r>
          </a:p>
          <a:p>
            <a:r>
              <a:rPr lang="en-US" dirty="0" smtClean="0"/>
              <a:t>Preventative Care &amp; Screening: Tobacco Use: Screening &amp; Cessation Intervention (NQF 0028)</a:t>
            </a:r>
          </a:p>
          <a:p>
            <a:r>
              <a:rPr lang="en-US" i="1" strike="sngStrike" dirty="0" smtClean="0"/>
              <a:t>Controlling High Blood Pressure (NQF 0018)</a:t>
            </a:r>
            <a:endParaRPr lang="en-US" i="1" strike="sngStrike" dirty="0" smtClean="0"/>
          </a:p>
          <a:p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>
          <a:xfrm>
            <a:off x="4681728" y="1524000"/>
            <a:ext cx="3700272" cy="4814887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Timeliness of Prenatal/Postnatal Care (IT-8.1)</a:t>
            </a:r>
          </a:p>
          <a:p>
            <a:r>
              <a:rPr lang="en-US" i="1" strike="sngStrike" dirty="0" smtClean="0"/>
              <a:t>Percentage of Low Birth- weight births (IT-8.2)</a:t>
            </a:r>
          </a:p>
          <a:p>
            <a:r>
              <a:rPr lang="en-US" i="1" strike="sngStrike" dirty="0" smtClean="0">
                <a:solidFill>
                  <a:srgbClr val="00B0F0"/>
                </a:solidFill>
              </a:rPr>
              <a:t>Pre-term birth rate  (IT-8.12)</a:t>
            </a:r>
          </a:p>
          <a:p>
            <a:r>
              <a:rPr lang="en-US" dirty="0" smtClean="0">
                <a:solidFill>
                  <a:srgbClr val="00B0F0"/>
                </a:solidFill>
              </a:rPr>
              <a:t>Post-Partum Follow-Up and Care Coordination (PQRS #336) (IT-8.19)</a:t>
            </a:r>
          </a:p>
          <a:p>
            <a:r>
              <a:rPr lang="en-US" dirty="0" smtClean="0"/>
              <a:t>Behavioral Health Risk Assessment (for Pregnant Women) (BHRA-CH) (IT-8.27)</a:t>
            </a:r>
          </a:p>
          <a:p>
            <a:r>
              <a:rPr lang="en-US" dirty="0" smtClean="0"/>
              <a:t>Timeliness of Prenatal Care (PPC-CH) (New)</a:t>
            </a:r>
          </a:p>
          <a:p>
            <a:r>
              <a:rPr lang="en-US" i="1" strike="sngStrike" dirty="0" smtClean="0">
                <a:solidFill>
                  <a:srgbClr val="00B0F0"/>
                </a:solidFill>
              </a:rPr>
              <a:t>Maternity Care: Elective Delivery or Early Induction Without Medical Indication at &gt;= 37 and &lt; 39 Weeks (Overuse) (PQRS #335 </a:t>
            </a:r>
            <a:r>
              <a:rPr lang="en-US" i="1" strike="sngStrike" dirty="0" smtClean="0">
                <a:solidFill>
                  <a:srgbClr val="00B0F0"/>
                </a:solidFill>
              </a:rPr>
              <a:t>)</a:t>
            </a:r>
          </a:p>
          <a:p>
            <a:r>
              <a:rPr lang="en-US" dirty="0" smtClean="0"/>
              <a:t>Medical Assistance with Smoking &amp; Tobacco Use Cessation (modified denominator) (NQF 0027 modified)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784598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28600"/>
            <a:ext cx="7315200" cy="115409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E1: Additional Measures Proposed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828801"/>
            <a:ext cx="7315200" cy="4480560"/>
          </a:xfrm>
        </p:spPr>
        <p:txBody>
          <a:bodyPr/>
          <a:lstStyle/>
          <a:p>
            <a:r>
              <a:rPr lang="en-US" dirty="0"/>
              <a:t>Incidence of </a:t>
            </a:r>
            <a:r>
              <a:rPr lang="en-US" dirty="0" smtClean="0"/>
              <a:t>Episiotomy (NQF 0470)</a:t>
            </a:r>
          </a:p>
          <a:p>
            <a:r>
              <a:rPr lang="en-US" dirty="0"/>
              <a:t>Appropriate Prophylactic Antibiotic Received Within One Hour Prior to Surgical Incision – Cesarean </a:t>
            </a:r>
            <a:r>
              <a:rPr lang="en-US" dirty="0" smtClean="0"/>
              <a:t>section (NQF 0472)</a:t>
            </a:r>
          </a:p>
          <a:p>
            <a:r>
              <a:rPr lang="en-US" dirty="0"/>
              <a:t>Unexpected complications of term </a:t>
            </a:r>
            <a:r>
              <a:rPr lang="en-US" dirty="0" smtClean="0"/>
              <a:t>newborns (NQF 0716)</a:t>
            </a:r>
          </a:p>
          <a:p>
            <a:r>
              <a:rPr lang="en-US" dirty="0"/>
              <a:t>Contraceptive Care - Most &amp; Moderately Effective </a:t>
            </a:r>
            <a:r>
              <a:rPr lang="en-US" dirty="0" smtClean="0"/>
              <a:t>Methods (NQF 2903)</a:t>
            </a:r>
          </a:p>
          <a:p>
            <a:r>
              <a:rPr lang="en-US" dirty="0"/>
              <a:t>Contraceptive Care - Access to </a:t>
            </a:r>
            <a:r>
              <a:rPr lang="en-US" dirty="0" smtClean="0"/>
              <a:t>LARC (NQF 2904)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45091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04800"/>
            <a:ext cx="7315200" cy="1154097"/>
          </a:xfrm>
        </p:spPr>
        <p:txBody>
          <a:bodyPr/>
          <a:lstStyle/>
          <a:p>
            <a:r>
              <a:rPr lang="en-US" dirty="0" smtClean="0"/>
              <a:t>KEY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strike="sngStrike" dirty="0" smtClean="0"/>
              <a:t>Italicized Text</a:t>
            </a:r>
            <a:r>
              <a:rPr lang="en-US" b="1" i="1" dirty="0" smtClean="0"/>
              <a:t> </a:t>
            </a:r>
            <a:r>
              <a:rPr lang="en-US" i="1" dirty="0" smtClean="0"/>
              <a:t> -  </a:t>
            </a:r>
            <a:r>
              <a:rPr lang="en-US" dirty="0" smtClean="0"/>
              <a:t>Measure will most likely be removed from bundle</a:t>
            </a:r>
          </a:p>
          <a:p>
            <a:r>
              <a:rPr lang="en-US" b="1" dirty="0" smtClean="0">
                <a:solidFill>
                  <a:srgbClr val="FFC000"/>
                </a:solidFill>
              </a:rPr>
              <a:t>Orange Text</a:t>
            </a:r>
            <a:r>
              <a:rPr lang="en-US" dirty="0" smtClean="0"/>
              <a:t> -  Emergency Department Measures</a:t>
            </a:r>
          </a:p>
          <a:p>
            <a:r>
              <a:rPr lang="en-US" b="1" dirty="0" smtClean="0">
                <a:solidFill>
                  <a:srgbClr val="00B0F0"/>
                </a:solidFill>
              </a:rPr>
              <a:t>Blue Text </a:t>
            </a:r>
            <a:r>
              <a:rPr lang="en-US" dirty="0" smtClean="0"/>
              <a:t>– Hospital Measures</a:t>
            </a:r>
          </a:p>
          <a:p>
            <a:r>
              <a:rPr lang="en-US" b="1" dirty="0" smtClean="0"/>
              <a:t>White Text </a:t>
            </a:r>
            <a:r>
              <a:rPr lang="en-US" dirty="0" smtClean="0"/>
              <a:t>– Outpatient  Measures</a:t>
            </a:r>
          </a:p>
          <a:p>
            <a:r>
              <a:rPr lang="en-US" b="1" dirty="0" smtClean="0">
                <a:solidFill>
                  <a:srgbClr val="92D050"/>
                </a:solidFill>
              </a:rPr>
              <a:t>Green Text </a:t>
            </a:r>
            <a:r>
              <a:rPr lang="en-US" dirty="0" smtClean="0"/>
              <a:t>– Additionally Proposed Measures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11984899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7315200" cy="115409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F1: Improved Access to Adult Dental Care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Chronic Disease Patients Accessing Dental Services (IT-7.8)</a:t>
            </a:r>
          </a:p>
          <a:p>
            <a:r>
              <a:rPr lang="en-US" dirty="0" smtClean="0"/>
              <a:t>Cavities: Adults (IT-7.10)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C000"/>
                </a:solidFill>
              </a:rPr>
              <a:t>Reduce Emergency Department visits for Dental Conditions      (IT-9.4.i)</a:t>
            </a:r>
            <a:endParaRPr lang="en-US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292866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28600"/>
            <a:ext cx="7315200" cy="115409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F1: Additional Measures Proposed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676401"/>
            <a:ext cx="7315200" cy="4632960"/>
          </a:xfrm>
        </p:spPr>
        <p:txBody>
          <a:bodyPr/>
          <a:lstStyle/>
          <a:p>
            <a:r>
              <a:rPr lang="en-US" dirty="0"/>
              <a:t>Preventative Care &amp; Screening: Tobacco Use: Screening &amp; Cessation Intervention </a:t>
            </a:r>
            <a:r>
              <a:rPr lang="en-US" dirty="0" smtClean="0"/>
              <a:t>(NQF 0028)</a:t>
            </a:r>
          </a:p>
          <a:p>
            <a:r>
              <a:rPr lang="en-US" dirty="0"/>
              <a:t>Oral Evaluation: </a:t>
            </a:r>
            <a:r>
              <a:rPr lang="en-US" dirty="0" smtClean="0"/>
              <a:t>Adults</a:t>
            </a:r>
          </a:p>
          <a:p>
            <a:r>
              <a:rPr lang="en-US" dirty="0"/>
              <a:t>Pain Assessment and </a:t>
            </a:r>
            <a:r>
              <a:rPr lang="en-US" dirty="0" smtClean="0"/>
              <a:t>Follow-up (IT-1.27)</a:t>
            </a:r>
          </a:p>
          <a:p>
            <a:r>
              <a:rPr lang="en-US" dirty="0"/>
              <a:t>Preventative Care &amp; Screening: Oral Cancer Screening 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061500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28600"/>
            <a:ext cx="7315200" cy="1154097"/>
          </a:xfrm>
        </p:spPr>
        <p:txBody>
          <a:bodyPr/>
          <a:lstStyle/>
          <a:p>
            <a:r>
              <a:rPr lang="en-US" dirty="0" smtClean="0"/>
              <a:t>F2: Pediatric Dental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1676400"/>
            <a:ext cx="4038600" cy="4953000"/>
          </a:xfrm>
        </p:spPr>
        <p:txBody>
          <a:bodyPr>
            <a:normAutofit/>
          </a:bodyPr>
          <a:lstStyle/>
          <a:p>
            <a:r>
              <a:rPr lang="en-US" dirty="0" smtClean="0"/>
              <a:t>Dental Sealant:  Children (IT-7.1)</a:t>
            </a:r>
          </a:p>
          <a:p>
            <a:r>
              <a:rPr lang="en-US" dirty="0" smtClean="0"/>
              <a:t>Cavities: Children (IT-7.2)</a:t>
            </a:r>
          </a:p>
          <a:p>
            <a:r>
              <a:rPr lang="en-US" i="1" strike="sngStrike" dirty="0" smtClean="0"/>
              <a:t>Utilization of Services: Children (IT-7.11)</a:t>
            </a:r>
          </a:p>
          <a:p>
            <a:r>
              <a:rPr lang="en-US" dirty="0" smtClean="0"/>
              <a:t>Oral Evaluation: Children (IT-7.12)</a:t>
            </a:r>
          </a:p>
          <a:p>
            <a:r>
              <a:rPr lang="en-US" i="1" strike="sngStrike" dirty="0" smtClean="0"/>
              <a:t>Prevention: Topical Fluoride Intensity for Children at Elevated Caries Risk (IT-7.15)</a:t>
            </a:r>
            <a:endParaRPr lang="en-US" i="1" strike="sngStrike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>
          <a:xfrm>
            <a:off x="4681728" y="1676400"/>
            <a:ext cx="3776472" cy="4662487"/>
          </a:xfrm>
        </p:spPr>
        <p:txBody>
          <a:bodyPr>
            <a:normAutofit/>
          </a:bodyPr>
          <a:lstStyle/>
          <a:p>
            <a:r>
              <a:rPr lang="en-US" dirty="0"/>
              <a:t>Preventive Services for Children at Elevated Caries </a:t>
            </a:r>
            <a:r>
              <a:rPr lang="en-US" dirty="0" smtClean="0"/>
              <a:t>Risk (IT-7.16)</a:t>
            </a:r>
          </a:p>
          <a:p>
            <a:r>
              <a:rPr lang="en-US" i="1" strike="sngStrike" dirty="0"/>
              <a:t>Per Member Per Month Cost of Clinical Services (PMPM Cost): </a:t>
            </a:r>
            <a:r>
              <a:rPr lang="en-US" i="1" strike="sngStrike" dirty="0" smtClean="0"/>
              <a:t>Children (IT-7.20)</a:t>
            </a:r>
          </a:p>
          <a:p>
            <a:r>
              <a:rPr lang="en-US" i="1" strike="sngStrike" dirty="0"/>
              <a:t>Prevention: Dental Sealants for 6-9 Year-Old Children at Elevated Caries </a:t>
            </a:r>
            <a:r>
              <a:rPr lang="en-US" i="1" strike="sngStrike" dirty="0" smtClean="0"/>
              <a:t>Risk (IT-7.13)</a:t>
            </a:r>
          </a:p>
          <a:p>
            <a:r>
              <a:rPr lang="en-US" i="1" strike="sngStrike" dirty="0"/>
              <a:t>Percentage of </a:t>
            </a:r>
            <a:r>
              <a:rPr lang="en-US" i="1" strike="sngStrike" dirty="0" err="1"/>
              <a:t>Eligibles</a:t>
            </a:r>
            <a:r>
              <a:rPr lang="en-US" i="1" strike="sngStrike" dirty="0"/>
              <a:t> Who Received Preventive Dental Services (PDENT-CH</a:t>
            </a:r>
            <a:r>
              <a:rPr lang="en-US" i="1" strike="sngStrike" dirty="0" smtClean="0"/>
              <a:t>)</a:t>
            </a:r>
            <a:endParaRPr lang="en-US" i="1" strike="sngStrike" dirty="0"/>
          </a:p>
        </p:txBody>
      </p:sp>
    </p:spTree>
    <p:extLst>
      <p:ext uri="{BB962C8B-B14F-4D97-AF65-F5344CB8AC3E}">
        <p14:creationId xmlns:p14="http://schemas.microsoft.com/office/powerpoint/2010/main" val="6075143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315200" cy="115409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F2: Additional Measures Proposed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828801"/>
            <a:ext cx="7315200" cy="4480560"/>
          </a:xfrm>
        </p:spPr>
        <p:txBody>
          <a:bodyPr/>
          <a:lstStyle/>
          <a:p>
            <a:r>
              <a:rPr lang="en-US" dirty="0" smtClean="0"/>
              <a:t> Preventative Care &amp; Screening: Tobacco Use</a:t>
            </a:r>
          </a:p>
          <a:p>
            <a:r>
              <a:rPr lang="en-US" dirty="0" smtClean="0"/>
              <a:t>Pain Assessment and Follow-Up</a:t>
            </a:r>
          </a:p>
          <a:p>
            <a:r>
              <a:rPr lang="en-US" dirty="0" smtClean="0"/>
              <a:t>Preventative Care &amp; Screening: Oral Cancer Screening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310345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81000"/>
            <a:ext cx="7315200" cy="1154097"/>
          </a:xfrm>
        </p:spPr>
        <p:txBody>
          <a:bodyPr/>
          <a:lstStyle/>
          <a:p>
            <a:r>
              <a:rPr lang="en-US" dirty="0"/>
              <a:t>G1: Palliative Care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4400" y="1905000"/>
            <a:ext cx="3566160" cy="4431792"/>
          </a:xfrm>
        </p:spPr>
        <p:txBody>
          <a:bodyPr>
            <a:normAutofit fontScale="85000" lnSpcReduction="20000"/>
          </a:bodyPr>
          <a:lstStyle/>
          <a:p>
            <a:r>
              <a:rPr lang="en-US" i="1" strike="sngStrike" dirty="0"/>
              <a:t>Proportion of patients who died from cancer receiving chemotherapy in the last 14 days of </a:t>
            </a:r>
            <a:r>
              <a:rPr lang="en-US" i="1" strike="sngStrike" dirty="0" smtClean="0"/>
              <a:t>life</a:t>
            </a:r>
            <a:endParaRPr lang="en-US" i="1" strike="sngStrike" dirty="0"/>
          </a:p>
          <a:p>
            <a:r>
              <a:rPr lang="en-US" i="1" strike="sngStrike" dirty="0">
                <a:solidFill>
                  <a:srgbClr val="FFC000"/>
                </a:solidFill>
              </a:rPr>
              <a:t>Proportion of patients who died from cancer with more than one </a:t>
            </a:r>
            <a:r>
              <a:rPr lang="en-US" i="1" strike="sngStrike" dirty="0" smtClean="0">
                <a:solidFill>
                  <a:srgbClr val="FFC000"/>
                </a:solidFill>
              </a:rPr>
              <a:t> emergency </a:t>
            </a:r>
            <a:r>
              <a:rPr lang="en-US" i="1" strike="sngStrike" dirty="0">
                <a:solidFill>
                  <a:srgbClr val="FFC000"/>
                </a:solidFill>
              </a:rPr>
              <a:t>department visit in the last 30 days of </a:t>
            </a:r>
            <a:r>
              <a:rPr lang="en-US" i="1" strike="sngStrike" dirty="0" smtClean="0">
                <a:solidFill>
                  <a:srgbClr val="FFC000"/>
                </a:solidFill>
              </a:rPr>
              <a:t>life (IT-13.3)</a:t>
            </a:r>
            <a:endParaRPr lang="en-US" i="1" strike="sngStrike" dirty="0">
              <a:solidFill>
                <a:srgbClr val="FFC000"/>
              </a:solidFill>
            </a:endParaRPr>
          </a:p>
          <a:p>
            <a:r>
              <a:rPr lang="en-US" i="1" strike="sngStrike" dirty="0">
                <a:solidFill>
                  <a:srgbClr val="00B0F0"/>
                </a:solidFill>
              </a:rPr>
              <a:t>Proportion of patients who died from cancer admitted to the ICU in the last 30 days of </a:t>
            </a:r>
            <a:r>
              <a:rPr lang="en-US" i="1" strike="sngStrike" dirty="0" smtClean="0">
                <a:solidFill>
                  <a:srgbClr val="00B0F0"/>
                </a:solidFill>
              </a:rPr>
              <a:t>life (IT-13.4</a:t>
            </a:r>
            <a:r>
              <a:rPr lang="en-US" dirty="0" smtClean="0">
                <a:solidFill>
                  <a:srgbClr val="00B0F0"/>
                </a:solidFill>
              </a:rPr>
              <a:t>)</a:t>
            </a:r>
            <a:endParaRPr lang="en-US" dirty="0">
              <a:solidFill>
                <a:srgbClr val="00B0F0"/>
              </a:solidFill>
            </a:endParaRPr>
          </a:p>
          <a:p>
            <a:r>
              <a:rPr lang="en-US" i="1" strike="sngStrike" dirty="0"/>
              <a:t>Proportion of patients who died from cancer not admitted to hospice</a:t>
            </a:r>
          </a:p>
          <a:p>
            <a:r>
              <a:rPr lang="en-US" i="1" strike="sngStrike" dirty="0"/>
              <a:t>Proportion of patients who died from cancer admitted to hospice for less than 3 </a:t>
            </a:r>
            <a:r>
              <a:rPr lang="en-US" i="1" strike="sngStrike" dirty="0" smtClean="0"/>
              <a:t>days</a:t>
            </a:r>
          </a:p>
          <a:p>
            <a:r>
              <a:rPr lang="en-US" dirty="0" smtClean="0">
                <a:solidFill>
                  <a:srgbClr val="00B0F0"/>
                </a:solidFill>
              </a:rPr>
              <a:t>Advance Care Plan (NQF 0326)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>
          <a:xfrm>
            <a:off x="4681728" y="1828800"/>
            <a:ext cx="3776472" cy="4648200"/>
          </a:xfrm>
        </p:spPr>
        <p:txBody>
          <a:bodyPr>
            <a:normAutofit fontScale="85000" lnSpcReduction="10000"/>
          </a:bodyPr>
          <a:lstStyle/>
          <a:p>
            <a:r>
              <a:rPr lang="en-US" dirty="0">
                <a:solidFill>
                  <a:srgbClr val="00B0F0"/>
                </a:solidFill>
              </a:rPr>
              <a:t>Hospice and Palliative Care – Pain assessment </a:t>
            </a:r>
            <a:r>
              <a:rPr lang="en-US" dirty="0" smtClean="0">
                <a:solidFill>
                  <a:srgbClr val="00B0F0"/>
                </a:solidFill>
              </a:rPr>
              <a:t> (IT-13.1)</a:t>
            </a:r>
            <a:endParaRPr lang="en-US" dirty="0">
              <a:solidFill>
                <a:srgbClr val="00B0F0"/>
              </a:solidFill>
            </a:endParaRPr>
          </a:p>
          <a:p>
            <a:r>
              <a:rPr lang="en-US" dirty="0">
                <a:solidFill>
                  <a:srgbClr val="00B0F0"/>
                </a:solidFill>
              </a:rPr>
              <a:t>Hospice and Palliative Care – Treatment Preferences </a:t>
            </a:r>
            <a:r>
              <a:rPr lang="en-US" dirty="0" smtClean="0">
                <a:solidFill>
                  <a:srgbClr val="00B0F0"/>
                </a:solidFill>
              </a:rPr>
              <a:t> (IT-13.2)</a:t>
            </a:r>
            <a:endParaRPr lang="en-US" dirty="0">
              <a:solidFill>
                <a:srgbClr val="00B0F0"/>
              </a:solidFill>
            </a:endParaRPr>
          </a:p>
          <a:p>
            <a:r>
              <a:rPr lang="en-US" dirty="0">
                <a:solidFill>
                  <a:srgbClr val="00B0F0"/>
                </a:solidFill>
              </a:rPr>
              <a:t>Beliefs and Values - Percentage of hospice patients with documentation in the clinical record of a discussion of spiritual/religious concerns or documentation that the </a:t>
            </a:r>
            <a:r>
              <a:rPr lang="en-US" dirty="0" smtClean="0">
                <a:solidFill>
                  <a:srgbClr val="00B0F0"/>
                </a:solidFill>
              </a:rPr>
              <a:t>patient/caregiver </a:t>
            </a:r>
            <a:r>
              <a:rPr lang="en-US" dirty="0">
                <a:solidFill>
                  <a:srgbClr val="00B0F0"/>
                </a:solidFill>
              </a:rPr>
              <a:t>did not want to discuss</a:t>
            </a:r>
            <a:r>
              <a:rPr lang="en-US" dirty="0" smtClean="0">
                <a:solidFill>
                  <a:srgbClr val="00B0F0"/>
                </a:solidFill>
              </a:rPr>
              <a:t>. (IT-13.5)</a:t>
            </a:r>
            <a:endParaRPr lang="en-US" dirty="0">
              <a:solidFill>
                <a:srgbClr val="00B0F0"/>
              </a:solidFill>
            </a:endParaRPr>
          </a:p>
          <a:p>
            <a:r>
              <a:rPr lang="en-US" dirty="0">
                <a:solidFill>
                  <a:srgbClr val="00B0F0"/>
                </a:solidFill>
              </a:rPr>
              <a:t>Palliative Care:  Percent of patients who have documentation in the medical record that an interdisciplinary family meeting was conducted on or before day five of ICU admission </a:t>
            </a:r>
            <a:r>
              <a:rPr lang="en-US" dirty="0" smtClean="0">
                <a:solidFill>
                  <a:srgbClr val="00B0F0"/>
                </a:solidFill>
              </a:rPr>
              <a:t> (IT-13.6)</a:t>
            </a:r>
            <a:endParaRPr lang="en-US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84877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28600"/>
            <a:ext cx="7315200" cy="115409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G1: Additional Measures Proposed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4400" y="1752600"/>
            <a:ext cx="3566160" cy="4584192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Patients Treated with an Opioid who are Given a Bowel </a:t>
            </a:r>
            <a:r>
              <a:rPr lang="en-US" dirty="0" smtClean="0"/>
              <a:t>Regimen (NQF 1617)</a:t>
            </a:r>
          </a:p>
          <a:p>
            <a:r>
              <a:rPr lang="en-US" dirty="0"/>
              <a:t>Hospice and Palliative Care - Dyspnea Treatment </a:t>
            </a:r>
            <a:r>
              <a:rPr lang="en-US" dirty="0" smtClean="0"/>
              <a:t> (NQF 1638)</a:t>
            </a:r>
          </a:p>
          <a:p>
            <a:r>
              <a:rPr lang="en-US" dirty="0"/>
              <a:t>Hospice and Palliative Care - Dyspnea Screening </a:t>
            </a:r>
            <a:r>
              <a:rPr lang="en-US" dirty="0" smtClean="0"/>
              <a:t> (NQF 1639)</a:t>
            </a:r>
          </a:p>
          <a:p>
            <a:r>
              <a:rPr lang="en-US" dirty="0"/>
              <a:t>Patients with Advanced Cancer Screened for Pain at Outpatient Visits </a:t>
            </a:r>
            <a:r>
              <a:rPr lang="en-US" dirty="0" smtClean="0"/>
              <a:t>(NQF 1628)</a:t>
            </a:r>
          </a:p>
          <a:p>
            <a:r>
              <a:rPr lang="en-US" dirty="0" smtClean="0"/>
              <a:t>Documentation </a:t>
            </a:r>
            <a:r>
              <a:rPr lang="en-US" dirty="0"/>
              <a:t>of emotional or psychosocial </a:t>
            </a:r>
            <a:r>
              <a:rPr lang="en-US" dirty="0" smtClean="0"/>
              <a:t>needs</a:t>
            </a:r>
          </a:p>
          <a:p>
            <a:r>
              <a:rPr lang="en-US" dirty="0" smtClean="0"/>
              <a:t>Social Work Psychosocial Assessment</a:t>
            </a:r>
          </a:p>
          <a:p>
            <a:r>
              <a:rPr lang="en-US" dirty="0" smtClean="0"/>
              <a:t>Screen for Complicated Grief and Bereavement</a:t>
            </a:r>
          </a:p>
          <a:p>
            <a:r>
              <a:rPr lang="en-US" dirty="0" smtClean="0"/>
              <a:t>Screen for Anxiety and Depression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4681728" y="1752600"/>
            <a:ext cx="3566160" cy="4586287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Proportion not admitted to hospice - NQF 0215 </a:t>
            </a:r>
            <a:endParaRPr lang="en-US" dirty="0" smtClean="0"/>
          </a:p>
          <a:p>
            <a:r>
              <a:rPr lang="en-US" dirty="0"/>
              <a:t>Comfortable Dying: Pain Brought to a Comfortable Level within 48 hours of </a:t>
            </a:r>
            <a:r>
              <a:rPr lang="en-US" dirty="0" smtClean="0"/>
              <a:t>Initial Assessment (NQF 0209)</a:t>
            </a:r>
          </a:p>
          <a:p>
            <a:r>
              <a:rPr lang="en-US" dirty="0"/>
              <a:t>Hospice and Palliative Care-- Pain </a:t>
            </a:r>
            <a:r>
              <a:rPr lang="en-US" dirty="0" smtClean="0"/>
              <a:t>Screening (NQF 1634)</a:t>
            </a:r>
          </a:p>
          <a:p>
            <a:r>
              <a:rPr lang="en-US" dirty="0"/>
              <a:t>Hospitalized Patients Who Die and Expected Death with an ICD that has </a:t>
            </a:r>
            <a:r>
              <a:rPr lang="en-US" dirty="0" smtClean="0"/>
              <a:t>Been Deactivated (NQF 1625)</a:t>
            </a:r>
          </a:p>
          <a:p>
            <a:r>
              <a:rPr lang="en-US" dirty="0"/>
              <a:t>Inclusion of symptoms beyond pain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829103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04800"/>
            <a:ext cx="7315200" cy="1154097"/>
          </a:xfrm>
        </p:spPr>
        <p:txBody>
          <a:bodyPr>
            <a:normAutofit fontScale="90000"/>
          </a:bodyPr>
          <a:lstStyle/>
          <a:p>
            <a:r>
              <a:rPr lang="en-US" dirty="0"/>
              <a:t>H1: Integration of Behavioral Health in a Primary Care Setting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4400" y="1905000"/>
            <a:ext cx="3566160" cy="4431792"/>
          </a:xfrm>
        </p:spPr>
        <p:txBody>
          <a:bodyPr>
            <a:normAutofit lnSpcReduction="10000"/>
          </a:bodyPr>
          <a:lstStyle/>
          <a:p>
            <a:r>
              <a:rPr lang="en-US" i="1" strike="sngStrike" dirty="0"/>
              <a:t>Depression Remission at 12 </a:t>
            </a:r>
            <a:r>
              <a:rPr lang="en-US" i="1" strike="sngStrike" dirty="0" smtClean="0"/>
              <a:t>Months (IT-1.9)</a:t>
            </a:r>
            <a:endParaRPr lang="en-US" i="1" strike="sngStrike" dirty="0"/>
          </a:p>
          <a:p>
            <a:r>
              <a:rPr lang="en-US" dirty="0"/>
              <a:t>Depression Response at Twelve Months- Progress Towards Remission</a:t>
            </a:r>
          </a:p>
          <a:p>
            <a:r>
              <a:rPr lang="en-US" dirty="0"/>
              <a:t>Depression Remission at Six </a:t>
            </a:r>
            <a:r>
              <a:rPr lang="en-US" dirty="0" smtClean="0"/>
              <a:t>Months</a:t>
            </a:r>
          </a:p>
          <a:p>
            <a:r>
              <a:rPr lang="en-US" dirty="0"/>
              <a:t>Preventive Care &amp; Screening: Tobacco Use: Screening &amp; Cessation Intervention </a:t>
            </a:r>
            <a:r>
              <a:rPr lang="en-US" dirty="0" smtClean="0"/>
              <a:t>NQF#0028</a:t>
            </a:r>
          </a:p>
          <a:p>
            <a:r>
              <a:rPr lang="en-US" dirty="0"/>
              <a:t>Screening for Clinical Depression and Follow-Up Plan (CDF-AD) NQF#0418 </a:t>
            </a:r>
            <a:endParaRPr lang="en-US" dirty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>
          <a:xfrm>
            <a:off x="4681728" y="1905000"/>
            <a:ext cx="3566160" cy="4433887"/>
          </a:xfrm>
        </p:spPr>
        <p:txBody>
          <a:bodyPr>
            <a:normAutofit/>
          </a:bodyPr>
          <a:lstStyle/>
          <a:p>
            <a:r>
              <a:rPr lang="en-US" dirty="0"/>
              <a:t>Substance Use Screening and Intervention Composite</a:t>
            </a:r>
          </a:p>
          <a:p>
            <a:r>
              <a:rPr lang="en-US" dirty="0"/>
              <a:t>Preventive Care and Screening: Unhealthy Alcohol Use: Screening &amp; Brief Counseling</a:t>
            </a:r>
          </a:p>
          <a:p>
            <a:r>
              <a:rPr lang="en-US" dirty="0"/>
              <a:t>Depression Utilization of the PHQ-9 Tool (</a:t>
            </a:r>
            <a:r>
              <a:rPr lang="en-US" dirty="0" err="1"/>
              <a:t>eMeasure</a:t>
            </a:r>
            <a:r>
              <a:rPr lang="en-US" dirty="0" smtClean="0"/>
              <a:t>)</a:t>
            </a:r>
          </a:p>
          <a:p>
            <a:r>
              <a:rPr lang="en-US" dirty="0"/>
              <a:t>Medical Assistance with Smoking and Tobacco Use Cessation (MSC) - Modified Denominator NQF#0027 (Modified)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278981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28600"/>
            <a:ext cx="7315200" cy="115409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H1: Additional Measures Proposed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752601"/>
            <a:ext cx="7315200" cy="4556760"/>
          </a:xfrm>
        </p:spPr>
        <p:txBody>
          <a:bodyPr/>
          <a:lstStyle/>
          <a:p>
            <a:r>
              <a:rPr lang="en-US" dirty="0"/>
              <a:t>Follow-Up Care for Children Prescribed Attention-Deficit/Hyperactivity Disorder (ADHD) Medication (ADD-CH) </a:t>
            </a:r>
            <a:r>
              <a:rPr lang="en-US" dirty="0" smtClean="0"/>
              <a:t>(NQF 0108)</a:t>
            </a:r>
          </a:p>
          <a:p>
            <a:r>
              <a:rPr lang="en-US" dirty="0"/>
              <a:t>Gains in Patient Activation (PAM) Scores at 12 </a:t>
            </a:r>
            <a:r>
              <a:rPr lang="en-US" dirty="0" smtClean="0"/>
              <a:t>Months (NQF 2483)</a:t>
            </a:r>
          </a:p>
          <a:p>
            <a:r>
              <a:rPr lang="en-US" dirty="0"/>
              <a:t>Diabetes Screening for People With Schizophrenia or Bipolar Disorder Who Are Using Antipsychotic Medications </a:t>
            </a:r>
            <a:r>
              <a:rPr lang="en-US" dirty="0" smtClean="0"/>
              <a:t>(NQF 1932)</a:t>
            </a:r>
          </a:p>
          <a:p>
            <a:r>
              <a:rPr lang="en-US" dirty="0"/>
              <a:t>Use of First-Line Psychosocial Care for Children and Adolescents on Antipsychotics (APP-CH</a:t>
            </a:r>
            <a:r>
              <a:rPr lang="en-US" dirty="0" smtClean="0"/>
              <a:t>)* (NQF 2801)</a:t>
            </a:r>
          </a:p>
          <a:p>
            <a:r>
              <a:rPr lang="en-US" dirty="0"/>
              <a:t>Adherence to chronic </a:t>
            </a:r>
            <a:r>
              <a:rPr lang="en-US" dirty="0" smtClean="0"/>
              <a:t>medications (NQF 0542)</a:t>
            </a:r>
          </a:p>
          <a:p>
            <a:r>
              <a:rPr lang="en-US" dirty="0"/>
              <a:t>Annual Physical Exam for Persons with Mental Illness </a:t>
            </a:r>
          </a:p>
        </p:txBody>
      </p:sp>
    </p:spTree>
    <p:extLst>
      <p:ext uri="{BB962C8B-B14F-4D97-AF65-F5344CB8AC3E}">
        <p14:creationId xmlns:p14="http://schemas.microsoft.com/office/powerpoint/2010/main" val="62199091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28600"/>
            <a:ext cx="7315200" cy="1154097"/>
          </a:xfrm>
        </p:spPr>
        <p:txBody>
          <a:bodyPr>
            <a:normAutofit fontScale="90000"/>
          </a:bodyPr>
          <a:lstStyle/>
          <a:p>
            <a:r>
              <a:rPr lang="en-US" dirty="0"/>
              <a:t>H2: Behavioral Health and Appropriate Utilization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1600200"/>
            <a:ext cx="4038600" cy="510540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Follow-Up After Hospitalization for Mental </a:t>
            </a:r>
            <a:r>
              <a:rPr lang="en-US" dirty="0" smtClean="0"/>
              <a:t>Illness (IT-1.18)</a:t>
            </a:r>
            <a:endParaRPr lang="en-US" dirty="0"/>
          </a:p>
          <a:p>
            <a:r>
              <a:rPr lang="en-US" i="1" strike="sngStrike" dirty="0"/>
              <a:t>Adherence to Antipsychotics for Individuals with Schizophrenia (SAA-AD</a:t>
            </a:r>
            <a:r>
              <a:rPr lang="en-US" i="1" strike="sngStrike" dirty="0" smtClean="0"/>
              <a:t>) (IT-11.5)</a:t>
            </a:r>
            <a:endParaRPr lang="en-US" i="1" strike="sngStrike" dirty="0"/>
          </a:p>
          <a:p>
            <a:r>
              <a:rPr lang="en-US" dirty="0"/>
              <a:t>Diabetes Screening for People With Schizophrenia or Bipolar Disorder Who Are Using Antipsychotic Medications (SSD-AD</a:t>
            </a:r>
            <a:r>
              <a:rPr lang="en-US" dirty="0" smtClean="0"/>
              <a:t>) (IT-11.10)</a:t>
            </a:r>
            <a:endParaRPr lang="en-US" dirty="0"/>
          </a:p>
          <a:p>
            <a:r>
              <a:rPr lang="en-US" dirty="0"/>
              <a:t>Follow-Up After Discharge from the Emergency Department for Mental Health or Alcohol or Other Drug Dependence (FUA-AD)*</a:t>
            </a:r>
          </a:p>
          <a:p>
            <a:r>
              <a:rPr lang="en-US" dirty="0"/>
              <a:t>Diabetes Care for People with Serious Mental Illness: Hemoglobin A1c (HbA1c) Poor Control (&gt;9.0%) (HPCMI-AD</a:t>
            </a:r>
            <a:r>
              <a:rPr lang="en-US" dirty="0" smtClean="0"/>
              <a:t>)*</a:t>
            </a:r>
          </a:p>
          <a:p>
            <a:r>
              <a:rPr lang="en-US" i="1" strike="sngStrike" dirty="0"/>
              <a:t>Decrease in mental health admissions and readmissions to criminal justice settings such as jails or </a:t>
            </a:r>
            <a:r>
              <a:rPr lang="en-US" i="1" strike="sngStrike" dirty="0" smtClean="0"/>
              <a:t>prisons (IT-9.1)</a:t>
            </a:r>
            <a:endParaRPr lang="en-US" i="1" strike="sngStrike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>
          <a:xfrm>
            <a:off x="4681728" y="1600200"/>
            <a:ext cx="3852672" cy="48768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Cardiovascular </a:t>
            </a:r>
            <a:r>
              <a:rPr lang="en-US" dirty="0"/>
              <a:t>monitoring for people with cardiovascular disease and schizophrenia (SMC</a:t>
            </a:r>
            <a:r>
              <a:rPr lang="en-US" dirty="0" smtClean="0"/>
              <a:t>) (IT-11.12)</a:t>
            </a:r>
            <a:endParaRPr lang="en-US" dirty="0"/>
          </a:p>
          <a:p>
            <a:r>
              <a:rPr lang="en-US" dirty="0"/>
              <a:t>Assignment of Primary Care Physician to Individuals with </a:t>
            </a:r>
            <a:r>
              <a:rPr lang="en-US" dirty="0" smtClean="0"/>
              <a:t>Schizophrenia (IT-11.13)</a:t>
            </a:r>
            <a:endParaRPr lang="en-US" dirty="0"/>
          </a:p>
          <a:p>
            <a:r>
              <a:rPr lang="en-US" dirty="0"/>
              <a:t>Annual Physical Exam for Persons with Mental Illness </a:t>
            </a:r>
            <a:r>
              <a:rPr lang="en-US" dirty="0" smtClean="0"/>
              <a:t> (IT-11.14)</a:t>
            </a:r>
            <a:endParaRPr lang="en-US" dirty="0"/>
          </a:p>
          <a:p>
            <a:r>
              <a:rPr lang="en-US" dirty="0"/>
              <a:t>Housing Assessment for Individuals with Schizophrenia </a:t>
            </a:r>
            <a:r>
              <a:rPr lang="en-US" dirty="0" smtClean="0"/>
              <a:t> (IT-11.28)</a:t>
            </a:r>
            <a:endParaRPr lang="en-US" dirty="0"/>
          </a:p>
          <a:p>
            <a:r>
              <a:rPr lang="en-US" dirty="0"/>
              <a:t>Independent Living Skills Assessment for Individuals with </a:t>
            </a:r>
            <a:r>
              <a:rPr lang="en-US" dirty="0" smtClean="0"/>
              <a:t>Schizophrenia (IT-11.29)</a:t>
            </a:r>
            <a:endParaRPr lang="en-US" dirty="0"/>
          </a:p>
          <a:p>
            <a:r>
              <a:rPr lang="en-US" dirty="0"/>
              <a:t>Alcohol Screening and Follow-up for People with Serious Mental Illness</a:t>
            </a:r>
          </a:p>
          <a:p>
            <a:r>
              <a:rPr lang="en-US" dirty="0"/>
              <a:t>Adult Major Depressive Disorder (MDD): Suicide Risk Assessment (</a:t>
            </a:r>
            <a:r>
              <a:rPr lang="en-US" dirty="0" err="1"/>
              <a:t>eMeasure</a:t>
            </a:r>
            <a:r>
              <a:rPr lang="en-US" dirty="0" smtClean="0"/>
              <a:t>)</a:t>
            </a:r>
          </a:p>
          <a:p>
            <a:r>
              <a:rPr lang="en-US" i="1" strike="sngStrike" dirty="0" smtClean="0">
                <a:solidFill>
                  <a:srgbClr val="FFC000"/>
                </a:solidFill>
              </a:rPr>
              <a:t>Reduce low acuity ED Visits</a:t>
            </a:r>
            <a:endParaRPr lang="en-US" i="1" strike="sngStrike" dirty="0">
              <a:solidFill>
                <a:srgbClr val="FFC000"/>
              </a:solidFill>
            </a:endParaRPr>
          </a:p>
          <a:p>
            <a:r>
              <a:rPr lang="en-US" i="1" strike="sngStrike" dirty="0" smtClean="0">
                <a:solidFill>
                  <a:srgbClr val="00B0F0"/>
                </a:solidFill>
              </a:rPr>
              <a:t>Risk Adjusted Behavioral Health/ Substance Abuse 30-Day Readmission Rate</a:t>
            </a:r>
            <a:endParaRPr lang="en-US" i="1" strike="sngStrike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485897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28600"/>
            <a:ext cx="7315200" cy="115409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H2: Additional Measures Proposed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828801"/>
            <a:ext cx="7315200" cy="4480560"/>
          </a:xfrm>
        </p:spPr>
        <p:txBody>
          <a:bodyPr/>
          <a:lstStyle/>
          <a:p>
            <a:r>
              <a:rPr lang="en-US" dirty="0"/>
              <a:t>Follow-Up After Hospitalization for Mental Illness: Ages 6 to 20 (FUH-CH) </a:t>
            </a:r>
            <a:r>
              <a:rPr lang="en-US" dirty="0" smtClean="0"/>
              <a:t> (NQF 0576)</a:t>
            </a:r>
          </a:p>
          <a:p>
            <a:r>
              <a:rPr lang="en-US" dirty="0"/>
              <a:t>Child and Adolescent Major Depressive Disorder (MDD): Suicide Risk Assessment (SRA-CH</a:t>
            </a:r>
            <a:r>
              <a:rPr lang="en-US" dirty="0" smtClean="0"/>
              <a:t>) (NQF 1365)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86314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04800"/>
            <a:ext cx="7315200" cy="115409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A1: Improved Chronic Disease Management: Diabetes Care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4400" y="1905000"/>
            <a:ext cx="3566160" cy="4431792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Comprehensive Diabetes Care: Eye Exam (retinal) performed (IT-1.12)</a:t>
            </a:r>
          </a:p>
          <a:p>
            <a:r>
              <a:rPr lang="en-US" dirty="0" smtClean="0"/>
              <a:t>Comprehensive Diabetes Care: Foot Exam (IT-1.13)</a:t>
            </a:r>
          </a:p>
          <a:p>
            <a:r>
              <a:rPr lang="en-US" dirty="0" smtClean="0"/>
              <a:t>Comprehensive Diabetes Care: Hemoglobin A1c (HbA1c) testing (New)</a:t>
            </a:r>
          </a:p>
          <a:p>
            <a:r>
              <a:rPr lang="en-US" dirty="0" smtClean="0"/>
              <a:t>Comprehensive Diabetes Care: Hemoglobin A1c (HbA1c) Poor Control (&gt;9.0%) (IT-1.10)</a:t>
            </a:r>
          </a:p>
          <a:p>
            <a:r>
              <a:rPr lang="en-US" i="1" strike="sngStrike" dirty="0" smtClean="0"/>
              <a:t>Comprehensive Diabetes Care: Medical Attention for Nephropathy (IT-1.14)</a:t>
            </a:r>
          </a:p>
          <a:p>
            <a:r>
              <a:rPr lang="pt-BR" i="1" strike="sngStrike" dirty="0" smtClean="0"/>
              <a:t>Diabetes Care: HbA1c Control &lt; 8.0% (New)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>
          <a:xfrm>
            <a:off x="4681728" y="1905000"/>
            <a:ext cx="3566160" cy="4433887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Diabetes care:  BP control (&lt;140/90mm Hg) (IT-1.11)</a:t>
            </a:r>
          </a:p>
          <a:p>
            <a:r>
              <a:rPr lang="en-US" dirty="0" smtClean="0"/>
              <a:t>Comprehensive Diabetes Care LDL-C Screening (IT-1.20)</a:t>
            </a:r>
          </a:p>
          <a:p>
            <a:r>
              <a:rPr lang="en-US" dirty="0" smtClean="0">
                <a:solidFill>
                  <a:srgbClr val="00B0F0"/>
                </a:solidFill>
              </a:rPr>
              <a:t>Ambulatory Care Sensitive Conditions Admissions Rate (IT-2.21)</a:t>
            </a:r>
          </a:p>
          <a:p>
            <a:r>
              <a:rPr lang="en-US" dirty="0" smtClean="0">
                <a:solidFill>
                  <a:srgbClr val="FFC000"/>
                </a:solidFill>
              </a:rPr>
              <a:t>Reduce Emergency Department visits for Diabetes (IT-9.4b)</a:t>
            </a:r>
          </a:p>
          <a:p>
            <a:r>
              <a:rPr lang="en-US" dirty="0" smtClean="0"/>
              <a:t>Diabetic Foot &amp; Ankle Care, Peripheral Neuropathy – Neurological Evaluation (</a:t>
            </a:r>
            <a:r>
              <a:rPr lang="en-US" dirty="0" err="1" smtClean="0"/>
              <a:t>eMeasure</a:t>
            </a:r>
            <a:r>
              <a:rPr lang="en-US" dirty="0" smtClean="0"/>
              <a:t>) (New)</a:t>
            </a:r>
          </a:p>
          <a:p>
            <a:r>
              <a:rPr lang="en-US" dirty="0" smtClean="0"/>
              <a:t>Diabetic Foot &amp; Ankle Care, Ulcer Prevention –  Evaluation of Footwear (</a:t>
            </a:r>
            <a:r>
              <a:rPr lang="en-US" dirty="0" err="1" smtClean="0"/>
              <a:t>eMeasure</a:t>
            </a:r>
            <a:r>
              <a:rPr lang="en-US" dirty="0" smtClean="0"/>
              <a:t>) (New)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323717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04800"/>
            <a:ext cx="7315200" cy="1154097"/>
          </a:xfrm>
        </p:spPr>
        <p:txBody>
          <a:bodyPr>
            <a:normAutofit fontScale="90000"/>
          </a:bodyPr>
          <a:lstStyle/>
          <a:p>
            <a:r>
              <a:rPr lang="fr-FR" dirty="0"/>
              <a:t>H3: </a:t>
            </a:r>
            <a:r>
              <a:rPr lang="fr-FR" dirty="0" err="1"/>
              <a:t>Chronic</a:t>
            </a:r>
            <a:r>
              <a:rPr lang="fr-FR" dirty="0"/>
              <a:t> Non-</a:t>
            </a:r>
            <a:r>
              <a:rPr lang="fr-FR" dirty="0" err="1"/>
              <a:t>Malignant</a:t>
            </a:r>
            <a:r>
              <a:rPr lang="fr-FR" dirty="0"/>
              <a:t> Pain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38200" y="2057400"/>
            <a:ext cx="3566160" cy="359359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Initiation and Engagement of Alcohol and Other Drug </a:t>
            </a:r>
            <a:r>
              <a:rPr lang="en-US" dirty="0" smtClean="0"/>
              <a:t>Dependence </a:t>
            </a:r>
            <a:r>
              <a:rPr lang="en-US" dirty="0"/>
              <a:t>Treatment (IET</a:t>
            </a:r>
            <a:r>
              <a:rPr lang="en-US" dirty="0" smtClean="0"/>
              <a:t>) </a:t>
            </a:r>
            <a:r>
              <a:rPr lang="en-US" dirty="0"/>
              <a:t>(IT-11.8)</a:t>
            </a:r>
          </a:p>
          <a:p>
            <a:r>
              <a:rPr lang="en-US" dirty="0"/>
              <a:t>Use of Opioids at High </a:t>
            </a:r>
            <a:r>
              <a:rPr lang="en-US" dirty="0" smtClean="0"/>
              <a:t>Dosage – modified denominator</a:t>
            </a:r>
            <a:endParaRPr lang="en-US" dirty="0"/>
          </a:p>
          <a:p>
            <a:r>
              <a:rPr lang="en-US" dirty="0"/>
              <a:t>Initiation of Depression </a:t>
            </a:r>
            <a:r>
              <a:rPr lang="en-US" dirty="0" smtClean="0"/>
              <a:t>Treatment (IT-11.7</a:t>
            </a:r>
            <a:r>
              <a:rPr lang="en-US" dirty="0" smtClean="0"/>
              <a:t>)</a:t>
            </a:r>
          </a:p>
          <a:p>
            <a:r>
              <a:rPr lang="en-US" dirty="0" smtClean="0"/>
              <a:t>Hospice and Palliative Care – Pain Assessment (NQF 1637)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>
          <a:xfrm>
            <a:off x="4572000" y="1981200"/>
            <a:ext cx="3566160" cy="38100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Care Planning for Dual </a:t>
            </a:r>
            <a:r>
              <a:rPr lang="en-US" dirty="0" smtClean="0"/>
              <a:t>Diagnosis (IT-11.9)</a:t>
            </a:r>
            <a:endParaRPr lang="en-US" dirty="0"/>
          </a:p>
          <a:p>
            <a:r>
              <a:rPr lang="en-US" dirty="0"/>
              <a:t>Documentation of Current Medications in the Medical Record</a:t>
            </a:r>
          </a:p>
          <a:p>
            <a:r>
              <a:rPr lang="en-US" dirty="0"/>
              <a:t>Pain Assessment and </a:t>
            </a:r>
            <a:r>
              <a:rPr lang="en-US" dirty="0" smtClean="0"/>
              <a:t>Follow-up (IT-1.27)</a:t>
            </a:r>
            <a:endParaRPr lang="en-US" dirty="0"/>
          </a:p>
          <a:p>
            <a:r>
              <a:rPr lang="en-US" i="1" strike="sngStrike" dirty="0" smtClean="0">
                <a:solidFill>
                  <a:srgbClr val="00B0F0"/>
                </a:solidFill>
              </a:rPr>
              <a:t>Risk Adjusted Behavioral Health/Substance Abuse 30-Day Readmission Rate</a:t>
            </a:r>
          </a:p>
          <a:p>
            <a:r>
              <a:rPr lang="en-US" i="1" strike="sngStrike" dirty="0" smtClean="0">
                <a:solidFill>
                  <a:srgbClr val="FFC000"/>
                </a:solidFill>
              </a:rPr>
              <a:t>Reduce Emergency Department Visits for Behavioral Health/Substance Abuse</a:t>
            </a:r>
            <a:endParaRPr lang="en-US" i="1" strike="sngStrike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031457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52400"/>
            <a:ext cx="7315200" cy="115409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H3: Additional Measures Proposed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600201"/>
            <a:ext cx="7315200" cy="4709160"/>
          </a:xfrm>
        </p:spPr>
        <p:txBody>
          <a:bodyPr/>
          <a:lstStyle/>
          <a:p>
            <a:r>
              <a:rPr lang="en-US" dirty="0" smtClean="0"/>
              <a:t>No additional measures have been proposed thus far.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292211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304800"/>
            <a:ext cx="7315200" cy="1154097"/>
          </a:xfrm>
        </p:spPr>
        <p:txBody>
          <a:bodyPr/>
          <a:lstStyle/>
          <a:p>
            <a:r>
              <a:rPr lang="en-US" dirty="0" smtClean="0"/>
              <a:t>I1:  Access to Specialty Care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914400" y="1905000"/>
            <a:ext cx="3566160" cy="4431792"/>
          </a:xfrm>
        </p:spPr>
        <p:txBody>
          <a:bodyPr/>
          <a:lstStyle/>
          <a:p>
            <a:r>
              <a:rPr lang="en-US" dirty="0"/>
              <a:t>Third next available </a:t>
            </a:r>
            <a:r>
              <a:rPr lang="en-US" dirty="0" smtClean="0"/>
              <a:t>appointment (IT-</a:t>
            </a:r>
          </a:p>
          <a:p>
            <a:r>
              <a:rPr lang="en-US" dirty="0"/>
              <a:t>Functional Outcome </a:t>
            </a:r>
            <a:r>
              <a:rPr lang="en-US" dirty="0" smtClean="0"/>
              <a:t>Assessment</a:t>
            </a:r>
          </a:p>
          <a:p>
            <a:r>
              <a:rPr lang="en-US" dirty="0"/>
              <a:t>Improvement in Quality of Life (Quality of Life Assessment Tool: </a:t>
            </a:r>
            <a:r>
              <a:rPr lang="en-US" dirty="0" err="1"/>
              <a:t>PedsQL</a:t>
            </a:r>
            <a:r>
              <a:rPr lang="en-US" dirty="0"/>
              <a:t> or </a:t>
            </a:r>
            <a:r>
              <a:rPr lang="en-US" dirty="0" err="1"/>
              <a:t>AQoL</a:t>
            </a:r>
            <a:r>
              <a:rPr lang="en-US" dirty="0"/>
              <a:t>)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4"/>
          </p:nvPr>
        </p:nvSpPr>
        <p:spPr>
          <a:xfrm>
            <a:off x="4681728" y="1905000"/>
            <a:ext cx="3566160" cy="4433887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24495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28600"/>
            <a:ext cx="7315200" cy="115409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I1: Additional Measures Proposed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905001"/>
            <a:ext cx="7315200" cy="4404360"/>
          </a:xfrm>
        </p:spPr>
        <p:txBody>
          <a:bodyPr/>
          <a:lstStyle/>
          <a:p>
            <a:r>
              <a:rPr lang="en-US" dirty="0" smtClean="0"/>
              <a:t>Communication between Primary Care and Specialty Provider</a:t>
            </a:r>
          </a:p>
          <a:p>
            <a:r>
              <a:rPr lang="en-US" dirty="0" smtClean="0"/>
              <a:t>Language Services:  Percent of Patients served (NQF 1821)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256186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28600"/>
            <a:ext cx="7315200" cy="1154097"/>
          </a:xfrm>
        </p:spPr>
        <p:txBody>
          <a:bodyPr/>
          <a:lstStyle/>
          <a:p>
            <a:r>
              <a:rPr lang="en-US" dirty="0"/>
              <a:t>J1: Hospital Safety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4400" y="2133600"/>
            <a:ext cx="3566160" cy="3593592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B0F0"/>
                </a:solidFill>
              </a:rPr>
              <a:t>Central line-associated bloodstream infections (CLABSI) rates </a:t>
            </a:r>
            <a:r>
              <a:rPr lang="en-US" dirty="0" smtClean="0">
                <a:solidFill>
                  <a:srgbClr val="00B0F0"/>
                </a:solidFill>
              </a:rPr>
              <a:t>(IT-4.2)</a:t>
            </a:r>
            <a:endParaRPr lang="en-US" dirty="0">
              <a:solidFill>
                <a:srgbClr val="00B0F0"/>
              </a:solidFill>
            </a:endParaRPr>
          </a:p>
          <a:p>
            <a:r>
              <a:rPr lang="en-US" dirty="0">
                <a:solidFill>
                  <a:srgbClr val="00B0F0"/>
                </a:solidFill>
              </a:rPr>
              <a:t>Catheter-associated Urinary Tract Infections (CAUTI) rates </a:t>
            </a:r>
            <a:r>
              <a:rPr lang="en-US" dirty="0" smtClean="0">
                <a:solidFill>
                  <a:srgbClr val="00B0F0"/>
                </a:solidFill>
              </a:rPr>
              <a:t>(IT-4.3)</a:t>
            </a:r>
            <a:endParaRPr lang="en-US" dirty="0">
              <a:solidFill>
                <a:srgbClr val="00B0F0"/>
              </a:solidFill>
            </a:endParaRPr>
          </a:p>
          <a:p>
            <a:r>
              <a:rPr lang="en-US" dirty="0">
                <a:solidFill>
                  <a:srgbClr val="00B0F0"/>
                </a:solidFill>
              </a:rPr>
              <a:t>Surgical site infections (SSI) </a:t>
            </a:r>
            <a:r>
              <a:rPr lang="en-US" dirty="0" smtClean="0">
                <a:solidFill>
                  <a:srgbClr val="00B0F0"/>
                </a:solidFill>
              </a:rPr>
              <a:t>rates (IT-4.4)</a:t>
            </a:r>
            <a:endParaRPr lang="en-US" dirty="0">
              <a:solidFill>
                <a:srgbClr val="00B0F0"/>
              </a:solidFill>
            </a:endParaRPr>
          </a:p>
          <a:p>
            <a:r>
              <a:rPr lang="en-US" dirty="0">
                <a:solidFill>
                  <a:srgbClr val="00B0F0"/>
                </a:solidFill>
              </a:rPr>
              <a:t>Patient Fall </a:t>
            </a:r>
            <a:r>
              <a:rPr lang="en-US" dirty="0" smtClean="0">
                <a:solidFill>
                  <a:srgbClr val="00B0F0"/>
                </a:solidFill>
              </a:rPr>
              <a:t>Rate (IT-4.5)</a:t>
            </a:r>
            <a:endParaRPr lang="en-US" dirty="0">
              <a:solidFill>
                <a:srgbClr val="00B0F0"/>
              </a:solidFill>
            </a:endParaRP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>
          <a:xfrm>
            <a:off x="4648200" y="2209800"/>
            <a:ext cx="3566160" cy="3595687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B0F0"/>
                </a:solidFill>
              </a:rPr>
              <a:t>Severe Sepsis and Septic Shock: </a:t>
            </a:r>
            <a:r>
              <a:rPr lang="en-US" dirty="0" smtClean="0">
                <a:solidFill>
                  <a:srgbClr val="00B0F0"/>
                </a:solidFill>
              </a:rPr>
              <a:t>Management Bundle (IT-4.10)</a:t>
            </a:r>
            <a:endParaRPr lang="en-US" dirty="0">
              <a:solidFill>
                <a:srgbClr val="00B0F0"/>
              </a:solidFill>
            </a:endParaRPr>
          </a:p>
          <a:p>
            <a:r>
              <a:rPr lang="en-US" dirty="0">
                <a:solidFill>
                  <a:srgbClr val="00B0F0"/>
                </a:solidFill>
              </a:rPr>
              <a:t>Falls: Screening, Risk-Assessment, and Plan of Care to Prevent Future </a:t>
            </a:r>
            <a:r>
              <a:rPr lang="en-US" dirty="0" smtClean="0">
                <a:solidFill>
                  <a:srgbClr val="00B0F0"/>
                </a:solidFill>
              </a:rPr>
              <a:t>Falls (IT-4.19)</a:t>
            </a:r>
            <a:endParaRPr lang="en-US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592265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28600"/>
            <a:ext cx="7315200" cy="115409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J1: Additional Measures Proposed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905001"/>
            <a:ext cx="7315200" cy="440436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NQF List of Serious Reportable Events (SREs) </a:t>
            </a:r>
            <a:endParaRPr lang="en-US" dirty="0" smtClean="0"/>
          </a:p>
          <a:p>
            <a:r>
              <a:rPr lang="fr-FR" dirty="0"/>
              <a:t>Clostridium Difficile Infection (CDI)- NQF1717 </a:t>
            </a:r>
            <a:endParaRPr lang="fr-FR" dirty="0" smtClean="0"/>
          </a:p>
          <a:p>
            <a:r>
              <a:rPr lang="en-US" dirty="0"/>
              <a:t>Methicillin Resistant Staphylococcus Aureus (MRSA)- </a:t>
            </a:r>
            <a:r>
              <a:rPr lang="en-US" dirty="0" smtClean="0"/>
              <a:t>NQF0147,1716</a:t>
            </a:r>
          </a:p>
          <a:p>
            <a:r>
              <a:rPr lang="en-US" dirty="0" smtClean="0"/>
              <a:t>Acute </a:t>
            </a:r>
            <a:r>
              <a:rPr lang="en-US" dirty="0"/>
              <a:t>Myocardial Infarction (AMI) Mortality Rate- </a:t>
            </a:r>
            <a:r>
              <a:rPr lang="en-US" dirty="0" smtClean="0"/>
              <a:t>NQF0730</a:t>
            </a:r>
          </a:p>
          <a:p>
            <a:r>
              <a:rPr lang="en-US" dirty="0" smtClean="0"/>
              <a:t>Pneumonia </a:t>
            </a:r>
            <a:r>
              <a:rPr lang="en-US" dirty="0"/>
              <a:t>Mortality Rate (PN)- </a:t>
            </a:r>
            <a:r>
              <a:rPr lang="en-US" dirty="0" smtClean="0"/>
              <a:t>NQF0231</a:t>
            </a:r>
          </a:p>
          <a:p>
            <a:r>
              <a:rPr lang="en-US" dirty="0" smtClean="0"/>
              <a:t>PSI </a:t>
            </a:r>
            <a:r>
              <a:rPr lang="en-US" dirty="0"/>
              <a:t>6- Iatrogenic Pneumothorax- </a:t>
            </a:r>
            <a:r>
              <a:rPr lang="en-US" dirty="0" smtClean="0"/>
              <a:t>NQF0346</a:t>
            </a:r>
          </a:p>
          <a:p>
            <a:r>
              <a:rPr lang="en-US" dirty="0" smtClean="0"/>
              <a:t>PSI </a:t>
            </a:r>
            <a:r>
              <a:rPr lang="en-US" dirty="0"/>
              <a:t>9- Perioperative Hemorrhage- </a:t>
            </a:r>
            <a:r>
              <a:rPr lang="en-US" dirty="0" smtClean="0"/>
              <a:t>NQF2909</a:t>
            </a:r>
          </a:p>
          <a:p>
            <a:r>
              <a:rPr lang="en-US" dirty="0" smtClean="0"/>
              <a:t>PSI </a:t>
            </a:r>
            <a:r>
              <a:rPr lang="en-US" dirty="0"/>
              <a:t>11- Post Operative Respiratory Rate- NQF0533 - Perioperative PE or DVT- </a:t>
            </a:r>
            <a:r>
              <a:rPr lang="en-US" dirty="0" smtClean="0"/>
              <a:t>NQF0450</a:t>
            </a:r>
          </a:p>
          <a:p>
            <a:r>
              <a:rPr lang="en-US" dirty="0" smtClean="0"/>
              <a:t>PSI </a:t>
            </a:r>
            <a:r>
              <a:rPr lang="en-US" dirty="0"/>
              <a:t>14- Perioperative Wound Dehiscence- NQF0368 - NQF 1821 (L2: Patients Receiving Language Services Supported by Qualified Language Services Providers)</a:t>
            </a:r>
          </a:p>
        </p:txBody>
      </p:sp>
    </p:spTree>
    <p:extLst>
      <p:ext uri="{BB962C8B-B14F-4D97-AF65-F5344CB8AC3E}">
        <p14:creationId xmlns:p14="http://schemas.microsoft.com/office/powerpoint/2010/main" val="74176961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04800"/>
            <a:ext cx="7315200" cy="1154097"/>
          </a:xfrm>
        </p:spPr>
        <p:txBody>
          <a:bodyPr/>
          <a:lstStyle/>
          <a:p>
            <a:r>
              <a:rPr lang="en-US" dirty="0"/>
              <a:t>K1: Rural Hospital Care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38200" y="2133600"/>
            <a:ext cx="3566160" cy="3593592"/>
          </a:xfrm>
        </p:spPr>
        <p:txBody>
          <a:bodyPr/>
          <a:lstStyle/>
          <a:p>
            <a:r>
              <a:rPr lang="en-US" dirty="0"/>
              <a:t>Comprehensive Diabetes Care: Hemoglobin A1c (HbA1c) Poor Control (&gt;9.0</a:t>
            </a:r>
            <a:r>
              <a:rPr lang="en-US" dirty="0" smtClean="0"/>
              <a:t>%) (IT-1.10)</a:t>
            </a:r>
          </a:p>
          <a:p>
            <a:r>
              <a:rPr lang="en-US" dirty="0"/>
              <a:t>Comprehensive Diabetes Care: Foot </a:t>
            </a:r>
            <a:r>
              <a:rPr lang="en-US" dirty="0" smtClean="0"/>
              <a:t>Exam (IT-1.13)</a:t>
            </a:r>
            <a:endParaRPr lang="en-US" dirty="0" smtClean="0"/>
          </a:p>
          <a:p>
            <a:r>
              <a:rPr lang="en-US" dirty="0" smtClean="0">
                <a:solidFill>
                  <a:srgbClr val="FFC000"/>
                </a:solidFill>
              </a:rPr>
              <a:t>ED </a:t>
            </a:r>
            <a:r>
              <a:rPr lang="en-US" dirty="0">
                <a:solidFill>
                  <a:srgbClr val="FFC000"/>
                </a:solidFill>
              </a:rPr>
              <a:t>throughput Measure </a:t>
            </a:r>
            <a:r>
              <a:rPr lang="en-US" dirty="0" smtClean="0">
                <a:solidFill>
                  <a:srgbClr val="FFC000"/>
                </a:solidFill>
              </a:rPr>
              <a:t>bundle (IT-9.10</a:t>
            </a:r>
            <a:r>
              <a:rPr lang="en-US" dirty="0" smtClean="0">
                <a:solidFill>
                  <a:srgbClr val="FFC000"/>
                </a:solidFill>
              </a:rPr>
              <a:t>)</a:t>
            </a:r>
          </a:p>
          <a:p>
            <a:r>
              <a:rPr lang="en-US" i="1" strike="sngStrike" dirty="0" smtClean="0"/>
              <a:t>Controlling High Blood Pressure (IT-1.7)</a:t>
            </a:r>
            <a:endParaRPr lang="en-US" i="1" strike="sngStrike" dirty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>
          <a:xfrm>
            <a:off x="4605528" y="2133600"/>
            <a:ext cx="3566160" cy="3595687"/>
          </a:xfrm>
        </p:spPr>
        <p:txBody>
          <a:bodyPr/>
          <a:lstStyle/>
          <a:p>
            <a:r>
              <a:rPr lang="en-US" dirty="0"/>
              <a:t>Pneumonia vaccination status for older </a:t>
            </a:r>
            <a:r>
              <a:rPr lang="en-US" dirty="0" smtClean="0"/>
              <a:t>adults</a:t>
            </a:r>
          </a:p>
          <a:p>
            <a:r>
              <a:rPr lang="en-US" dirty="0">
                <a:solidFill>
                  <a:srgbClr val="FFC000"/>
                </a:solidFill>
              </a:rPr>
              <a:t>Reduce Emergency Department (ED) visits for Ambulatory Care Sensitive Conditions (ACSC</a:t>
            </a:r>
            <a:r>
              <a:rPr lang="en-US" dirty="0" smtClean="0">
                <a:solidFill>
                  <a:srgbClr val="FFC000"/>
                </a:solidFill>
              </a:rPr>
              <a:t>)</a:t>
            </a:r>
          </a:p>
          <a:p>
            <a:r>
              <a:rPr lang="en-US" dirty="0"/>
              <a:t>Advance Care Plan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39982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28600"/>
            <a:ext cx="7315200" cy="115409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K1: Additional Measures Proposed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905000"/>
            <a:ext cx="7315200" cy="44958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Documentation of Current Medications in the Medical Record </a:t>
            </a:r>
            <a:endParaRPr lang="en-US" dirty="0" smtClean="0"/>
          </a:p>
          <a:p>
            <a:r>
              <a:rPr lang="en-US" dirty="0"/>
              <a:t>Admit Decision Time to ED Departure Time for Admitted Patients </a:t>
            </a:r>
            <a:endParaRPr lang="en-US" dirty="0" smtClean="0"/>
          </a:p>
          <a:p>
            <a:r>
              <a:rPr lang="en-US" dirty="0"/>
              <a:t>Falls: Screening, Risk-Assessment, and Plan of Care to Prevent Future Falls </a:t>
            </a:r>
            <a:endParaRPr lang="en-US" dirty="0" smtClean="0"/>
          </a:p>
          <a:p>
            <a:r>
              <a:rPr lang="en-US" dirty="0"/>
              <a:t>HCAHPS (Care transitions and communications) </a:t>
            </a:r>
            <a:endParaRPr lang="en-US" dirty="0" smtClean="0"/>
          </a:p>
          <a:p>
            <a:r>
              <a:rPr lang="en-US" dirty="0"/>
              <a:t>Preventive Care and Screening: Influenza Immunization </a:t>
            </a:r>
            <a:endParaRPr lang="en-US" dirty="0" smtClean="0"/>
          </a:p>
          <a:p>
            <a:r>
              <a:rPr lang="en-US" dirty="0"/>
              <a:t>Preventive Care &amp; Screening: Tobacco Use: Screening &amp; Cessation Intervention </a:t>
            </a:r>
            <a:endParaRPr lang="en-US" dirty="0" smtClean="0"/>
          </a:p>
          <a:p>
            <a:r>
              <a:rPr lang="en-US" dirty="0"/>
              <a:t>Preventive Care and Screening:  Screening for High Blood Pressure and Follow-Up Documented </a:t>
            </a:r>
            <a:endParaRPr lang="en-US" dirty="0" smtClean="0"/>
          </a:p>
          <a:p>
            <a:r>
              <a:rPr lang="en-US" dirty="0"/>
              <a:t>Health </a:t>
            </a:r>
            <a:r>
              <a:rPr lang="en-US" dirty="0" smtClean="0"/>
              <a:t>Literacy</a:t>
            </a:r>
          </a:p>
          <a:p>
            <a:r>
              <a:rPr lang="en-US" dirty="0"/>
              <a:t>Emergency Department Communication </a:t>
            </a:r>
            <a:endParaRPr lang="en-US" dirty="0" smtClean="0"/>
          </a:p>
          <a:p>
            <a:r>
              <a:rPr lang="en-US" dirty="0"/>
              <a:t>Maternal Depression Screening </a:t>
            </a:r>
            <a:endParaRPr lang="en-US" dirty="0" smtClean="0"/>
          </a:p>
          <a:p>
            <a:r>
              <a:rPr lang="en-US" dirty="0"/>
              <a:t>Preventive Care and Screening: Screening for Clinical Depression and Follow-Up Plan </a:t>
            </a:r>
          </a:p>
        </p:txBody>
      </p:sp>
    </p:spTree>
    <p:extLst>
      <p:ext uri="{BB962C8B-B14F-4D97-AF65-F5344CB8AC3E}">
        <p14:creationId xmlns:p14="http://schemas.microsoft.com/office/powerpoint/2010/main" val="10119651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81000"/>
            <a:ext cx="7315200" cy="115409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A1: Additional Measures Proposed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438400"/>
            <a:ext cx="8458200" cy="3539527"/>
          </a:xfrm>
        </p:spPr>
        <p:txBody>
          <a:bodyPr/>
          <a:lstStyle/>
          <a:p>
            <a:r>
              <a:rPr lang="en-US" dirty="0" smtClean="0"/>
              <a:t>Adult Kidney Disease:  Hemodialysis Adequacy  (NQF 0323)</a:t>
            </a:r>
          </a:p>
          <a:p>
            <a:r>
              <a:rPr lang="en-US" dirty="0" smtClean="0"/>
              <a:t>LDL-C Control &lt;100 mg/</a:t>
            </a:r>
            <a:r>
              <a:rPr lang="en-US" dirty="0" err="1" smtClean="0"/>
              <a:t>dL</a:t>
            </a:r>
            <a:r>
              <a:rPr lang="en-US" dirty="0" smtClean="0"/>
              <a:t>  (NQF 0064)</a:t>
            </a:r>
          </a:p>
          <a:p>
            <a:r>
              <a:rPr lang="en-US" dirty="0" smtClean="0"/>
              <a:t>Diabetes Long-Term Complications Admission Rate (NQF 0274)</a:t>
            </a:r>
          </a:p>
          <a:p>
            <a:r>
              <a:rPr lang="en-US" dirty="0" smtClean="0"/>
              <a:t>Diabetes Short Term Complications Admission Rate (NQF 0272)</a:t>
            </a:r>
          </a:p>
          <a:p>
            <a:r>
              <a:rPr lang="en-US" dirty="0" smtClean="0"/>
              <a:t>Uncontrolled Diabetes Admission Rate (NQF 0638)</a:t>
            </a:r>
          </a:p>
          <a:p>
            <a:r>
              <a:rPr lang="en-US" dirty="0" smtClean="0"/>
              <a:t>Adherence to Statins for Individuals with Diabetes Mellitus (NQF 0545)</a:t>
            </a:r>
          </a:p>
          <a:p>
            <a:r>
              <a:rPr lang="en-US" dirty="0" smtClean="0"/>
              <a:t>Diabetic Foot Ulcer (DFU) Healing or Closure (CDR-2)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70764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28600"/>
            <a:ext cx="7315200" cy="115409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A2: Improved Chronic Disease Management: Heart Disease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4400" y="2057400"/>
            <a:ext cx="3566160" cy="4279392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Comprehensive Diabetes Care LDL-C Screening</a:t>
            </a:r>
          </a:p>
          <a:p>
            <a:r>
              <a:rPr lang="en-US" dirty="0" smtClean="0"/>
              <a:t>Controlling High Blood Pressure (IT-1.7)</a:t>
            </a:r>
          </a:p>
          <a:p>
            <a:r>
              <a:rPr lang="en-US" dirty="0" smtClean="0"/>
              <a:t>Medical Assistance with Smoking and Tobacco Use Cessation (MSC) (IT-1.33)</a:t>
            </a:r>
          </a:p>
          <a:p>
            <a:r>
              <a:rPr lang="en-US" dirty="0" smtClean="0"/>
              <a:t>Cholesterol management for patients with cardiovascular conditions  (IT-1.6)</a:t>
            </a:r>
          </a:p>
          <a:p>
            <a:r>
              <a:rPr lang="en-US" dirty="0"/>
              <a:t>Preventive Care &amp; Screening: Tobacco Use: Screening &amp; Cessation Intervention </a:t>
            </a:r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>
          <a:xfrm>
            <a:off x="4681728" y="2057400"/>
            <a:ext cx="3700272" cy="4281487"/>
          </a:xfrm>
        </p:spPr>
        <p:txBody>
          <a:bodyPr>
            <a:normAutofit fontScale="92500" lnSpcReduction="20000"/>
          </a:bodyPr>
          <a:lstStyle/>
          <a:p>
            <a:r>
              <a:rPr lang="en-US" i="1" strike="sngStrike" dirty="0"/>
              <a:t>Preventive Care and Screening: Body Mass Index (BMI) Screening and Follow-Up</a:t>
            </a:r>
            <a:r>
              <a:rPr lang="en-US" strike="sngStrike" dirty="0"/>
              <a:t> </a:t>
            </a:r>
            <a:endParaRPr lang="en-US" strike="sngStrike" dirty="0" smtClean="0"/>
          </a:p>
          <a:p>
            <a:r>
              <a:rPr lang="en-US" dirty="0" smtClean="0">
                <a:solidFill>
                  <a:srgbClr val="FFC000"/>
                </a:solidFill>
              </a:rPr>
              <a:t>Reduce Emergency Department visits for Congestive Heart Failure (IT-9.4a)</a:t>
            </a:r>
            <a:endParaRPr lang="en-US" dirty="0">
              <a:solidFill>
                <a:srgbClr val="FFC000"/>
              </a:solidFill>
            </a:endParaRPr>
          </a:p>
          <a:p>
            <a:r>
              <a:rPr lang="en-US" dirty="0" smtClean="0">
                <a:solidFill>
                  <a:srgbClr val="FFC000"/>
                </a:solidFill>
              </a:rPr>
              <a:t>Reduce Emergency Department visits for Angina and Hypertension (IT-9.4d)</a:t>
            </a:r>
          </a:p>
          <a:p>
            <a:r>
              <a:rPr lang="en-US" dirty="0"/>
              <a:t>Ambulatory Care Sensitive Conditions </a:t>
            </a:r>
            <a:r>
              <a:rPr lang="en-US" dirty="0" smtClean="0"/>
              <a:t>Admissions </a:t>
            </a:r>
            <a:r>
              <a:rPr lang="en-US" dirty="0"/>
              <a:t>Rate </a:t>
            </a:r>
            <a:endParaRPr lang="en-US" dirty="0" smtClean="0"/>
          </a:p>
          <a:p>
            <a:r>
              <a:rPr lang="en-US" dirty="0"/>
              <a:t>Preventive Care and Screening: Screening for High Blood Pressure and Follow-Up Documented </a:t>
            </a:r>
            <a:r>
              <a:rPr lang="en-US" dirty="0" smtClean="0"/>
              <a:t> (PQRS 317)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65725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315200" cy="115409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A2: Additional Measures Proposed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0"/>
            <a:ext cx="8382000" cy="5181600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Adult Kidney Disease:  Hemodialysis Adequacy  (NQF 0323</a:t>
            </a:r>
            <a:r>
              <a:rPr lang="en-US" dirty="0" smtClean="0"/>
              <a:t>)</a:t>
            </a:r>
          </a:p>
          <a:p>
            <a:r>
              <a:rPr lang="en-US" dirty="0" smtClean="0"/>
              <a:t>Hospital 30-Day, All-Cause, Risk Standardized Readmission Rate (RSRR):  following Chronic Obstructive Pulmonary Disease (COPD) Hospitalization (CMS 1891)</a:t>
            </a:r>
          </a:p>
          <a:p>
            <a:r>
              <a:rPr lang="en-US" dirty="0" smtClean="0"/>
              <a:t>Chronic </a:t>
            </a:r>
            <a:r>
              <a:rPr lang="en-US" dirty="0"/>
              <a:t>Stable Coronary Artery Disease: Lipid </a:t>
            </a:r>
            <a:r>
              <a:rPr lang="en-US" dirty="0" smtClean="0"/>
              <a:t>Control –  </a:t>
            </a:r>
            <a:r>
              <a:rPr lang="en-US" dirty="0"/>
              <a:t>NQF </a:t>
            </a:r>
            <a:r>
              <a:rPr lang="en-US" dirty="0" smtClean="0"/>
              <a:t>0074</a:t>
            </a:r>
          </a:p>
          <a:p>
            <a:r>
              <a:rPr lang="en-US" dirty="0" smtClean="0"/>
              <a:t>Annual </a:t>
            </a:r>
            <a:r>
              <a:rPr lang="en-US" dirty="0"/>
              <a:t>Monitoring for Patients on Persistent </a:t>
            </a:r>
            <a:r>
              <a:rPr lang="en-US" dirty="0" smtClean="0"/>
              <a:t>Medications –  </a:t>
            </a:r>
            <a:r>
              <a:rPr lang="en-US" dirty="0"/>
              <a:t>NQF </a:t>
            </a:r>
            <a:r>
              <a:rPr lang="en-US" dirty="0" smtClean="0"/>
              <a:t>2371</a:t>
            </a:r>
          </a:p>
          <a:p>
            <a:r>
              <a:rPr lang="en-US" dirty="0" smtClean="0"/>
              <a:t>Hypertension </a:t>
            </a:r>
            <a:r>
              <a:rPr lang="en-US" dirty="0"/>
              <a:t>Admission Rate - PQI </a:t>
            </a:r>
            <a:r>
              <a:rPr lang="en-US" dirty="0" smtClean="0"/>
              <a:t>7 – </a:t>
            </a:r>
            <a:r>
              <a:rPr lang="en-US" dirty="0"/>
              <a:t>NQF 0276: </a:t>
            </a:r>
            <a:endParaRPr lang="en-US" dirty="0" smtClean="0"/>
          </a:p>
          <a:p>
            <a:r>
              <a:rPr lang="en-US" dirty="0" smtClean="0"/>
              <a:t>Angina </a:t>
            </a:r>
            <a:r>
              <a:rPr lang="en-US" dirty="0"/>
              <a:t>without Procedure - PQI </a:t>
            </a:r>
            <a:r>
              <a:rPr lang="en-US" dirty="0" smtClean="0"/>
              <a:t>13 –  </a:t>
            </a:r>
            <a:r>
              <a:rPr lang="en-US" dirty="0"/>
              <a:t>NQF 0282 </a:t>
            </a:r>
            <a:endParaRPr lang="en-US" dirty="0" smtClean="0"/>
          </a:p>
          <a:p>
            <a:r>
              <a:rPr lang="en-US" dirty="0" smtClean="0"/>
              <a:t>Congestive </a:t>
            </a:r>
            <a:r>
              <a:rPr lang="en-US" dirty="0"/>
              <a:t>Heart Failure Rate PQI </a:t>
            </a:r>
            <a:r>
              <a:rPr lang="en-US" dirty="0" smtClean="0"/>
              <a:t>8 –  </a:t>
            </a:r>
            <a:r>
              <a:rPr lang="en-US" dirty="0"/>
              <a:t>NQF 0277 </a:t>
            </a:r>
            <a:endParaRPr lang="en-US" dirty="0" smtClean="0"/>
          </a:p>
          <a:p>
            <a:r>
              <a:rPr lang="en-US" dirty="0" smtClean="0"/>
              <a:t>Adult </a:t>
            </a:r>
            <a:r>
              <a:rPr lang="en-US" dirty="0"/>
              <a:t>current smoking prevalence </a:t>
            </a:r>
            <a:r>
              <a:rPr lang="en-US" dirty="0" smtClean="0"/>
              <a:t>– </a:t>
            </a:r>
            <a:r>
              <a:rPr lang="en-US" dirty="0"/>
              <a:t>NQF 2020 </a:t>
            </a:r>
            <a:endParaRPr lang="en-US" dirty="0" smtClean="0"/>
          </a:p>
          <a:p>
            <a:r>
              <a:rPr lang="en-US" dirty="0" smtClean="0"/>
              <a:t>Cardiac </a:t>
            </a:r>
            <a:r>
              <a:rPr lang="en-US" dirty="0"/>
              <a:t>Rehab from Inpatient </a:t>
            </a:r>
            <a:r>
              <a:rPr lang="en-US" dirty="0" smtClean="0"/>
              <a:t>–  </a:t>
            </a:r>
            <a:r>
              <a:rPr lang="en-US" dirty="0"/>
              <a:t>NQF 0642 </a:t>
            </a:r>
            <a:endParaRPr lang="en-US" dirty="0" smtClean="0"/>
          </a:p>
          <a:p>
            <a:r>
              <a:rPr lang="en-US" dirty="0" smtClean="0"/>
              <a:t>Cardiac </a:t>
            </a:r>
            <a:r>
              <a:rPr lang="en-US" dirty="0"/>
              <a:t>Rehab from Outpatient </a:t>
            </a:r>
            <a:r>
              <a:rPr lang="en-US" dirty="0" smtClean="0"/>
              <a:t>– </a:t>
            </a:r>
            <a:r>
              <a:rPr lang="en-US" dirty="0"/>
              <a:t>NQF 0643 </a:t>
            </a:r>
            <a:endParaRPr lang="en-US" dirty="0" smtClean="0"/>
          </a:p>
          <a:p>
            <a:r>
              <a:rPr lang="en-US" dirty="0" smtClean="0"/>
              <a:t>Post </a:t>
            </a:r>
            <a:r>
              <a:rPr lang="en-US" dirty="0"/>
              <a:t>Discharge </a:t>
            </a:r>
            <a:r>
              <a:rPr lang="en-US" dirty="0" err="1"/>
              <a:t>Eval</a:t>
            </a:r>
            <a:r>
              <a:rPr lang="en-US" dirty="0"/>
              <a:t> for HF patients </a:t>
            </a:r>
            <a:r>
              <a:rPr lang="en-US" dirty="0" smtClean="0"/>
              <a:t>– </a:t>
            </a:r>
            <a:r>
              <a:rPr lang="en-US" dirty="0"/>
              <a:t>NQF 2443 </a:t>
            </a:r>
            <a:endParaRPr lang="en-US" dirty="0" smtClean="0"/>
          </a:p>
          <a:p>
            <a:r>
              <a:rPr lang="en-US" dirty="0" smtClean="0"/>
              <a:t>LV </a:t>
            </a:r>
            <a:r>
              <a:rPr lang="en-US" dirty="0"/>
              <a:t>EF assessment </a:t>
            </a:r>
            <a:r>
              <a:rPr lang="en-US" dirty="0" smtClean="0"/>
              <a:t>– </a:t>
            </a:r>
            <a:r>
              <a:rPr lang="en-US" dirty="0"/>
              <a:t>NQF 0079 </a:t>
            </a:r>
            <a:endParaRPr lang="en-US" dirty="0" smtClean="0"/>
          </a:p>
          <a:p>
            <a:r>
              <a:rPr lang="en-US" dirty="0" smtClean="0"/>
              <a:t>ACE/ARB </a:t>
            </a:r>
            <a:r>
              <a:rPr lang="en-US" dirty="0"/>
              <a:t>for LVSD </a:t>
            </a:r>
            <a:r>
              <a:rPr lang="en-US" dirty="0" smtClean="0"/>
              <a:t>– </a:t>
            </a:r>
            <a:r>
              <a:rPr lang="en-US" dirty="0"/>
              <a:t>NQF 0081/2907/3050 </a:t>
            </a:r>
            <a:endParaRPr lang="en-US" dirty="0" smtClean="0"/>
          </a:p>
          <a:p>
            <a:r>
              <a:rPr lang="en-US" dirty="0" smtClean="0"/>
              <a:t>Beta </a:t>
            </a:r>
            <a:r>
              <a:rPr lang="en-US" dirty="0"/>
              <a:t>Blocker Therapy for LVSD prescribed at discharge </a:t>
            </a:r>
            <a:r>
              <a:rPr lang="en-US" dirty="0" smtClean="0"/>
              <a:t>– </a:t>
            </a:r>
            <a:r>
              <a:rPr lang="en-US" dirty="0"/>
              <a:t>NQF 2438 </a:t>
            </a:r>
            <a:endParaRPr lang="en-US" dirty="0" smtClean="0"/>
          </a:p>
          <a:p>
            <a:r>
              <a:rPr lang="en-US" dirty="0" smtClean="0"/>
              <a:t>MI </a:t>
            </a:r>
            <a:r>
              <a:rPr lang="en-US" dirty="0"/>
              <a:t>- Use of Beta Blocker Therapy </a:t>
            </a:r>
            <a:r>
              <a:rPr lang="en-US" dirty="0" smtClean="0"/>
              <a:t>– </a:t>
            </a:r>
            <a:r>
              <a:rPr lang="en-US" dirty="0"/>
              <a:t>NQF 0613 </a:t>
            </a:r>
            <a:endParaRPr lang="en-US" dirty="0" smtClean="0"/>
          </a:p>
          <a:p>
            <a:r>
              <a:rPr lang="en-US" dirty="0" smtClean="0"/>
              <a:t>Ischemic </a:t>
            </a:r>
            <a:r>
              <a:rPr lang="en-US" dirty="0"/>
              <a:t>Vascular Disease BP control </a:t>
            </a:r>
            <a:r>
              <a:rPr lang="en-US" dirty="0" smtClean="0"/>
              <a:t>– </a:t>
            </a:r>
            <a:r>
              <a:rPr lang="en-US" dirty="0"/>
              <a:t>NQF 0073 </a:t>
            </a:r>
            <a:endParaRPr lang="en-US" dirty="0" smtClean="0"/>
          </a:p>
          <a:p>
            <a:r>
              <a:rPr lang="en-US" dirty="0" smtClean="0"/>
              <a:t>Ischemic </a:t>
            </a:r>
            <a:r>
              <a:rPr lang="en-US" dirty="0"/>
              <a:t>Vascular Disease Aspirin or other antiplatelet </a:t>
            </a:r>
            <a:r>
              <a:rPr lang="en-US" dirty="0" smtClean="0"/>
              <a:t>– </a:t>
            </a:r>
            <a:r>
              <a:rPr lang="en-US" dirty="0"/>
              <a:t>NQF 0068 </a:t>
            </a:r>
            <a:endParaRPr lang="en-US" dirty="0" smtClean="0"/>
          </a:p>
          <a:p>
            <a:r>
              <a:rPr lang="en-US" dirty="0" smtClean="0"/>
              <a:t>Persistence </a:t>
            </a:r>
            <a:r>
              <a:rPr lang="en-US" dirty="0"/>
              <a:t>of Beta Block after a Heart Attack </a:t>
            </a:r>
            <a:r>
              <a:rPr lang="en-US" dirty="0" smtClean="0"/>
              <a:t>– </a:t>
            </a:r>
            <a:r>
              <a:rPr lang="en-US" dirty="0"/>
              <a:t>NQF 0071 </a:t>
            </a:r>
            <a:endParaRPr lang="en-US" dirty="0" smtClean="0"/>
          </a:p>
          <a:p>
            <a:r>
              <a:rPr lang="en-US" dirty="0" smtClean="0"/>
              <a:t>Troponin </a:t>
            </a:r>
            <a:r>
              <a:rPr lang="en-US" dirty="0"/>
              <a:t>results in ED for AMI/chest pain patients received within 60 minutes of </a:t>
            </a:r>
            <a:r>
              <a:rPr lang="en-US" dirty="0" smtClean="0"/>
              <a:t>arrival - </a:t>
            </a:r>
            <a:r>
              <a:rPr lang="en-US" dirty="0"/>
              <a:t>NQF 0660 </a:t>
            </a:r>
            <a:endParaRPr lang="en-US" dirty="0" smtClean="0"/>
          </a:p>
          <a:p>
            <a:r>
              <a:rPr lang="en-US" dirty="0" smtClean="0"/>
              <a:t>Optimal </a:t>
            </a:r>
            <a:r>
              <a:rPr lang="en-US" dirty="0"/>
              <a:t>Vascular Care bundle </a:t>
            </a:r>
            <a:r>
              <a:rPr lang="en-US" dirty="0" smtClean="0"/>
              <a:t>– </a:t>
            </a:r>
            <a:r>
              <a:rPr lang="en-US" dirty="0"/>
              <a:t>NQF 0076 </a:t>
            </a:r>
            <a:endParaRPr lang="en-US" dirty="0" smtClean="0"/>
          </a:p>
          <a:p>
            <a:r>
              <a:rPr lang="en-US" dirty="0" smtClean="0"/>
              <a:t>Ace </a:t>
            </a:r>
            <a:r>
              <a:rPr lang="en-US" dirty="0"/>
              <a:t>Inhibitor / Angiotensin Receptor Blocker Use and Persistence Among Members with Coronary Artery Disease at High Risk for Coronary Events </a:t>
            </a:r>
            <a:r>
              <a:rPr lang="en-US" dirty="0" smtClean="0"/>
              <a:t>– </a:t>
            </a:r>
            <a:r>
              <a:rPr lang="en-US" dirty="0"/>
              <a:t>NQF 0551 </a:t>
            </a:r>
            <a:endParaRPr lang="en-US" dirty="0" smtClean="0"/>
          </a:p>
          <a:p>
            <a:r>
              <a:rPr lang="en-US" dirty="0" smtClean="0"/>
              <a:t>Coronary </a:t>
            </a:r>
            <a:r>
              <a:rPr lang="en-US" dirty="0"/>
              <a:t>Artery Stenting: Evaluation of Vital Status and NIH Stroke Scale at F/U </a:t>
            </a:r>
            <a:r>
              <a:rPr lang="en-US" dirty="0" smtClean="0"/>
              <a:t>– </a:t>
            </a:r>
            <a:r>
              <a:rPr lang="en-US" dirty="0"/>
              <a:t>NQF 2396 </a:t>
            </a:r>
            <a:endParaRPr lang="en-US" dirty="0" smtClean="0"/>
          </a:p>
          <a:p>
            <a:r>
              <a:rPr lang="en-US" dirty="0" smtClean="0"/>
              <a:t>Adherence </a:t>
            </a:r>
            <a:r>
              <a:rPr lang="en-US" dirty="0"/>
              <a:t>to Statin Therapy for Individuals with CAD </a:t>
            </a:r>
            <a:r>
              <a:rPr lang="en-US" dirty="0" smtClean="0"/>
              <a:t>- </a:t>
            </a:r>
            <a:r>
              <a:rPr lang="en-US" dirty="0"/>
              <a:t>NQF 0543 </a:t>
            </a:r>
          </a:p>
        </p:txBody>
      </p:sp>
    </p:spTree>
    <p:extLst>
      <p:ext uri="{BB962C8B-B14F-4D97-AF65-F5344CB8AC3E}">
        <p14:creationId xmlns:p14="http://schemas.microsoft.com/office/powerpoint/2010/main" val="39254128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04800"/>
            <a:ext cx="7315200" cy="115409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B1: Care Transitions &amp; Hospital Readmissions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4400" y="2286000"/>
            <a:ext cx="3566160" cy="3593592"/>
          </a:xfrm>
        </p:spPr>
        <p:txBody>
          <a:bodyPr>
            <a:normAutofit/>
          </a:bodyPr>
          <a:lstStyle/>
          <a:p>
            <a:r>
              <a:rPr lang="en-US" dirty="0" smtClean="0"/>
              <a:t>Medication Reconciliation Post-Discharge (New)</a:t>
            </a:r>
          </a:p>
          <a:p>
            <a:r>
              <a:rPr lang="en-US" i="1" strike="sngStrike" dirty="0" smtClean="0">
                <a:solidFill>
                  <a:srgbClr val="00B0F0"/>
                </a:solidFill>
              </a:rPr>
              <a:t>Risk Adjusted Behavioral Health /Substance Abuse 30-day Readmission Rate (IT-3.15)</a:t>
            </a:r>
          </a:p>
          <a:p>
            <a:r>
              <a:rPr lang="en-US" dirty="0" smtClean="0">
                <a:solidFill>
                  <a:srgbClr val="00B0F0"/>
                </a:solidFill>
              </a:rPr>
              <a:t>Risk Adjusted All-Cause Readmission (IT-3.22)</a:t>
            </a:r>
          </a:p>
          <a:p>
            <a:r>
              <a:rPr lang="en-US" i="1" strike="sngStrike" dirty="0" smtClean="0">
                <a:solidFill>
                  <a:srgbClr val="00B0F0"/>
                </a:solidFill>
              </a:rPr>
              <a:t>Influenza Immunization- Inpatient (IT-12.7)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>
          <a:xfrm>
            <a:off x="4681728" y="2286000"/>
            <a:ext cx="3566160" cy="4052887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Transition Record with Specified Elements Received by Discharged Patients (Inpatient Discharges to Home/Self Care or Any Other Site of Care) (IT-9.9)</a:t>
            </a:r>
          </a:p>
          <a:p>
            <a:r>
              <a:rPr lang="en-US" dirty="0" smtClean="0">
                <a:solidFill>
                  <a:srgbClr val="FFC000"/>
                </a:solidFill>
              </a:rPr>
              <a:t>Care Transition: Transition Record with Specified Elements Received by Discharged Patients (Emergency Department Discharges to Ambulatory Care [Home/Self Care] or Home Health Care) (IT-9.8)</a:t>
            </a:r>
          </a:p>
        </p:txBody>
      </p:sp>
    </p:spTree>
    <p:extLst>
      <p:ext uri="{BB962C8B-B14F-4D97-AF65-F5344CB8AC3E}">
        <p14:creationId xmlns:p14="http://schemas.microsoft.com/office/powerpoint/2010/main" val="1482302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04800"/>
            <a:ext cx="7315200" cy="115409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B1: Additional Measures Proposed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676401"/>
            <a:ext cx="7467600" cy="4632960"/>
          </a:xfrm>
        </p:spPr>
        <p:txBody>
          <a:bodyPr/>
          <a:lstStyle/>
          <a:p>
            <a:r>
              <a:rPr lang="en-US" dirty="0"/>
              <a:t>Hospital 30-day all-cause unplanned risk-standardized readmission rate following </a:t>
            </a:r>
            <a:r>
              <a:rPr lang="en-US" dirty="0" smtClean="0"/>
              <a:t>CABG (NQF 2515)</a:t>
            </a:r>
          </a:p>
          <a:p>
            <a:r>
              <a:rPr lang="en-US" dirty="0"/>
              <a:t>3-Item Care Transition Measure (CTM-3</a:t>
            </a:r>
            <a:r>
              <a:rPr lang="en-US" dirty="0" smtClean="0"/>
              <a:t>) (NQF 228)</a:t>
            </a:r>
          </a:p>
          <a:p>
            <a:r>
              <a:rPr lang="en-US" dirty="0" smtClean="0"/>
              <a:t>30-Day CHF Readmission (NQF 0330)</a:t>
            </a:r>
          </a:p>
          <a:p>
            <a:r>
              <a:rPr lang="en-US" dirty="0"/>
              <a:t>Medication Reconciliation: Number of unintentional medication discrepancies per </a:t>
            </a:r>
            <a:r>
              <a:rPr lang="en-US" dirty="0" smtClean="0"/>
              <a:t>patient  (NQF 2456)</a:t>
            </a:r>
          </a:p>
          <a:p>
            <a:r>
              <a:rPr lang="en-US" dirty="0" err="1"/>
              <a:t>Rehospitalization</a:t>
            </a:r>
            <a:r>
              <a:rPr lang="en-US" dirty="0"/>
              <a:t> during the first 30 days of home </a:t>
            </a:r>
            <a:r>
              <a:rPr lang="en-US" dirty="0" smtClean="0"/>
              <a:t>health (NQF 2380)</a:t>
            </a:r>
          </a:p>
          <a:p>
            <a:r>
              <a:rPr lang="en-US" dirty="0"/>
              <a:t>Documentation of Current Medications in the medical </a:t>
            </a:r>
            <a:r>
              <a:rPr lang="en-US" dirty="0" smtClean="0"/>
              <a:t>record (NQF 419)</a:t>
            </a:r>
          </a:p>
          <a:p>
            <a:r>
              <a:rPr lang="en-US" dirty="0"/>
              <a:t>INR Monitoring for Individuals on Warfarin after Hospital </a:t>
            </a:r>
            <a:r>
              <a:rPr lang="en-US" dirty="0" smtClean="0"/>
              <a:t>Discharge (NQF 2732)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94064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erspective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erspec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Perspective</Template>
  <TotalTime>593</TotalTime>
  <Words>3810</Words>
  <Application>Microsoft Office PowerPoint</Application>
  <PresentationFormat>On-screen Show (4:3)</PresentationFormat>
  <Paragraphs>385</Paragraphs>
  <Slides>47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48" baseType="lpstr">
      <vt:lpstr>Perspective</vt:lpstr>
      <vt:lpstr>Category C</vt:lpstr>
      <vt:lpstr>Point Assignments RHP 15</vt:lpstr>
      <vt:lpstr>KEY</vt:lpstr>
      <vt:lpstr>A1: Improved Chronic Disease Management: Diabetes Care</vt:lpstr>
      <vt:lpstr>A1: Additional Measures Proposed</vt:lpstr>
      <vt:lpstr>A2: Improved Chronic Disease Management: Heart Disease </vt:lpstr>
      <vt:lpstr>A2: Additional Measures Proposed </vt:lpstr>
      <vt:lpstr>B1: Care Transitions &amp; Hospital Readmissions</vt:lpstr>
      <vt:lpstr>B1: Additional Measures Proposed</vt:lpstr>
      <vt:lpstr>B2: Patient Navigation &amp; ED Diversion</vt:lpstr>
      <vt:lpstr>B2: Additional Measures Proposed</vt:lpstr>
      <vt:lpstr>C1: Primary Care Prevention - Healthy Texans</vt:lpstr>
      <vt:lpstr>C1: Additional Measures Proposed</vt:lpstr>
      <vt:lpstr>C2: Primary Care Prevention - Cancer Screening &amp; Follow Up</vt:lpstr>
      <vt:lpstr>C2: Additional Measures Proposed</vt:lpstr>
      <vt:lpstr>C3: Hepatitis C (New)</vt:lpstr>
      <vt:lpstr>C3: Additional Measures Proposed</vt:lpstr>
      <vt:lpstr>D1: Pediatric Primary Care</vt:lpstr>
      <vt:lpstr>D1: Additional Measures Proposed</vt:lpstr>
      <vt:lpstr>D2: Pediatric Access to Specialty Care</vt:lpstr>
      <vt:lpstr>D2: Additional Measures Proposed</vt:lpstr>
      <vt:lpstr>D3: Pediatric Hospital Safety</vt:lpstr>
      <vt:lpstr>D3: Additional Measures Proposed</vt:lpstr>
      <vt:lpstr>D4: Pediatric Chronic Disease Management: Asthma</vt:lpstr>
      <vt:lpstr>D4: Additional Measures Proposed</vt:lpstr>
      <vt:lpstr>D5: Pediatric Chronic Disease Management: Diabetes</vt:lpstr>
      <vt:lpstr>D5: Additional Measures Proposed</vt:lpstr>
      <vt:lpstr>E1: Improved Maternal Care</vt:lpstr>
      <vt:lpstr>E1: Additional Measures Proposed</vt:lpstr>
      <vt:lpstr>F1: Improved Access to Adult Dental Care</vt:lpstr>
      <vt:lpstr>F1: Additional Measures Proposed</vt:lpstr>
      <vt:lpstr>F2: Pediatric Dental</vt:lpstr>
      <vt:lpstr>F2: Additional Measures Proposed</vt:lpstr>
      <vt:lpstr>G1: Palliative Care</vt:lpstr>
      <vt:lpstr>G1: Additional Measures Proposed</vt:lpstr>
      <vt:lpstr>H1: Integration of Behavioral Health in a Primary Care Setting</vt:lpstr>
      <vt:lpstr>H1: Additional Measures Proposed</vt:lpstr>
      <vt:lpstr>H2: Behavioral Health and Appropriate Utilization</vt:lpstr>
      <vt:lpstr>H2: Additional Measures Proposed</vt:lpstr>
      <vt:lpstr>H3: Chronic Non-Malignant Pain Management</vt:lpstr>
      <vt:lpstr>H3: Additional Measures Proposed</vt:lpstr>
      <vt:lpstr>I1:  Access to Specialty Care</vt:lpstr>
      <vt:lpstr>I1: Additional Measures Proposed</vt:lpstr>
      <vt:lpstr>J1: Hospital Safety</vt:lpstr>
      <vt:lpstr>J1: Additional Measures Proposed</vt:lpstr>
      <vt:lpstr>K1: Rural Hospital Care</vt:lpstr>
      <vt:lpstr>K1: Additional Measures Proposed</vt:lpstr>
    </vt:vector>
  </TitlesOfParts>
  <Company>University Medical Center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Oscar Perez</dc:creator>
  <cp:lastModifiedBy>Oscar Perez</cp:lastModifiedBy>
  <cp:revision>48</cp:revision>
  <dcterms:created xsi:type="dcterms:W3CDTF">2017-05-10T17:12:49Z</dcterms:created>
  <dcterms:modified xsi:type="dcterms:W3CDTF">2017-05-30T23:16:36Z</dcterms:modified>
</cp:coreProperties>
</file>