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82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85" r:id="rId13"/>
    <p:sldId id="287" r:id="rId14"/>
    <p:sldId id="289" r:id="rId15"/>
    <p:sldId id="271" r:id="rId16"/>
    <p:sldId id="277" r:id="rId17"/>
    <p:sldId id="288" r:id="rId18"/>
    <p:sldId id="278" r:id="rId19"/>
    <p:sldId id="28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100" d="100"/>
          <a:sy n="100" d="100"/>
        </p:scale>
        <p:origin x="-276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85578-E5AE-4336-B2FB-8C2A1802C775}" type="datetimeFigureOut">
              <a:rPr lang="en-US" smtClean="0"/>
              <a:t>9/27/2016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C2846-FD56-4E01-A5C0-FA131B84A6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213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solution was to implement a patient navigation program within our existing structure.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41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562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Request</a:t>
            </a:r>
            <a:r>
              <a:rPr lang="en-US" sz="1200" b="0" i="0" u="none" strike="noStrike" kern="1200" baseline="0" dirty="0" smtClean="0">
                <a:solidFill>
                  <a:srgbClr val="000000"/>
                </a:solidFill>
                <a:effectLst/>
                <a:latin typeface="Palatino Linotype"/>
              </a:rPr>
              <a:t> to change QPI for DY 4 and DY 5 – submitted in August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I-10.2: Increase Number of Unique</a:t>
            </a:r>
            <a:r>
              <a:rPr lang="en-US" sz="1200" b="0" i="0" u="none" strike="noStrike" kern="1200" baseline="0" dirty="0" smtClean="0">
                <a:solidFill>
                  <a:srgbClr val="000000"/>
                </a:solidFill>
                <a:effectLst/>
                <a:latin typeface="Palatino Linotype"/>
              </a:rPr>
              <a:t> 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Patients</a:t>
            </a:r>
            <a:r>
              <a:rPr lang="en-US" sz="1200" b="0" i="0" u="none" strike="noStrike" kern="1200" baseline="0" dirty="0" smtClean="0">
                <a:solidFill>
                  <a:srgbClr val="000000"/>
                </a:solidFill>
                <a:effectLst/>
                <a:latin typeface="Palatino Linotype"/>
              </a:rPr>
              <a:t> served by 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Navigator Program – DY4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pPr marL="0" marR="0" indent="0" algn="just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Goal: </a:t>
            </a:r>
            <a:r>
              <a:rPr lang="en-US" sz="1200" b="0" i="0" u="none" strike="noStrike" kern="1200" dirty="0" smtClean="0">
                <a:solidFill>
                  <a:srgbClr val="FF0000"/>
                </a:solidFill>
                <a:effectLst/>
                <a:latin typeface="Palatino Linotype"/>
              </a:rPr>
              <a:t>55 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patients (QPI)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I-10.2: Increase Number of Unique Patients served by Navigator Program – DY5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pPr marL="0" marR="0" indent="0" algn="just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Goal: </a:t>
            </a:r>
            <a:r>
              <a:rPr lang="en-US" sz="1200" b="0" i="0" u="none" strike="noStrike" kern="1200" dirty="0" smtClean="0">
                <a:solidFill>
                  <a:srgbClr val="FF0000"/>
                </a:solidFill>
                <a:effectLst/>
                <a:latin typeface="Palatino Linotype"/>
              </a:rPr>
              <a:t>60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 patients (QPI)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967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962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135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600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467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6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987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070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870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13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55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9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47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344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529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796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255E30B-E1F4-4FC5-8E25-CD6FA8A37D10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9/27/2016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CC748C-9A68-4900-89A4-A857C6FA59B1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18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09801"/>
            <a:ext cx="7543800" cy="2593975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effectLst/>
              </a:rPr>
              <a:t/>
            </a:r>
            <a:br>
              <a:rPr lang="en-US" sz="6000" b="1" dirty="0">
                <a:effectLst/>
              </a:rPr>
            </a:br>
            <a:r>
              <a:rPr lang="en-US" sz="4000" b="1" dirty="0">
                <a:effectLst/>
              </a:rPr>
              <a:t>Improving Care and Outcomes of High Risk Newborns after </a:t>
            </a:r>
            <a:br>
              <a:rPr lang="en-US" sz="4000" b="1" dirty="0">
                <a:effectLst/>
              </a:rPr>
            </a:br>
            <a:r>
              <a:rPr lang="en-US" sz="4000" b="1" dirty="0">
                <a:effectLst/>
              </a:rPr>
              <a:t>NICU Discharge using the </a:t>
            </a:r>
            <a:br>
              <a:rPr lang="en-US" sz="4000" b="1" dirty="0">
                <a:effectLst/>
              </a:rPr>
            </a:br>
            <a:r>
              <a:rPr lang="en-US" sz="4000" b="1" dirty="0">
                <a:effectLst/>
              </a:rPr>
              <a:t>Patient Care Navigation Program</a:t>
            </a:r>
            <a:r>
              <a:rPr lang="en-US" sz="3300" b="1" dirty="0">
                <a:effectLst/>
              </a:rPr>
              <a:t/>
            </a:r>
            <a:br>
              <a:rPr lang="en-US" sz="3300" b="1" dirty="0">
                <a:effectLst/>
              </a:rPr>
            </a:br>
            <a:r>
              <a:rPr lang="en-US" sz="3300" b="1" dirty="0">
                <a:effectLst/>
              </a:rPr>
              <a:t> </a:t>
            </a:r>
            <a:endParaRPr lang="en-US" sz="33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28600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28, 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30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P4R Measure attached to </a:t>
            </a:r>
            <a:r>
              <a:rPr lang="en-US" sz="4000" b="1" dirty="0">
                <a:effectLst/>
              </a:rPr>
              <a:t>IT 8.25. 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947112"/>
              </p:ext>
            </p:extLst>
          </p:nvPr>
        </p:nvGraphicFramePr>
        <p:xfrm>
          <a:off x="1524000" y="1718534"/>
          <a:ext cx="9144000" cy="356167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Tracking</a:t>
                      </a:r>
                      <a:r>
                        <a:rPr lang="en-US" baseline="0" dirty="0" smtClean="0"/>
                        <a:t> of deliveries at UMC with BW &lt;2500g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Year/Month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Number of deliveries BW &lt;2500 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 deliveries</a:t>
                      </a:r>
                      <a:r>
                        <a:rPr lang="en-US" sz="1600" baseline="0" dirty="0" smtClean="0"/>
                        <a:t> (live births) at UMC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2014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2741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2015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 </a:t>
                      </a:r>
                    </a:p>
                    <a:p>
                      <a:pPr algn="ctr"/>
                      <a:r>
                        <a:rPr lang="en-US" sz="1600" dirty="0" smtClean="0"/>
                        <a:t>(Oct</a:t>
                      </a:r>
                      <a:r>
                        <a:rPr lang="en-US" sz="1600" baseline="0" dirty="0" smtClean="0"/>
                        <a:t> 2014 – Sept 2015)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3572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6.72%</a:t>
                      </a:r>
                      <a:endParaRPr lang="en-US" sz="1600" dirty="0"/>
                    </a:p>
                  </a:txBody>
                  <a:tcPr/>
                </a:tc>
              </a:tr>
              <a:tr h="34095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2016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51636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</a:t>
                      </a:r>
                    </a:p>
                    <a:p>
                      <a:pPr algn="l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(Oct 2015 – Aug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2016)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3107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7.72%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70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Quality Improvement (PDSA)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Goals</a:t>
            </a:r>
          </a:p>
          <a:p>
            <a:pPr lvl="1"/>
            <a:r>
              <a:rPr lang="en-US" sz="2000" dirty="0"/>
              <a:t>Promoting compliance with </a:t>
            </a:r>
            <a:r>
              <a:rPr lang="en-US" sz="2000" dirty="0" err="1"/>
              <a:t>ff</a:t>
            </a:r>
            <a:r>
              <a:rPr lang="en-US" sz="2000" dirty="0"/>
              <a:t>-up appointment at High Risk Clinic Neonatal Follow-up program</a:t>
            </a:r>
          </a:p>
          <a:p>
            <a:pPr lvl="1"/>
            <a:r>
              <a:rPr lang="en-US" sz="2000" dirty="0"/>
              <a:t>Increase retention of patients enrolled in the program until discharge</a:t>
            </a:r>
          </a:p>
          <a:p>
            <a:pPr lvl="1"/>
            <a:r>
              <a:rPr lang="en-US" sz="2000" dirty="0"/>
              <a:t>Improve </a:t>
            </a:r>
            <a:r>
              <a:rPr lang="en-US" sz="2000" dirty="0" smtClean="0"/>
              <a:t>services</a:t>
            </a:r>
          </a:p>
          <a:p>
            <a:pPr lvl="1"/>
            <a:r>
              <a:rPr lang="en-US" sz="2000" dirty="0" smtClean="0"/>
              <a:t>EPCH Pediatric Rehabilitation Therapists now evaluate all patients.</a:t>
            </a:r>
          </a:p>
          <a:p>
            <a:pPr lvl="1"/>
            <a:r>
              <a:rPr lang="en-US" sz="2000" dirty="0" smtClean="0"/>
              <a:t>Now performing Bailey 3 exams through contracted agency until Texas Tech</a:t>
            </a:r>
          </a:p>
          <a:p>
            <a:pPr marL="457200" lvl="1" indent="0">
              <a:buNone/>
            </a:pPr>
            <a:r>
              <a:rPr lang="en-US" sz="2000" dirty="0" smtClean="0"/>
              <a:t>    Developmentalist hired.</a:t>
            </a:r>
            <a:endParaRPr lang="en-US" sz="2000" dirty="0"/>
          </a:p>
          <a:p>
            <a:pPr lvl="1"/>
            <a:r>
              <a:rPr lang="en-US" sz="2000" dirty="0"/>
              <a:t>Increase parent satisfaction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4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344032"/>
            <a:ext cx="10972800" cy="1600200"/>
          </a:xfrm>
        </p:spPr>
        <p:txBody>
          <a:bodyPr/>
          <a:lstStyle/>
          <a:p>
            <a:r>
              <a:rPr lang="en-US" sz="4000" dirty="0"/>
              <a:t>Quality Improvement (PDSA)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885917"/>
              </p:ext>
            </p:extLst>
          </p:nvPr>
        </p:nvGraphicFramePr>
        <p:xfrm>
          <a:off x="1487786" y="1174687"/>
          <a:ext cx="9144000" cy="544701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50925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Presented</a:t>
                      </a:r>
                      <a:r>
                        <a:rPr lang="en-US" sz="1800" baseline="0" dirty="0" smtClean="0"/>
                        <a:t> in March 2016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7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 benefits of pediatric physical therapists during Special Care Clinic visits.</a:t>
                      </a:r>
                      <a:endParaRPr lang="en-US" sz="17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Promote optimal developmental skills based on patient’s corrected age for milestone.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v"/>
                      </a:pPr>
                      <a:endParaRPr lang="en-US" sz="1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8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Enhance awareness to community providers of Special Care Clinic services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Educate on SCC services available to community. Increase referrals and increase                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current patient population seen.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n-US" sz="14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n-US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8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Bayley 3 Evaluations at the prior to the completion of Special Care clinic visits.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purpose of this evaluation is to follow up outcomes from ongoing outpatient    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rehabilitative services from hospital discharge to current and identify progress baby has  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made in 5 developmental areas, towards meeting milestones and preparation for 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school entrance and parent’s understanding of progress and projection of future 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needs/services.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n-US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0" u="none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00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708" y="-525102"/>
            <a:ext cx="10972800" cy="1600200"/>
          </a:xfrm>
        </p:spPr>
        <p:txBody>
          <a:bodyPr/>
          <a:lstStyle/>
          <a:p>
            <a:r>
              <a:rPr lang="en-US" sz="4000" dirty="0"/>
              <a:t>Quality Improvement (PDSA)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8739809"/>
              </p:ext>
            </p:extLst>
          </p:nvPr>
        </p:nvGraphicFramePr>
        <p:xfrm>
          <a:off x="1496840" y="932509"/>
          <a:ext cx="9144000" cy="1361735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53595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Presented</a:t>
                      </a:r>
                      <a:r>
                        <a:rPr lang="en-US" sz="1800" baseline="0" dirty="0" smtClean="0"/>
                        <a:t> in September 2016</a:t>
                      </a:r>
                      <a:endParaRPr lang="en-US" sz="1800" dirty="0"/>
                    </a:p>
                  </a:txBody>
                  <a:tcPr/>
                </a:tc>
              </a:tr>
              <a:tr h="84610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PDSA: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Assisting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scheduling and or obtaining services outside of SCC appt.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After a visit with neonatologist, there is always a couple of patients needing follow up with other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subspecialists, renew therapies, rewrite referrals, and obtain DME for patients.</a:t>
                      </a:r>
                      <a:endParaRPr lang="en-US" sz="1400" b="0" dirty="0"/>
                    </a:p>
                  </a:txBody>
                  <a:tcPr/>
                </a:tc>
              </a:tr>
              <a:tr h="295067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PDSA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Pediatric Rehab therapist during SCC visits.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Promote optimal developmental skills based on patient’s corrected age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baby’s milestones.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PDSA: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Enhance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awareness to community providers of SCC services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The purpose of this cycle is to: Educate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 SCC services available to community.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Increase referrals and increase current patient population seen.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PDSA: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Bayley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evaluations – to assess development of infants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The purpose of this cycle – follow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up outcomes from ongoing outpatient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rehab services from hospital discharge to current and identify progress baby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has made in 5 developmental areas, towards meeting milestones.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PDSA: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Frequent visits to hospital emergency room.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purpose of this cycle -  follow up outcomes from ongoing hospital emergency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rooms vs clinic after hours services or </a:t>
                      </a:r>
                      <a:r>
                        <a:rPr lang="en-US" sz="14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appt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f/u with PCP. Currently seeing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increase notification of parents taking baby to emergency room and then being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discharged to follow up with PCP.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93758">
                <a:tc>
                  <a:txBody>
                    <a:bodyPr/>
                    <a:lstStyle/>
                    <a:p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93758">
                <a:tc>
                  <a:txBody>
                    <a:bodyPr/>
                    <a:lstStyle/>
                    <a:p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32911">
                <a:tc>
                  <a:txBody>
                    <a:bodyPr/>
                    <a:lstStyle/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n-US" sz="1800" b="0" dirty="0" smtClean="0"/>
                    </a:p>
                  </a:txBody>
                  <a:tcPr/>
                </a:tc>
              </a:tr>
              <a:tr h="432911">
                <a:tc>
                  <a:txBody>
                    <a:bodyPr/>
                    <a:lstStyle/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n-US" sz="1800" b="0" dirty="0" smtClean="0"/>
                    </a:p>
                  </a:txBody>
                  <a:tcPr/>
                </a:tc>
              </a:tr>
              <a:tr h="432911"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0" u="none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35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2632" y="1005959"/>
            <a:ext cx="69870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Quality Improvement (PDSA)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85900" y="2019300"/>
            <a:ext cx="855345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smtClean="0"/>
              <a:t>PDSA: Patients receiving ECI services</a:t>
            </a:r>
          </a:p>
          <a:p>
            <a:r>
              <a:rPr lang="en-US" sz="1400" b="1" dirty="0"/>
              <a:t> </a:t>
            </a:r>
            <a:r>
              <a:rPr lang="en-US" sz="1400" b="1" dirty="0" smtClean="0"/>
              <a:t>    </a:t>
            </a:r>
            <a:r>
              <a:rPr lang="en-US" sz="1400" dirty="0"/>
              <a:t> The purpose of this cycle – </a:t>
            </a:r>
            <a:r>
              <a:rPr lang="en-US" sz="1400" dirty="0" smtClean="0"/>
              <a:t>is to determine if in a </a:t>
            </a:r>
            <a:r>
              <a:rPr lang="en-US" sz="1400" dirty="0"/>
              <a:t>timely manner </a:t>
            </a:r>
            <a:r>
              <a:rPr lang="en-US" sz="1400" dirty="0" smtClean="0"/>
              <a:t>our </a:t>
            </a:r>
            <a:r>
              <a:rPr lang="en-US" sz="1400" dirty="0"/>
              <a:t>patients </a:t>
            </a:r>
            <a:r>
              <a:rPr lang="en-US" sz="1400" dirty="0" smtClean="0"/>
              <a:t> </a:t>
            </a:r>
            <a:r>
              <a:rPr lang="en-US" sz="1400" dirty="0" smtClean="0"/>
              <a:t>receive </a:t>
            </a:r>
            <a:r>
              <a:rPr lang="en-US" sz="1400" dirty="0"/>
              <a:t>services </a:t>
            </a:r>
            <a:r>
              <a:rPr lang="en-US" sz="1400" dirty="0" smtClean="0"/>
              <a:t>  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</a:t>
            </a:r>
            <a:r>
              <a:rPr lang="en-US" sz="1400" dirty="0" smtClean="0"/>
              <a:t>from ECI </a:t>
            </a:r>
            <a:r>
              <a:rPr lang="en-US" sz="1400" dirty="0"/>
              <a:t>from date of fax to ECI to start </a:t>
            </a:r>
            <a:r>
              <a:rPr lang="en-US" sz="1400" dirty="0" smtClean="0"/>
              <a:t>of </a:t>
            </a:r>
            <a:r>
              <a:rPr lang="en-US" sz="1400" dirty="0"/>
              <a:t>service</a:t>
            </a:r>
            <a:r>
              <a:rPr lang="en-US" sz="1400" dirty="0" smtClean="0"/>
              <a:t>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smtClean="0"/>
              <a:t>PDSA:</a:t>
            </a:r>
            <a:r>
              <a:rPr lang="en-US" dirty="0"/>
              <a:t> </a:t>
            </a:r>
            <a:r>
              <a:rPr lang="en-US" b="1" dirty="0"/>
              <a:t>Swift Card </a:t>
            </a:r>
            <a:r>
              <a:rPr lang="en-US" b="1" dirty="0" smtClean="0"/>
              <a:t>Incentive</a:t>
            </a:r>
          </a:p>
          <a:p>
            <a:r>
              <a:rPr lang="en-US" sz="1400" b="1" dirty="0"/>
              <a:t> </a:t>
            </a:r>
            <a:r>
              <a:rPr lang="en-US" sz="1400" b="1" dirty="0" smtClean="0"/>
              <a:t>    </a:t>
            </a:r>
            <a:r>
              <a:rPr lang="en-US" sz="1400" dirty="0"/>
              <a:t> The purpose of this cycle – </a:t>
            </a:r>
            <a:r>
              <a:rPr lang="en-US" sz="1400" dirty="0" smtClean="0"/>
              <a:t> is to determine w</a:t>
            </a:r>
            <a:r>
              <a:rPr lang="en-US" sz="1400" dirty="0" smtClean="0"/>
              <a:t>hat </a:t>
            </a:r>
            <a:r>
              <a:rPr lang="en-US" sz="1400" dirty="0"/>
              <a:t>effect; if any,  will rewarding patients parents  with </a:t>
            </a:r>
            <a:r>
              <a:rPr lang="en-US" sz="1400" dirty="0" smtClean="0"/>
              <a:t>an </a:t>
            </a:r>
            <a:r>
              <a:rPr lang="en-US" sz="1400" dirty="0" smtClean="0"/>
              <a:t>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</a:t>
            </a:r>
            <a:r>
              <a:rPr lang="en-US" sz="1400" dirty="0" smtClean="0"/>
              <a:t>incentive </a:t>
            </a:r>
            <a:r>
              <a:rPr lang="en-US" sz="1400" dirty="0"/>
              <a:t>card ($25) </a:t>
            </a:r>
            <a:r>
              <a:rPr lang="en-US" sz="1400" dirty="0" smtClean="0"/>
              <a:t> who </a:t>
            </a:r>
            <a:r>
              <a:rPr lang="en-US" sz="1400" dirty="0"/>
              <a:t>live outside the city limits </a:t>
            </a:r>
            <a:r>
              <a:rPr lang="en-US" sz="1400" dirty="0" smtClean="0"/>
              <a:t>and are </a:t>
            </a:r>
            <a:r>
              <a:rPr lang="en-US" sz="1400" dirty="0"/>
              <a:t>coming to their first visit have on their </a:t>
            </a:r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  </a:t>
            </a:r>
            <a:r>
              <a:rPr lang="en-US" sz="1400" dirty="0" smtClean="0"/>
              <a:t>initial appointment </a:t>
            </a:r>
            <a:r>
              <a:rPr lang="en-US" sz="1400" dirty="0"/>
              <a:t>scheduled</a:t>
            </a:r>
            <a:r>
              <a:rPr lang="en-US" sz="1400" dirty="0" smtClean="0"/>
              <a:t>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smtClean="0"/>
              <a:t>PDSA: </a:t>
            </a:r>
            <a:r>
              <a:rPr lang="en-US" b="1" dirty="0"/>
              <a:t>Welcome Packets Received </a:t>
            </a:r>
            <a:endParaRPr lang="en-US" b="1" dirty="0" smtClean="0"/>
          </a:p>
          <a:p>
            <a:r>
              <a:rPr lang="en-US" sz="1400" b="1" dirty="0"/>
              <a:t> </a:t>
            </a:r>
            <a:r>
              <a:rPr lang="en-US" sz="1400" b="1" dirty="0" smtClean="0"/>
              <a:t>    </a:t>
            </a:r>
            <a:r>
              <a:rPr lang="en-US" sz="1400" dirty="0"/>
              <a:t> The purpose of this cycle – </a:t>
            </a:r>
            <a:r>
              <a:rPr lang="en-US" sz="1400" dirty="0" smtClean="0"/>
              <a:t>is to determine if </a:t>
            </a:r>
            <a:r>
              <a:rPr lang="en-US" sz="1400" dirty="0" smtClean="0"/>
              <a:t>there is </a:t>
            </a:r>
            <a:r>
              <a:rPr lang="en-US" sz="1400" dirty="0"/>
              <a:t>a change in the number or % of families receiving </a:t>
            </a:r>
            <a:r>
              <a:rPr lang="en-US" sz="1400" dirty="0" smtClean="0"/>
              <a:t>  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</a:t>
            </a:r>
            <a:r>
              <a:rPr lang="en-US" sz="1400" dirty="0" smtClean="0"/>
              <a:t> Welcome </a:t>
            </a:r>
            <a:r>
              <a:rPr lang="en-US" sz="1400" dirty="0"/>
              <a:t>Packets for DY5 compared to DY4?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smtClean="0"/>
              <a:t>PDSA: Follow-up </a:t>
            </a:r>
            <a:r>
              <a:rPr lang="en-US" b="1" dirty="0"/>
              <a:t>phone calls after NICU </a:t>
            </a:r>
            <a:r>
              <a:rPr lang="en-US" b="1" dirty="0" smtClean="0"/>
              <a:t>discharge</a:t>
            </a:r>
          </a:p>
          <a:p>
            <a:pPr lvl="0"/>
            <a:r>
              <a:rPr lang="en-US" sz="1400" b="1" dirty="0"/>
              <a:t> </a:t>
            </a:r>
            <a:r>
              <a:rPr lang="en-US" sz="1400" b="1" dirty="0" smtClean="0"/>
              <a:t>    </a:t>
            </a:r>
            <a:r>
              <a:rPr lang="en-US" sz="1400" b="1" dirty="0" smtClean="0"/>
              <a:t> </a:t>
            </a:r>
            <a:r>
              <a:rPr lang="en-US" sz="1400" dirty="0"/>
              <a:t> The purpose of this cycle – </a:t>
            </a:r>
            <a:r>
              <a:rPr lang="en-US" sz="1400" dirty="0" smtClean="0"/>
              <a:t> is to determine if </a:t>
            </a:r>
            <a:r>
              <a:rPr lang="en-US" sz="1400" dirty="0" smtClean="0"/>
              <a:t>having </a:t>
            </a:r>
            <a:r>
              <a:rPr lang="en-US" sz="1400" dirty="0"/>
              <a:t>a form of regular </a:t>
            </a:r>
            <a:r>
              <a:rPr lang="en-US" sz="1400" dirty="0" smtClean="0"/>
              <a:t>communication, </a:t>
            </a:r>
          </a:p>
          <a:p>
            <a:pPr lvl="0"/>
            <a:r>
              <a:rPr lang="en-US" sz="1400" dirty="0" smtClean="0"/>
              <a:t>       makes </a:t>
            </a:r>
            <a:r>
              <a:rPr lang="en-US" sz="1400" dirty="0"/>
              <a:t>us aware of </a:t>
            </a:r>
            <a:r>
              <a:rPr lang="en-US" sz="1400" dirty="0" smtClean="0"/>
              <a:t>up-coming patient </a:t>
            </a:r>
            <a:r>
              <a:rPr lang="en-US" sz="1400" dirty="0"/>
              <a:t>needs or problems</a:t>
            </a:r>
            <a:r>
              <a:rPr lang="en-US" sz="1400" dirty="0" smtClean="0"/>
              <a:t>?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b="1" dirty="0" smtClean="0"/>
              <a:t>PDSA: Compliance </a:t>
            </a:r>
            <a:r>
              <a:rPr lang="en-US" b="1" dirty="0"/>
              <a:t>with 1 yr. </a:t>
            </a:r>
            <a:r>
              <a:rPr lang="en-US" b="1" dirty="0" smtClean="0"/>
              <a:t>Immunizations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</a:t>
            </a:r>
            <a:r>
              <a:rPr lang="en-US" sz="1400" dirty="0" smtClean="0"/>
              <a:t>The </a:t>
            </a:r>
            <a:r>
              <a:rPr lang="en-US" sz="1400" dirty="0"/>
              <a:t>purpose of this cycle –  is to determine w</a:t>
            </a:r>
            <a:r>
              <a:rPr lang="en-US" sz="1400" dirty="0" smtClean="0"/>
              <a:t>hat </a:t>
            </a:r>
            <a:r>
              <a:rPr lang="en-US" sz="1400" dirty="0" err="1" smtClean="0"/>
              <a:t>percents</a:t>
            </a:r>
            <a:r>
              <a:rPr lang="en-US" sz="1400" dirty="0" smtClean="0"/>
              <a:t> </a:t>
            </a:r>
            <a:r>
              <a:rPr lang="en-US" sz="1400" dirty="0"/>
              <a:t>of patients being seen in HRC between 9-12 </a:t>
            </a:r>
            <a:r>
              <a:rPr lang="en-US" sz="1400" dirty="0" smtClean="0"/>
              <a:t> 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</a:t>
            </a:r>
            <a:r>
              <a:rPr lang="en-US" sz="1400" dirty="0" smtClean="0"/>
              <a:t>months </a:t>
            </a:r>
            <a:r>
              <a:rPr lang="en-US" sz="1400" dirty="0"/>
              <a:t>of age are current with their </a:t>
            </a:r>
            <a:r>
              <a:rPr lang="en-US" sz="1400" dirty="0" smtClean="0"/>
              <a:t>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 smtClean="0"/>
              <a:t>   vaccinations</a:t>
            </a:r>
            <a:r>
              <a:rPr lang="en-US" sz="1400" dirty="0"/>
              <a:t>?</a:t>
            </a:r>
          </a:p>
          <a:p>
            <a:pPr lvl="0"/>
            <a:endParaRPr lang="en-US" b="1" dirty="0"/>
          </a:p>
          <a:p>
            <a:endParaRPr lang="en-US" b="1" dirty="0"/>
          </a:p>
          <a:p>
            <a:pPr lvl="1"/>
            <a:endParaRPr lang="en-US" sz="1400" b="1" dirty="0"/>
          </a:p>
          <a:p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90869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Quality Improvement (PDSA)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442846"/>
              </p:ext>
            </p:extLst>
          </p:nvPr>
        </p:nvGraphicFramePr>
        <p:xfrm>
          <a:off x="1524000" y="1600200"/>
          <a:ext cx="9144000" cy="511606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181600"/>
                <a:gridCol w="3962400"/>
              </a:tblGrid>
              <a:tr h="370840"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/>
                        <a:t>13. Mini iPad Give</a:t>
                      </a:r>
                      <a:r>
                        <a:rPr lang="en-US" sz="1600" baseline="0" dirty="0" smtClean="0"/>
                        <a:t> away for keeping the 1</a:t>
                      </a:r>
                      <a:r>
                        <a:rPr lang="en-US" sz="1600" baseline="30000" dirty="0" smtClean="0"/>
                        <a:t>st</a:t>
                      </a:r>
                      <a:r>
                        <a:rPr lang="en-US" sz="1600" baseline="0" dirty="0" smtClean="0"/>
                        <a:t> scheduled appointment at High Risk Clinic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742950" lvl="1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/>
                        <a:t>Patients</a:t>
                      </a:r>
                      <a:r>
                        <a:rPr lang="en-US" sz="1800" b="0" baseline="0" dirty="0" smtClean="0"/>
                        <a:t> who made it to their first scheduled appointment are included in the raffle for mini iPad</a:t>
                      </a:r>
                      <a:endParaRPr lang="en-US" sz="1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742950" lvl="1" indent="-285750" algn="just">
                        <a:buFont typeface="Arial" panose="020B0604020202020204" pitchFamily="34" charset="0"/>
                        <a:buChar char="•"/>
                      </a:pPr>
                      <a:endParaRPr lang="en-US" sz="1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 3 show-up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rate to first appointment (prior to all QI initiatives including mini iPad raffle): 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 out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72 NICU discharges (74%)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94159">
                <a:tc>
                  <a:txBody>
                    <a:bodyPr/>
                    <a:lstStyle/>
                    <a:p>
                      <a:pPr marL="742950" lvl="1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 4 show-up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rate to first appointment</a:t>
                      </a:r>
                    </a:p>
                    <a:p>
                      <a:pPr marL="457200" lvl="1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after QI initiatives and mini iPad raffles</a:t>
                      </a:r>
                      <a:endParaRPr lang="en-US" sz="18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66</a:t>
                      </a:r>
                      <a:r>
                        <a:rPr lang="en-US" baseline="0" dirty="0" smtClean="0"/>
                        <a:t> out of 74 NICU discharges</a:t>
                      </a:r>
                    </a:p>
                    <a:p>
                      <a:r>
                        <a:rPr lang="en-US" baseline="0" dirty="0" smtClean="0"/>
                        <a:t>                                 (89.1%)</a:t>
                      </a:r>
                      <a:endParaRPr lang="en-US" dirty="0"/>
                    </a:p>
                  </a:txBody>
                  <a:tcPr/>
                </a:tc>
              </a:tr>
              <a:tr h="696463">
                <a:tc>
                  <a:txBody>
                    <a:bodyPr/>
                    <a:lstStyle/>
                    <a:p>
                      <a:pPr marL="742950" lvl="1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 5 show-up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rate to first appointment</a:t>
                      </a:r>
                    </a:p>
                    <a:p>
                      <a:pPr marL="457200" lvl="1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after QI initiatives and mini iPad raffles</a:t>
                      </a:r>
                      <a:endParaRPr lang="en-US" sz="1800" b="0" u="none" dirty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57 </a:t>
                      </a:r>
                      <a:r>
                        <a:rPr lang="en-US" baseline="0" dirty="0" smtClean="0"/>
                        <a:t>out of 74 NICU discharges</a:t>
                      </a:r>
                    </a:p>
                    <a:p>
                      <a:r>
                        <a:rPr lang="en-US" baseline="0" dirty="0" smtClean="0"/>
                        <a:t>                                (77%)</a:t>
                      </a:r>
                      <a:endParaRPr lang="en-US" dirty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742950" lvl="1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dirty="0" smtClean="0"/>
                        <a:t>1</a:t>
                      </a:r>
                      <a:r>
                        <a:rPr lang="en-US" sz="1800" b="0" baseline="30000" dirty="0" smtClean="0"/>
                        <a:t>st</a:t>
                      </a:r>
                      <a:r>
                        <a:rPr lang="en-US" sz="1800" b="0" dirty="0" smtClean="0"/>
                        <a:t> drawing (10/1</a:t>
                      </a:r>
                      <a:r>
                        <a:rPr lang="en-US" sz="1800" b="0" baseline="0" dirty="0" smtClean="0"/>
                        <a:t>/14 to 12/15/14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12 out of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13 (92.3%)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42950" lvl="1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8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drawing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(12/16/14 to 6/15/15) </a:t>
                      </a:r>
                      <a:endParaRPr lang="en-US" sz="18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34 out of 38 (89.5%)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42950" lvl="1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u="none" dirty="0" smtClean="0"/>
                        <a:t>3</a:t>
                      </a:r>
                      <a:r>
                        <a:rPr lang="en-US" sz="1800" b="0" u="none" baseline="30000" dirty="0" smtClean="0"/>
                        <a:t>rd</a:t>
                      </a:r>
                      <a:r>
                        <a:rPr lang="en-US" sz="1800" b="0" u="none" dirty="0" smtClean="0"/>
                        <a:t> drawing (6/17/15 to 12/7/15)</a:t>
                      </a:r>
                      <a:endParaRPr lang="en-US" sz="18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out of 27 (88.8%)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42950" lvl="1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u="none" dirty="0" smtClean="0"/>
                        <a:t>4</a:t>
                      </a:r>
                      <a:r>
                        <a:rPr lang="en-US" sz="1800" b="0" u="none" baseline="30000" dirty="0" smtClean="0"/>
                        <a:t>th</a:t>
                      </a:r>
                      <a:r>
                        <a:rPr lang="en-US" sz="1800" b="0" u="none" baseline="0" dirty="0" smtClean="0"/>
                        <a:t> drawing (12/08/15 to 5/30/16)</a:t>
                      </a:r>
                      <a:r>
                        <a:rPr lang="en-US" sz="1800" b="0" u="none" dirty="0" smtClean="0"/>
                        <a:t>           </a:t>
                      </a:r>
                      <a:endParaRPr lang="en-US" sz="18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35 out of 35 (100%)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5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653" y="-181069"/>
            <a:ext cx="10972800" cy="1600200"/>
          </a:xfrm>
        </p:spPr>
        <p:txBody>
          <a:bodyPr/>
          <a:lstStyle/>
          <a:p>
            <a:r>
              <a:rPr lang="en-US" dirty="0" smtClean="0"/>
              <a:t>Challenges for DY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653" y="1880858"/>
            <a:ext cx="10972800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May have difficulty meeting QPI if we have to increase goal (current goal 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60) Although not in data, 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 date we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have 64.</a:t>
            </a:r>
          </a:p>
          <a:p>
            <a:pPr algn="just"/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transitional year do not need to increase number.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Number of patients recruited dependent on EPCH NICU 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discharges. Always dependent upon admissions.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Possible solutions</a:t>
            </a:r>
          </a:p>
          <a:p>
            <a:pPr lvl="1" algn="just"/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Success depends on our navigators and how efficiently we run the 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clinic</a:t>
            </a:r>
          </a:p>
          <a:p>
            <a:pPr lvl="1" algn="just"/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Recruitment of 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edicaid qualified patients depends on creating a </a:t>
            </a:r>
          </a:p>
          <a:p>
            <a:pPr lvl="1" algn="just"/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Perinatal Center of Excellence and Regionalization of Care.</a:t>
            </a:r>
            <a:endParaRPr lang="en-US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Creative projects/incentives to retain patients in the 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program.</a:t>
            </a:r>
            <a:endParaRPr lang="en-US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endParaRPr lang="en-US" sz="2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7860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2385" y="2575678"/>
            <a:ext cx="1065592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buFont typeface="Wingdings" panose="05000000000000000000" pitchFamily="2" charset="2"/>
              <a:buChar char="v"/>
            </a:pPr>
            <a:r>
              <a:rPr lang="en-US" sz="2300" dirty="0" smtClean="0"/>
              <a:t>Expand </a:t>
            </a:r>
            <a:r>
              <a:rPr lang="en-US" sz="2300" dirty="0"/>
              <a:t>the criteria for enrollment in the Patient Navigator Program to include additional NICU graduates who are at risk for adverse outcomes as a consequence of their various diagnoses (</a:t>
            </a:r>
            <a:r>
              <a:rPr lang="en-US" sz="2300" i="1" dirty="0"/>
              <a:t>e.g. </a:t>
            </a:r>
            <a:r>
              <a:rPr lang="en-US" sz="2300" dirty="0"/>
              <a:t>infants with major congenital or chromosomal </a:t>
            </a:r>
            <a:r>
              <a:rPr lang="en-US" sz="2300" dirty="0" smtClean="0"/>
              <a:t>anomalies) May have application in DY7-10. </a:t>
            </a:r>
            <a:endParaRPr lang="en-US" sz="2300" b="1" dirty="0">
              <a:solidFill>
                <a:srgbClr val="FF0000"/>
              </a:solidFill>
            </a:endParaRPr>
          </a:p>
          <a:p>
            <a:pPr lvl="1" algn="just"/>
            <a:endParaRPr lang="en-US" sz="2300" dirty="0"/>
          </a:p>
        </p:txBody>
      </p:sp>
      <p:sp>
        <p:nvSpPr>
          <p:cNvPr id="3" name="TextBox 2"/>
          <p:cNvSpPr txBox="1"/>
          <p:nvPr/>
        </p:nvSpPr>
        <p:spPr>
          <a:xfrm>
            <a:off x="742383" y="4437726"/>
            <a:ext cx="975058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2300" dirty="0" smtClean="0"/>
              <a:t>Expand </a:t>
            </a:r>
            <a:r>
              <a:rPr lang="en-US" sz="2300" dirty="0"/>
              <a:t>the coverage by enrolling high-risk infants discharged from other NICU facilities in the region referred to Special Care Clinic. May have application in DY7-10. </a:t>
            </a:r>
          </a:p>
          <a:p>
            <a:pPr lvl="1"/>
            <a:endParaRPr lang="en-US" sz="2300" dirty="0"/>
          </a:p>
        </p:txBody>
      </p:sp>
      <p:sp>
        <p:nvSpPr>
          <p:cNvPr id="4" name="TextBox 3"/>
          <p:cNvSpPr txBox="1"/>
          <p:nvPr/>
        </p:nvSpPr>
        <p:spPr>
          <a:xfrm>
            <a:off x="3440317" y="389300"/>
            <a:ext cx="4354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srgbClr val="3366FF"/>
                </a:solidFill>
              </a:rPr>
              <a:t>OTHER SOLUTIONS</a:t>
            </a:r>
            <a:endParaRPr lang="en-US" sz="2800" u="sng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0530" y="1454594"/>
            <a:ext cx="8854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smtClean="0"/>
              <a:t>Utilize telemedicine conferencing to rural areas and for patients who extended addresses beyond El Paso county.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001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439" y="0"/>
            <a:ext cx="10972800" cy="1600200"/>
          </a:xfrm>
        </p:spPr>
        <p:txBody>
          <a:bodyPr/>
          <a:lstStyle/>
          <a:p>
            <a:r>
              <a:rPr lang="en-US" dirty="0" smtClean="0"/>
              <a:t>Additional Challenges for DY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653" y="2451228"/>
            <a:ext cx="10972800" cy="4525963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 problem with tracking data (those derived from Site of Care) when we change to Cerner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documentation. Difficulty securing information and sharing information.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29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197" y="2590801"/>
            <a:ext cx="4744112" cy="11241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2121" y="1143000"/>
            <a:ext cx="47596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Questions?</a:t>
            </a:r>
          </a:p>
        </p:txBody>
      </p:sp>
      <p:sp>
        <p:nvSpPr>
          <p:cNvPr id="6" name="Rectangle 5"/>
          <p:cNvSpPr/>
          <p:nvPr/>
        </p:nvSpPr>
        <p:spPr>
          <a:xfrm>
            <a:off x="3692121" y="5224604"/>
            <a:ext cx="48365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Comments?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121" y="3797174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81666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Description of the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>
              <a:buFont typeface="Courier New" panose="02070309020205020404" pitchFamily="49" charset="0"/>
              <a:buChar char="o"/>
            </a:pPr>
            <a:r>
              <a:rPr lang="en-US" sz="2000" dirty="0">
                <a:latin typeface="+mn-lt"/>
              </a:rPr>
              <a:t>Patient Care Navigation Program within the High Risk Clinic, a neonatal follow-up program at Texas Tech University Health Sciences Center (TTUHSC) El Paso - Department of Pediatrics</a:t>
            </a:r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000" b="1" i="1" dirty="0">
              <a:latin typeface="+mn-lt"/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en-US" sz="2000" dirty="0">
                <a:latin typeface="+mn-lt"/>
              </a:rPr>
              <a:t>Target infants born at </a:t>
            </a:r>
            <a:r>
              <a:rPr lang="en-US" sz="2000" u="sng" dirty="0">
                <a:latin typeface="+mn-lt"/>
              </a:rPr>
              <a:t>&lt;</a:t>
            </a:r>
            <a:r>
              <a:rPr lang="en-US" sz="2000" dirty="0">
                <a:latin typeface="+mn-lt"/>
              </a:rPr>
              <a:t> 32 weeks gestational age  and/or infants whose birth weight was &lt; 1500 grams – a cohort of high-risk patients discharged from the El Paso Children’s Hospital (EPCH) – Neonatal Intensive Care Unit (NICU)</a:t>
            </a:r>
          </a:p>
        </p:txBody>
      </p:sp>
    </p:spTree>
    <p:extLst>
      <p:ext uri="{BB962C8B-B14F-4D97-AF65-F5344CB8AC3E}">
        <p14:creationId xmlns:p14="http://schemas.microsoft.com/office/powerpoint/2010/main" val="232351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62" y="763793"/>
            <a:ext cx="77455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Benefits to the Community</a:t>
            </a:r>
          </a:p>
          <a:p>
            <a:pPr algn="ctr"/>
            <a:endParaRPr lang="en-US" sz="3200" b="1" dirty="0">
              <a:solidFill>
                <a:srgbClr val="002060"/>
              </a:solidFill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Utilize health care workers, case workers, and other health care professionals as patient navigators.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To provide enhanced social support and culturally competent care to vulnerable high risk patients.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The navigators will help patients navigate the continuum of health care services, assuring timely site-appropriate coordinated services.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35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effectLst/>
              </a:rPr>
              <a:t>Navigation Services – DY</a:t>
            </a:r>
            <a:r>
              <a:rPr lang="en-US" sz="4000" b="1" dirty="0">
                <a:solidFill>
                  <a:schemeClr val="tx1"/>
                </a:solidFill>
                <a:effectLst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effectLst/>
              </a:rPr>
              <a:t>5 </a:t>
            </a:r>
            <a:r>
              <a:rPr lang="en-US" sz="1600" b="1" dirty="0" smtClean="0">
                <a:solidFill>
                  <a:schemeClr val="tx1"/>
                </a:solidFill>
                <a:effectLst/>
              </a:rPr>
              <a:t>Oct-Aug 2016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104722"/>
              </p:ext>
            </p:extLst>
          </p:nvPr>
        </p:nvGraphicFramePr>
        <p:xfrm>
          <a:off x="1524001" y="1600200"/>
          <a:ext cx="9143979" cy="828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39090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Oct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Nov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Dec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Feb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Apr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June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July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Aug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Sept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Total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baseline="0" dirty="0" smtClean="0"/>
                        <a:t>Total Services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151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177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135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291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278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235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2205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931266"/>
              </p:ext>
            </p:extLst>
          </p:nvPr>
        </p:nvGraphicFramePr>
        <p:xfrm>
          <a:off x="1524001" y="2438400"/>
          <a:ext cx="9143979" cy="4348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39090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  <a:gridCol w="623453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Top 4 services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Care Coordination – High Risk Clinic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61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93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64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62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86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83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112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117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101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43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90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912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Phone calls - Each High Risk Clinic visit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17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34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25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31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27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44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34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10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17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283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Care Coordination –</a:t>
                      </a:r>
                      <a:r>
                        <a:rPr lang="en-US" sz="1100" baseline="0" dirty="0" smtClean="0"/>
                        <a:t> other issues</a:t>
                      </a:r>
                      <a:endParaRPr lang="en-US" sz="1100" dirty="0" smtClean="0"/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20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25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8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17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13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5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16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153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Education - use of services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18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17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25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17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18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3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14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166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</a:tr>
              <a:tr h="370840">
                <a:tc gridSpan="14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Other services:,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Care Coordination –</a:t>
                      </a:r>
                      <a:r>
                        <a:rPr lang="en-US" sz="1200" baseline="0" dirty="0" smtClean="0"/>
                        <a:t> PCP, </a:t>
                      </a:r>
                      <a:r>
                        <a:rPr lang="en-US" sz="1200" dirty="0" smtClean="0"/>
                        <a:t>System navigation – DME</a:t>
                      </a:r>
                      <a:r>
                        <a:rPr lang="en-US" sz="1200" baseline="0" dirty="0" smtClean="0"/>
                        <a:t> issues, </a:t>
                      </a:r>
                      <a:r>
                        <a:rPr lang="en-US" sz="1200" dirty="0" smtClean="0"/>
                        <a:t>Apnea monitoring, care coordination for subspecialty ff-up, barriers</a:t>
                      </a:r>
                      <a:r>
                        <a:rPr lang="en-US" sz="1200" baseline="0" dirty="0" smtClean="0"/>
                        <a:t> to access, insurance services, phone calls – 2 weeks after NICU discharge, prescriptions, social services, home health, referrals to ECI and other rehab facility, triage medical problems, etc.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47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30044"/>
          </a:xfrm>
        </p:spPr>
        <p:txBody>
          <a:bodyPr/>
          <a:lstStyle/>
          <a:p>
            <a:r>
              <a:rPr lang="en-US" sz="3600" dirty="0"/>
              <a:t>Project Milestones and Metrics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429477"/>
              </p:ext>
            </p:extLst>
          </p:nvPr>
        </p:nvGraphicFramePr>
        <p:xfrm>
          <a:off x="1524000" y="857922"/>
          <a:ext cx="9144000" cy="233184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48000"/>
                <a:gridCol w="3048000"/>
                <a:gridCol w="3048000"/>
              </a:tblGrid>
              <a:tr h="594485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3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effectLst/>
                        </a:rPr>
                        <a:t>Goal: Participate in at least 2 face-to-face</a:t>
                      </a:r>
                      <a:r>
                        <a:rPr lang="en-US" sz="1800" b="0" kern="1200" baseline="0" dirty="0" smtClean="0">
                          <a:effectLst/>
                        </a:rPr>
                        <a:t> </a:t>
                      </a:r>
                      <a:r>
                        <a:rPr lang="en-US" sz="1800" b="0" kern="1200" dirty="0" smtClean="0">
                          <a:effectLst/>
                        </a:rPr>
                        <a:t>meetings /seminars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DY 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7/30/2014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 9/24/2014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4583"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3/25/2015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 6/24/2015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77500"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3/30/2016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 9/28/2016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258422"/>
              </p:ext>
            </p:extLst>
          </p:nvPr>
        </p:nvGraphicFramePr>
        <p:xfrm>
          <a:off x="1460626" y="3257576"/>
          <a:ext cx="9144000" cy="38901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48000"/>
                <a:gridCol w="6096000"/>
              </a:tblGrid>
              <a:tr h="87405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I-10.2: Increase Number of Unique Patients</a:t>
                      </a:r>
                      <a:r>
                        <a:rPr lang="en-US" sz="1800" kern="1200" baseline="0" dirty="0" smtClean="0">
                          <a:effectLst/>
                        </a:rPr>
                        <a:t> s</a:t>
                      </a:r>
                      <a:r>
                        <a:rPr lang="en-US" sz="1800" kern="1200" dirty="0" smtClean="0">
                          <a:effectLst/>
                        </a:rPr>
                        <a:t>erved by Navigator Program (Number of patients recruited to follow-up</a:t>
                      </a:r>
                      <a:r>
                        <a:rPr lang="en-US" sz="1800" kern="1200" baseline="0" dirty="0" smtClean="0">
                          <a:effectLst/>
                        </a:rPr>
                        <a:t> at high risk clinic and made it to their first scheduled appointment)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39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Goal: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50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 2013 - Sept 2014: </a:t>
                      </a:r>
                      <a:r>
                        <a:rPr lang="en-US" sz="17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 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(out of 72 patients recruited = 74%) </a:t>
                      </a:r>
                      <a:r>
                        <a:rPr lang="en-US" sz="17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57% 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Medicaid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239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Goal: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55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 2014 - Sept 2015: </a:t>
                      </a:r>
                      <a:r>
                        <a:rPr lang="en-US" sz="17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 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(out of 74 patients recruited = 89.1 %) </a:t>
                      </a:r>
                      <a:r>
                        <a:rPr lang="en-US" sz="17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60.61%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Medicaid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944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DY 5                     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Goal: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 2015 – Aug 31, 2016 : </a:t>
                      </a:r>
                      <a:r>
                        <a:rPr lang="en-US" sz="17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(out of 74 patients recruited=77%)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64.9%</a:t>
                      </a:r>
                      <a:r>
                        <a:rPr lang="en-US" sz="17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Medicaid  (37 of 57)</a:t>
                      </a:r>
                      <a:endParaRPr lang="en-US" sz="17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b="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99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/>
          </a:p>
          <a:p>
            <a:pPr algn="just"/>
            <a:endParaRPr lang="en-US" sz="2600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181436"/>
              </p:ext>
            </p:extLst>
          </p:nvPr>
        </p:nvGraphicFramePr>
        <p:xfrm>
          <a:off x="1524000" y="1600200"/>
          <a:ext cx="9144000" cy="26517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45445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IT 8.21. Developmental screening in the first 3 years of life. </a:t>
                      </a:r>
                      <a:endParaRPr lang="en-US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Indicator: The percentage</a:t>
                      </a:r>
                      <a:r>
                        <a:rPr lang="en-US" sz="1600" kern="1200" baseline="0" dirty="0" smtClean="0">
                          <a:effectLst/>
                        </a:rPr>
                        <a:t> of c</a:t>
                      </a:r>
                      <a:r>
                        <a:rPr lang="en-US" sz="1600" kern="1200" dirty="0" smtClean="0">
                          <a:effectLst/>
                        </a:rPr>
                        <a:t>hildren who had screening for risk of developmental,</a:t>
                      </a:r>
                      <a:r>
                        <a:rPr lang="en-US" sz="1600" kern="1200" baseline="0" dirty="0" smtClean="0">
                          <a:effectLst/>
                        </a:rPr>
                        <a:t> behavioral and social delays using a standardized screening tool documented by 12 months of age.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Denominator: Target patients who turn 12 months of age between Jan – Dec of measurement year.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Targeted patients: Premature infants enrolled in the program (</a:t>
                      </a:r>
                      <a:r>
                        <a:rPr lang="en-US" sz="1600" u="sng" kern="1200" dirty="0" smtClean="0">
                          <a:effectLst/>
                        </a:rPr>
                        <a:t>&lt;</a:t>
                      </a:r>
                      <a:r>
                        <a:rPr lang="en-US" sz="1600" kern="1200" dirty="0" smtClean="0">
                          <a:effectLst/>
                        </a:rPr>
                        <a:t> 32 weeks and or birth weight </a:t>
                      </a:r>
                      <a:r>
                        <a:rPr lang="en-US" sz="1600" u="sng" kern="1200" dirty="0" smtClean="0">
                          <a:effectLst/>
                        </a:rPr>
                        <a:t>&lt;</a:t>
                      </a:r>
                      <a:r>
                        <a:rPr lang="en-US" sz="1600" kern="1200" dirty="0" smtClean="0">
                          <a:effectLst/>
                        </a:rPr>
                        <a:t> 1500grams).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kern="1200" dirty="0" smtClean="0">
                          <a:effectLst/>
                        </a:rPr>
                        <a:t>Communication and Symbolic Behavior Scales Developmental Profile (CSBS-DP) – performed during high risk clinic visit on target patients at </a:t>
                      </a:r>
                      <a:r>
                        <a:rPr lang="en-US" sz="1600" b="0" kern="1200" dirty="0" smtClean="0">
                          <a:solidFill>
                            <a:srgbClr val="FF0000"/>
                          </a:solidFill>
                          <a:effectLst/>
                        </a:rPr>
                        <a:t>9-12</a:t>
                      </a:r>
                      <a:r>
                        <a:rPr lang="en-US" sz="1600" b="0" kern="1200" dirty="0" smtClean="0">
                          <a:effectLst/>
                        </a:rPr>
                        <a:t> months chronologic age (started in June 2014). </a:t>
                      </a:r>
                      <a:endParaRPr lang="en-US" sz="1600" kern="12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962559"/>
              </p:ext>
            </p:extLst>
          </p:nvPr>
        </p:nvGraphicFramePr>
        <p:xfrm>
          <a:off x="1524001" y="4360255"/>
          <a:ext cx="9144000" cy="26873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498169"/>
                <a:gridCol w="896746"/>
                <a:gridCol w="2749085"/>
              </a:tblGrid>
              <a:tr h="244438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Calendar</a:t>
                      </a:r>
                      <a:r>
                        <a:rPr lang="en-US" sz="1600" b="0" baseline="0" dirty="0" smtClean="0"/>
                        <a:t> Year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DY 3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dirty="0" smtClean="0"/>
                        <a:t>            DY 4                DY5</a:t>
                      </a:r>
                      <a:endParaRPr lang="en-US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Total number</a:t>
                      </a:r>
                      <a:r>
                        <a:rPr lang="en-US" sz="1600" b="0" baseline="0" dirty="0" smtClean="0"/>
                        <a:t> of patients who turned 12 months of measurement year 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(52)                      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             (63)                   43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Total number of </a:t>
                      </a:r>
                      <a:r>
                        <a:rPr lang="en-US" sz="1600" b="0" baseline="0" dirty="0" smtClean="0"/>
                        <a:t>patients who received developmental screening using CSBS-DP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(13)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             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(47)                   25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Total number of</a:t>
                      </a:r>
                      <a:r>
                        <a:rPr lang="en-US" sz="1600" b="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0" baseline="0" dirty="0" smtClean="0"/>
                        <a:t>patients who received developmental screening using CSBS-DP (%)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(25%)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        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     (74.6%)           58%</a:t>
                      </a:r>
                    </a:p>
                    <a:p>
                      <a:pPr algn="r"/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 Target = 22%                     August 31,</a:t>
                      </a:r>
                      <a:r>
                        <a:rPr lang="en-US" sz="1600" b="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2016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608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/>
          </a:p>
          <a:p>
            <a:pPr algn="just"/>
            <a:endParaRPr lang="en-US" sz="2600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805678"/>
              </p:ext>
            </p:extLst>
          </p:nvPr>
        </p:nvGraphicFramePr>
        <p:xfrm>
          <a:off x="1516105" y="1783532"/>
          <a:ext cx="9133788" cy="429512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089192"/>
                <a:gridCol w="3044596"/>
              </a:tblGrid>
              <a:tr h="642086">
                <a:tc gridSpan="2">
                  <a:txBody>
                    <a:bodyPr/>
                    <a:lstStyle/>
                    <a:p>
                      <a:r>
                        <a:rPr lang="en-US" sz="1600" b="0" kern="1200" dirty="0" smtClean="0">
                          <a:effectLst/>
                        </a:rPr>
                        <a:t>Communication and Symbolic Behavior Scales Developmental Profile (CSBS-DP) – performed during high risk clinic visit on target patients at </a:t>
                      </a:r>
                      <a:r>
                        <a:rPr lang="en-US" sz="1600" b="0" kern="1200" dirty="0" smtClean="0">
                          <a:solidFill>
                            <a:srgbClr val="FF0000"/>
                          </a:solidFill>
                          <a:effectLst/>
                        </a:rPr>
                        <a:t>18-24</a:t>
                      </a:r>
                      <a:r>
                        <a:rPr lang="en-US" sz="1600" b="0" kern="1200" dirty="0" smtClean="0">
                          <a:effectLst/>
                        </a:rPr>
                        <a:t> months chronologic age. </a:t>
                      </a:r>
                      <a:endParaRPr lang="en-US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/>
                </a:tc>
              </a:tr>
              <a:tr h="411160">
                <a:tc gridSpan="2">
                  <a:txBody>
                    <a:bodyPr/>
                    <a:lstStyle/>
                    <a:p>
                      <a:endParaRPr lang="en-US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1160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Calendar Year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DY 4               DY5</a:t>
                      </a:r>
                    </a:p>
                  </a:txBody>
                  <a:tcPr/>
                </a:tc>
              </a:tr>
              <a:tr h="11827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Total number</a:t>
                      </a:r>
                      <a:r>
                        <a:rPr lang="en-US" sz="1600" b="0" baseline="0" dirty="0" smtClean="0"/>
                        <a:t> of patients who turned 24 months of measurement year ( DY4 Born in July –Dec 2013)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 smtClean="0"/>
                        <a:t>                                  (</a:t>
                      </a:r>
                      <a:r>
                        <a:rPr lang="en-US" sz="1600" b="0" dirty="0" smtClean="0"/>
                        <a:t>DY5 Born between</a:t>
                      </a:r>
                      <a:r>
                        <a:rPr lang="en-US" sz="1600" b="0" baseline="0" dirty="0" smtClean="0"/>
                        <a:t> Aug 2014-2016)</a:t>
                      </a:r>
                      <a:endParaRPr lang="en-US" sz="1600" b="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               33                  38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208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Total number of</a:t>
                      </a:r>
                      <a:r>
                        <a:rPr lang="en-US" sz="1600" b="0" baseline="0" dirty="0" smtClean="0"/>
                        <a:t> patients who received developmental screening using CSBS-DP 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               13                   18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208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Total number of </a:t>
                      </a:r>
                      <a:r>
                        <a:rPr lang="en-US" sz="1600" b="0" baseline="0" dirty="0" smtClean="0"/>
                        <a:t>patients who received developmental screening using CSBS-DP (%)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              39.4%              47.36%</a:t>
                      </a:r>
                    </a:p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   July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– Dec 2015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Jan-Aug</a:t>
                      </a:r>
                      <a:r>
                        <a:rPr lang="en-US" sz="1200" b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2016 </a:t>
                      </a:r>
                    </a:p>
                    <a:p>
                      <a:pPr algn="l"/>
                      <a:r>
                        <a:rPr lang="en-US" sz="1400" b="1" dirty="0" smtClean="0">
                          <a:solidFill>
                            <a:srgbClr val="0070C0"/>
                          </a:solidFill>
                        </a:rPr>
                        <a:t>   13/38 moved</a:t>
                      </a:r>
                      <a:r>
                        <a:rPr lang="en-US" sz="1400" b="1" baseline="0" dirty="0" smtClean="0">
                          <a:solidFill>
                            <a:srgbClr val="0070C0"/>
                          </a:solidFill>
                        </a:rPr>
                        <a:t> 6 had no         </a:t>
                      </a:r>
                    </a:p>
                    <a:p>
                      <a:pPr algn="l"/>
                      <a:r>
                        <a:rPr lang="en-US" sz="1400" b="1" baseline="0" dirty="0" smtClean="0">
                          <a:solidFill>
                            <a:srgbClr val="0070C0"/>
                          </a:solidFill>
                        </a:rPr>
                        <a:t>   medicaid,1 expired.</a:t>
                      </a:r>
                      <a:r>
                        <a:rPr lang="en-US" sz="1400" b="1" dirty="0" smtClean="0">
                          <a:solidFill>
                            <a:srgbClr val="0070C0"/>
                          </a:solidFill>
                        </a:rPr>
                        <a:t>                   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063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/>
          </a:p>
          <a:p>
            <a:pPr algn="just"/>
            <a:endParaRPr lang="en-US" sz="2600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524000" y="1600200"/>
          <a:ext cx="9144000" cy="23774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effectLst/>
                        </a:rPr>
                        <a:t>IT 9.9. Transition record with specified elements received by discharged patients. </a:t>
                      </a:r>
                      <a:endParaRPr lang="en-US" sz="18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Measure: Percentage of patients</a:t>
                      </a:r>
                      <a:r>
                        <a:rPr lang="en-US" sz="1800" kern="1200" baseline="0" dirty="0" smtClean="0">
                          <a:effectLst/>
                        </a:rPr>
                        <a:t> who received transition record at the time of discharge.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Targeted condition – Premature infants &lt; 34 weeks admitted</a:t>
                      </a:r>
                      <a:r>
                        <a:rPr lang="en-US" sz="1800" kern="1200" baseline="0" dirty="0" smtClean="0">
                          <a:effectLst/>
                        </a:rPr>
                        <a:t> and discharged </a:t>
                      </a:r>
                      <a:r>
                        <a:rPr lang="en-US" sz="1800" kern="1200" dirty="0" smtClean="0">
                          <a:effectLst/>
                        </a:rPr>
                        <a:t>at El Paso Children’s Hospital</a:t>
                      </a:r>
                      <a:r>
                        <a:rPr lang="en-US" sz="1800" kern="1200" baseline="0" dirty="0" smtClean="0">
                          <a:effectLst/>
                        </a:rPr>
                        <a:t> – NICU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must have documentation of receipt of transition record.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Transition record entered as an event by residents/NNPs at discharge (started in June 2014). Tracking done monthly.</a:t>
                      </a:r>
                      <a:endParaRPr lang="en-US" sz="1800" kern="12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581577"/>
              </p:ext>
            </p:extLst>
          </p:nvPr>
        </p:nvGraphicFramePr>
        <p:xfrm>
          <a:off x="1524000" y="4018280"/>
          <a:ext cx="9144000" cy="28397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572000"/>
                <a:gridCol w="2169814"/>
                <a:gridCol w="2402186"/>
              </a:tblGrid>
              <a:tr h="538681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October 1</a:t>
                      </a:r>
                      <a:r>
                        <a:rPr lang="en-US" b="0" baseline="0" dirty="0" smtClean="0"/>
                        <a:t>– September 30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DY 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0" dirty="0" smtClean="0"/>
                        <a:t>DY 4             DY 5</a:t>
                      </a:r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          </a:t>
                      </a:r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Oct2015-Aug2016</a:t>
                      </a:r>
                    </a:p>
                    <a:p>
                      <a:pPr algn="just"/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Total patients Discharged</a:t>
                      </a:r>
                      <a:r>
                        <a:rPr lang="en-US" baseline="0" dirty="0" smtClean="0"/>
                        <a:t> &lt; 34 weeks GA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99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99                    90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Patients with</a:t>
                      </a:r>
                      <a:r>
                        <a:rPr lang="en-US" sz="1800" baseline="0" dirty="0" smtClean="0"/>
                        <a:t> documented receipt of transition record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76                    73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Patients with documented receipt of transition record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31%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76.7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%         81.11%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Goal: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40%</a:t>
                      </a:r>
                    </a:p>
                    <a:p>
                      <a:pPr algn="l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97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Measures – P4R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/>
          </a:p>
          <a:p>
            <a:pPr algn="just"/>
            <a:endParaRPr lang="en-US" sz="2600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524000" y="1600201"/>
          <a:ext cx="9144000" cy="257048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effectLst/>
                        </a:rPr>
                        <a:t>IT 8.25. Sudden Infant Death Syndrome Counseling</a:t>
                      </a:r>
                      <a:endParaRPr lang="en-US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effectLst/>
                        </a:rPr>
                        <a:t>Measure: Percentage of children 6 months of age who had documented Sudden Infant Death Syndrome (SIDS) counseling.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Numerator: Children who had documented SIDS counseling within 4 weeks of birth or by first pediatric visit, whichever comes first.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Denominator: Children who turned 6 months of age during the measurement year.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effectLst/>
                        </a:rPr>
                        <a:t>Targeted facility. All infants discharged from the El Paso Children’s Hospital – NICU.</a:t>
                      </a:r>
                      <a:r>
                        <a:rPr lang="en-US" sz="14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SIDS counseling incorporated in discharge teaching on all infants discharged from the El Paso Children’s Hospital – NICU.  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SIDS counseling is entered as an event in Site of Care by residents/NNPs for documentation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(tracking started in June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2014)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422530"/>
              </p:ext>
            </p:extLst>
          </p:nvPr>
        </p:nvGraphicFramePr>
        <p:xfrm>
          <a:off x="1524000" y="4267200"/>
          <a:ext cx="9144000" cy="2245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572000"/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October 1– September</a:t>
                      </a:r>
                      <a:r>
                        <a:rPr lang="en-US" sz="1500" b="0" baseline="0" dirty="0" smtClean="0"/>
                        <a:t> 30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DY 3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500" b="0" dirty="0" smtClean="0"/>
                        <a:t>DY 4               DY 5</a:t>
                      </a:r>
                      <a:r>
                        <a:rPr lang="en-US" sz="1500" b="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pPr algn="just"/>
                      <a:r>
                        <a:rPr lang="en-US" sz="1500" b="0" dirty="0" smtClean="0"/>
                        <a:t>           </a:t>
                      </a:r>
                      <a:r>
                        <a:rPr lang="en-US" sz="1500" b="0" dirty="0" smtClean="0">
                          <a:solidFill>
                            <a:srgbClr val="FF0000"/>
                          </a:solidFill>
                        </a:rPr>
                        <a:t>Oct2015-Aug2016*</a:t>
                      </a:r>
                      <a:endParaRPr lang="en-US" sz="15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discharged from EPCH NICU who turned 6 months of age during the measurement year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514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solidFill>
                            <a:schemeClr val="tx1"/>
                          </a:solidFill>
                        </a:rPr>
                        <a:t>1035                  901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Number</a:t>
                      </a:r>
                      <a:r>
                        <a:rPr lang="en-US" sz="1500" baseline="0" dirty="0" smtClean="0"/>
                        <a:t> of patients who received SIDS counseling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0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solidFill>
                            <a:schemeClr val="tx1"/>
                          </a:solidFill>
                        </a:rPr>
                        <a:t>737                    578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Number</a:t>
                      </a:r>
                      <a:r>
                        <a:rPr lang="en-US" sz="1500" baseline="0" dirty="0" smtClean="0"/>
                        <a:t> of patients who received SIDS counseling</a:t>
                      </a:r>
                      <a:r>
                        <a:rPr lang="en-US" sz="1500" b="0" baseline="0" dirty="0" smtClean="0"/>
                        <a:t> (%)</a:t>
                      </a:r>
                      <a:endParaRPr lang="en-US" sz="15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Baseline of 0% </a:t>
                      </a:r>
                    </a:p>
                    <a:p>
                      <a:pPr algn="ctr"/>
                      <a:r>
                        <a:rPr lang="en-US" sz="1000" dirty="0" smtClean="0"/>
                        <a:t>None of those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dirty="0" smtClean="0"/>
                        <a:t>patients who received SIDS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dirty="0" smtClean="0"/>
                        <a:t>counseling from June – Sept 2014 had turned 6 months. 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5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</a:rPr>
                        <a:t>71.2</a:t>
                      </a:r>
                      <a:r>
                        <a:rPr lang="en-US" sz="1500" b="0" dirty="0" smtClean="0">
                          <a:solidFill>
                            <a:schemeClr val="tx1"/>
                          </a:solidFill>
                        </a:rPr>
                        <a:t>%             64.15%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09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2083</Words>
  <Application>Microsoft Office PowerPoint</Application>
  <PresentationFormat>Custom</PresentationFormat>
  <Paragraphs>345</Paragraphs>
  <Slides>19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Executive</vt:lpstr>
      <vt:lpstr> Improving Care and Outcomes of High Risk Newborns after  NICU Discharge using the  Patient Care Navigation Program  </vt:lpstr>
      <vt:lpstr>Description of the Project</vt:lpstr>
      <vt:lpstr>PowerPoint Presentation</vt:lpstr>
      <vt:lpstr>Navigation Services – DY 5 Oct-Aug 2016</vt:lpstr>
      <vt:lpstr>Project Milestones and Metrics </vt:lpstr>
      <vt:lpstr>Category 3 Measures</vt:lpstr>
      <vt:lpstr>Category 3 Measures</vt:lpstr>
      <vt:lpstr>Category 3 Measures</vt:lpstr>
      <vt:lpstr>Category 3 Measures – P4R</vt:lpstr>
      <vt:lpstr>P4R Measure attached to IT 8.25. </vt:lpstr>
      <vt:lpstr>Quality Improvement (PDSA)</vt:lpstr>
      <vt:lpstr>Quality Improvement (PDSA)</vt:lpstr>
      <vt:lpstr>Quality Improvement (PDSA)</vt:lpstr>
      <vt:lpstr>PowerPoint Presentation</vt:lpstr>
      <vt:lpstr>Quality Improvement (PDSA)</vt:lpstr>
      <vt:lpstr>Challenges for DY 6</vt:lpstr>
      <vt:lpstr>PowerPoint Presentation</vt:lpstr>
      <vt:lpstr>Additional Challenges for DY 6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Levin, Garrett</cp:lastModifiedBy>
  <cp:revision>67</cp:revision>
  <dcterms:created xsi:type="dcterms:W3CDTF">2016-02-27T21:13:35Z</dcterms:created>
  <dcterms:modified xsi:type="dcterms:W3CDTF">2016-09-27T20:50:06Z</dcterms:modified>
</cp:coreProperties>
</file>