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8" r:id="rId4"/>
    <p:sldId id="257" r:id="rId5"/>
    <p:sldId id="259" r:id="rId6"/>
    <p:sldId id="264" r:id="rId7"/>
    <p:sldId id="260" r:id="rId8"/>
    <p:sldId id="261" r:id="rId9"/>
    <p:sldId id="262" r:id="rId10"/>
    <p:sldId id="265" r:id="rId11"/>
    <p:sldId id="263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8" y="-11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7EE43-3C04-4468-97D0-C8F9FEE8C6BE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333C4-BF3B-4407-BC87-C51B17E3E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748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7EE43-3C04-4468-97D0-C8F9FEE8C6BE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333C4-BF3B-4407-BC87-C51B17E3E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50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7EE43-3C04-4468-97D0-C8F9FEE8C6BE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333C4-BF3B-4407-BC87-C51B17E3E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517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7EE43-3C04-4468-97D0-C8F9FEE8C6BE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333C4-BF3B-4407-BC87-C51B17E3E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42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7EE43-3C04-4468-97D0-C8F9FEE8C6BE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333C4-BF3B-4407-BC87-C51B17E3E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448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7EE43-3C04-4468-97D0-C8F9FEE8C6BE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333C4-BF3B-4407-BC87-C51B17E3E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087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7EE43-3C04-4468-97D0-C8F9FEE8C6BE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333C4-BF3B-4407-BC87-C51B17E3E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544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7EE43-3C04-4468-97D0-C8F9FEE8C6BE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333C4-BF3B-4407-BC87-C51B17E3E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82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7EE43-3C04-4468-97D0-C8F9FEE8C6BE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333C4-BF3B-4407-BC87-C51B17E3E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230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7EE43-3C04-4468-97D0-C8F9FEE8C6BE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333C4-BF3B-4407-BC87-C51B17E3E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892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7EE43-3C04-4468-97D0-C8F9FEE8C6BE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333C4-BF3B-4407-BC87-C51B17E3E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70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7EE43-3C04-4468-97D0-C8F9FEE8C6BE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333C4-BF3B-4407-BC87-C51B17E3E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116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DY6 Sustainability Planning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Beginning the process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0683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Areas for Improvement</a:t>
            </a:r>
          </a:p>
          <a:p>
            <a:pPr lvl="1"/>
            <a:r>
              <a:rPr lang="en-US" dirty="0" smtClean="0"/>
              <a:t>Barriers to success</a:t>
            </a:r>
          </a:p>
          <a:p>
            <a:pPr lvl="1"/>
            <a:r>
              <a:rPr lang="en-US" dirty="0" smtClean="0"/>
              <a:t>Remaining Needs</a:t>
            </a:r>
          </a:p>
          <a:p>
            <a:pPr lvl="1"/>
            <a:r>
              <a:rPr lang="en-US" dirty="0" smtClean="0"/>
              <a:t>Unmet Goals</a:t>
            </a:r>
          </a:p>
          <a:p>
            <a:r>
              <a:rPr lang="en-US" dirty="0" smtClean="0"/>
              <a:t>Adjustments to the project</a:t>
            </a:r>
          </a:p>
          <a:p>
            <a:pPr lvl="1"/>
            <a:r>
              <a:rPr lang="en-US" dirty="0" smtClean="0"/>
              <a:t>Already implemented   OR</a:t>
            </a:r>
          </a:p>
          <a:p>
            <a:pPr lvl="1"/>
            <a:r>
              <a:rPr lang="en-US" dirty="0" smtClean="0"/>
              <a:t>Being considered</a:t>
            </a:r>
          </a:p>
          <a:p>
            <a:r>
              <a:rPr lang="en-US" dirty="0" smtClean="0"/>
              <a:t>Cost Effectiveness</a:t>
            </a:r>
          </a:p>
          <a:p>
            <a:pPr lvl="1"/>
            <a:r>
              <a:rPr lang="en-US" dirty="0" smtClean="0"/>
              <a:t>How is it evaluated and explored?  **In the context of CONTINUING the intervention (project)</a:t>
            </a:r>
          </a:p>
          <a:p>
            <a:r>
              <a:rPr lang="en-US" dirty="0" smtClean="0"/>
              <a:t>Replicable</a:t>
            </a:r>
          </a:p>
          <a:p>
            <a:pPr lvl="1"/>
            <a:r>
              <a:rPr lang="en-US" dirty="0" smtClean="0"/>
              <a:t>Other states?</a:t>
            </a:r>
          </a:p>
          <a:p>
            <a:pPr lvl="1"/>
            <a:r>
              <a:rPr lang="en-US" dirty="0" smtClean="0"/>
              <a:t>Other providers?</a:t>
            </a:r>
          </a:p>
          <a:p>
            <a:r>
              <a:rPr lang="en-US" dirty="0" smtClean="0"/>
              <a:t>Key to Project Success</a:t>
            </a:r>
          </a:p>
          <a:p>
            <a:pPr lvl="1"/>
            <a:r>
              <a:rPr lang="en-US" dirty="0" smtClean="0"/>
              <a:t>Identify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185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Information Exchange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Does project exchange health-related information between/among individuals/ organizations?</a:t>
            </a:r>
          </a:p>
          <a:p>
            <a:pPr lvl="1"/>
            <a:r>
              <a:rPr lang="en-US" dirty="0" smtClean="0"/>
              <a:t>Who is exchanging data?</a:t>
            </a:r>
          </a:p>
          <a:p>
            <a:pPr lvl="1"/>
            <a:r>
              <a:rPr lang="en-US" dirty="0" smtClean="0"/>
              <a:t>What type of data is being exchanged?</a:t>
            </a:r>
          </a:p>
          <a:p>
            <a:pPr lvl="2"/>
            <a:r>
              <a:rPr lang="en-US" dirty="0" smtClean="0"/>
              <a:t>Claims Data</a:t>
            </a:r>
          </a:p>
          <a:p>
            <a:pPr lvl="2"/>
            <a:r>
              <a:rPr lang="en-US" dirty="0" smtClean="0"/>
              <a:t>Clinical Data</a:t>
            </a:r>
          </a:p>
          <a:p>
            <a:pPr lvl="2"/>
            <a:r>
              <a:rPr lang="en-US" dirty="0" smtClean="0"/>
              <a:t>Case Notes</a:t>
            </a:r>
          </a:p>
          <a:p>
            <a:pPr lvl="2"/>
            <a:r>
              <a:rPr lang="en-US" dirty="0" smtClean="0"/>
              <a:t>Other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191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Information Exchange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Describe data being exchanged</a:t>
            </a:r>
          </a:p>
          <a:p>
            <a:r>
              <a:rPr lang="en-US" dirty="0" smtClean="0"/>
              <a:t>What systems are used to exchange the data?</a:t>
            </a:r>
          </a:p>
          <a:p>
            <a:r>
              <a:rPr lang="en-US" dirty="0" smtClean="0"/>
              <a:t>Is it “real-time” data?</a:t>
            </a:r>
          </a:p>
          <a:p>
            <a:pPr lvl="1"/>
            <a:r>
              <a:rPr lang="en-US" dirty="0" smtClean="0"/>
              <a:t>If lags, what is the lag time?</a:t>
            </a:r>
          </a:p>
          <a:p>
            <a:pPr lvl="1"/>
            <a:r>
              <a:rPr lang="en-US" dirty="0" smtClean="0"/>
              <a:t> Actions being made to reduce lag time?</a:t>
            </a:r>
          </a:p>
          <a:p>
            <a:r>
              <a:rPr lang="en-US" dirty="0" smtClean="0"/>
              <a:t>Obstacles to exchange of health related data:</a:t>
            </a:r>
          </a:p>
          <a:p>
            <a:pPr lvl="1"/>
            <a:r>
              <a:rPr lang="en-US" dirty="0" smtClean="0"/>
              <a:t>Contract agreement(s) (too burdensome)?</a:t>
            </a:r>
          </a:p>
          <a:p>
            <a:pPr lvl="1"/>
            <a:r>
              <a:rPr lang="en-US" dirty="0" smtClean="0"/>
              <a:t>Inadequate Technology?</a:t>
            </a:r>
          </a:p>
          <a:p>
            <a:pPr lvl="1"/>
            <a:r>
              <a:rPr lang="en-US" dirty="0" smtClean="0"/>
              <a:t>Technology too costly?</a:t>
            </a:r>
          </a:p>
          <a:p>
            <a:pPr lvl="1"/>
            <a:r>
              <a:rPr lang="en-US" dirty="0" smtClean="0"/>
              <a:t>Project does not require data transfer?</a:t>
            </a:r>
          </a:p>
          <a:p>
            <a:pPr lvl="1"/>
            <a:r>
              <a:rPr lang="en-US" dirty="0" smtClean="0"/>
              <a:t>Other?</a:t>
            </a:r>
          </a:p>
          <a:p>
            <a:pPr lvl="1"/>
            <a:r>
              <a:rPr lang="en-US" dirty="0" smtClean="0"/>
              <a:t>Are there ACTIONS to overcome these obstacles?</a:t>
            </a:r>
          </a:p>
          <a:p>
            <a:r>
              <a:rPr lang="en-US" dirty="0" smtClean="0"/>
              <a:t>Formal HIEs being used on this project?</a:t>
            </a:r>
          </a:p>
          <a:p>
            <a:pPr lvl="1"/>
            <a:r>
              <a:rPr lang="en-US" dirty="0" smtClean="0"/>
              <a:t>Why NOT?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860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Levels of Evaluation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PROVIDER LEVEL</a:t>
            </a:r>
          </a:p>
          <a:p>
            <a:pPr lvl="1"/>
            <a:r>
              <a:rPr lang="en-US" dirty="0"/>
              <a:t>Collaboration with Medicaid Managed </a:t>
            </a:r>
            <a:r>
              <a:rPr lang="en-US" dirty="0" smtClean="0"/>
              <a:t>Care</a:t>
            </a:r>
          </a:p>
          <a:p>
            <a:pPr lvl="1"/>
            <a:r>
              <a:rPr lang="en-US" dirty="0"/>
              <a:t>Health Information Exchange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PROJECT LEVEL</a:t>
            </a:r>
          </a:p>
          <a:p>
            <a:pPr lvl="1"/>
            <a:r>
              <a:rPr lang="en-US" dirty="0"/>
              <a:t>Collaboration with Medicaid Managed </a:t>
            </a:r>
            <a:r>
              <a:rPr lang="en-US" dirty="0" smtClean="0"/>
              <a:t>Care</a:t>
            </a:r>
          </a:p>
          <a:p>
            <a:pPr lvl="1"/>
            <a:r>
              <a:rPr lang="en-US" dirty="0"/>
              <a:t>Value Based Purchasing/Alternative Payment </a:t>
            </a:r>
            <a:r>
              <a:rPr lang="en-US" dirty="0" smtClean="0"/>
              <a:t>Models</a:t>
            </a:r>
          </a:p>
          <a:p>
            <a:pPr lvl="1"/>
            <a:r>
              <a:rPr lang="en-US" dirty="0"/>
              <a:t>Other Funding </a:t>
            </a:r>
            <a:r>
              <a:rPr lang="en-US" dirty="0" smtClean="0"/>
              <a:t>Sources</a:t>
            </a:r>
          </a:p>
          <a:p>
            <a:pPr lvl="1"/>
            <a:r>
              <a:rPr lang="en-US" dirty="0" smtClean="0"/>
              <a:t>Project Evaluation</a:t>
            </a:r>
          </a:p>
          <a:p>
            <a:pPr lvl="1"/>
            <a:r>
              <a:rPr lang="en-US" dirty="0"/>
              <a:t>Health Information Exchange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404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Assess Project’s Sustainability Potential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Collaboration with Medicaid Manage Care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Value Based Purchasing/ Alternative Payment Models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Other Funding Sources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Project </a:t>
            </a:r>
            <a:r>
              <a:rPr lang="en-US" dirty="0" smtClean="0"/>
              <a:t>Evaluation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Health Information Exchange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590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Collaboration with Medicaid Managed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List those enrolled as a network provider</a:t>
            </a:r>
          </a:p>
          <a:p>
            <a:pPr lvl="1"/>
            <a:r>
              <a:rPr lang="en-US" dirty="0" smtClean="0"/>
              <a:t>If NOT enrolled – Why NOT?</a:t>
            </a:r>
          </a:p>
          <a:p>
            <a:r>
              <a:rPr lang="en-US" dirty="0" smtClean="0"/>
              <a:t>APM – Alternative Payment Model</a:t>
            </a:r>
          </a:p>
          <a:p>
            <a:r>
              <a:rPr lang="en-US" dirty="0" smtClean="0"/>
              <a:t>VBP – Value Based Payment Methodologies</a:t>
            </a:r>
          </a:p>
          <a:p>
            <a:r>
              <a:rPr lang="en-US" dirty="0" smtClean="0"/>
              <a:t>APM/VBP Arrangements?</a:t>
            </a:r>
          </a:p>
          <a:p>
            <a:pPr lvl="1"/>
            <a:r>
              <a:rPr lang="en-US" dirty="0" smtClean="0"/>
              <a:t>Encounter reporting?</a:t>
            </a:r>
          </a:p>
          <a:p>
            <a:pPr lvl="1"/>
            <a:r>
              <a:rPr lang="en-US" dirty="0" smtClean="0"/>
              <a:t>Tracking of Services?  Cost of Services?</a:t>
            </a:r>
          </a:p>
          <a:p>
            <a:pPr lvl="1"/>
            <a:r>
              <a:rPr lang="en-US" dirty="0" smtClean="0"/>
              <a:t>Incentives Earned?</a:t>
            </a:r>
          </a:p>
          <a:p>
            <a:pPr lvl="1"/>
            <a:r>
              <a:rPr lang="en-US" dirty="0" smtClean="0"/>
              <a:t>What is working?  What is NOT working?</a:t>
            </a:r>
          </a:p>
          <a:p>
            <a:r>
              <a:rPr lang="en-US" dirty="0" smtClean="0"/>
              <a:t>If NOT doing APM/VBP – Why NOT?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101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Collaboration with Medicaid Managed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MCO members being referred to your project?  Why?  Why NOT?</a:t>
            </a:r>
          </a:p>
          <a:p>
            <a:r>
              <a:rPr lang="en-US" dirty="0" smtClean="0"/>
              <a:t>Are Services of the project NOT billed to Medicaid (for MCO members)?  Give Type of Service &amp; Billing Code</a:t>
            </a:r>
          </a:p>
          <a:p>
            <a:r>
              <a:rPr lang="en-US" dirty="0" smtClean="0"/>
              <a:t>Are other non-Medicaid payers billed for Services of the project?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717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APM/VBP Methodologies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FFS + Incentive and/or Disincentive Component?</a:t>
            </a:r>
          </a:p>
          <a:p>
            <a:r>
              <a:rPr lang="en-US" dirty="0" smtClean="0"/>
              <a:t>DRG + Incentive and/or Disincentive Component?</a:t>
            </a:r>
          </a:p>
          <a:p>
            <a:r>
              <a:rPr lang="en-US" dirty="0" smtClean="0"/>
              <a:t>Partial Capitation?</a:t>
            </a:r>
          </a:p>
          <a:p>
            <a:r>
              <a:rPr lang="en-US" dirty="0" smtClean="0"/>
              <a:t>Full Capitation?</a:t>
            </a:r>
          </a:p>
          <a:p>
            <a:r>
              <a:rPr lang="en-US" dirty="0" smtClean="0"/>
              <a:t>Bundled Payment?</a:t>
            </a:r>
          </a:p>
          <a:p>
            <a:r>
              <a:rPr lang="en-US" dirty="0" smtClean="0"/>
              <a:t>Episode Payment?</a:t>
            </a:r>
          </a:p>
          <a:p>
            <a:r>
              <a:rPr lang="en-US" dirty="0" smtClean="0"/>
              <a:t>"Non-financial Incentive (i.e. administrative relief, preferential provider status)“?</a:t>
            </a:r>
          </a:p>
          <a:p>
            <a:r>
              <a:rPr lang="en-US" dirty="0" smtClean="0"/>
              <a:t>Supplemental Payments?</a:t>
            </a:r>
          </a:p>
          <a:p>
            <a:r>
              <a:rPr lang="en-US" dirty="0" smtClean="0"/>
              <a:t>Shared Savings/Risk?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530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Value Based Purchasing/ Alternative Payment </a:t>
            </a:r>
            <a:r>
              <a:rPr lang="en-US" dirty="0" smtClean="0"/>
              <a:t>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Discussing with MCO potential for payment for DSRIP services via APM/VBP methodology?</a:t>
            </a:r>
          </a:p>
          <a:p>
            <a:pPr lvl="1"/>
            <a:r>
              <a:rPr lang="en-US" dirty="0" smtClean="0"/>
              <a:t>If yes, what is being discussed?  If no, WHY not?</a:t>
            </a:r>
          </a:p>
          <a:p>
            <a:r>
              <a:rPr lang="en-US" dirty="0" smtClean="0"/>
              <a:t>APM/VBP Arrangements with NON-Medicaid payers?</a:t>
            </a:r>
          </a:p>
          <a:p>
            <a:pPr lvl="1"/>
            <a:r>
              <a:rPr lang="en-US" dirty="0" smtClean="0"/>
              <a:t>If yes, who? And what are terms?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110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Other Funding </a:t>
            </a:r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dirty="0" smtClean="0"/>
              <a:t>Does the project have other funding sources?</a:t>
            </a:r>
          </a:p>
          <a:p>
            <a:pPr lvl="1"/>
            <a:r>
              <a:rPr lang="en-US" dirty="0" smtClean="0"/>
              <a:t>Grant funding?</a:t>
            </a:r>
          </a:p>
          <a:p>
            <a:pPr lvl="1"/>
            <a:r>
              <a:rPr lang="en-US" dirty="0" smtClean="0"/>
              <a:t>Insurance Payments?</a:t>
            </a:r>
          </a:p>
          <a:p>
            <a:r>
              <a:rPr lang="en-US" dirty="0" smtClean="0"/>
              <a:t>Is the project pursuing agreements with other government agencies?  Why NOT?</a:t>
            </a:r>
          </a:p>
          <a:p>
            <a:pPr lvl="1"/>
            <a:r>
              <a:rPr lang="en-US" dirty="0" smtClean="0"/>
              <a:t>City, County, School Districts, etc...</a:t>
            </a:r>
          </a:p>
          <a:p>
            <a:r>
              <a:rPr lang="en-US" dirty="0" smtClean="0"/>
              <a:t>Foundations?</a:t>
            </a:r>
          </a:p>
          <a:p>
            <a:r>
              <a:rPr lang="en-US" dirty="0" smtClean="0"/>
              <a:t>Other Organizations?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011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Cost-benefit analysis, Return-on-investment analysis or Other quality related evaluation of this project</a:t>
            </a:r>
          </a:p>
          <a:p>
            <a:r>
              <a:rPr lang="en-US" dirty="0" smtClean="0"/>
              <a:t>Aspects of the Project to evaluate</a:t>
            </a:r>
          </a:p>
          <a:p>
            <a:r>
              <a:rPr lang="en-US" dirty="0" smtClean="0"/>
              <a:t>Evaluation Methodology (described)</a:t>
            </a:r>
          </a:p>
          <a:p>
            <a:r>
              <a:rPr lang="en-US" dirty="0" smtClean="0"/>
              <a:t>Quality Outcomes evaluated</a:t>
            </a:r>
          </a:p>
          <a:p>
            <a:r>
              <a:rPr lang="en-US" dirty="0" smtClean="0"/>
              <a:t>Positive Impact (based on formal or informal evaluation)</a:t>
            </a:r>
          </a:p>
          <a:p>
            <a:pPr lvl="1"/>
            <a:r>
              <a:rPr lang="en-US" dirty="0" smtClean="0"/>
              <a:t>Assets</a:t>
            </a:r>
          </a:p>
          <a:p>
            <a:pPr lvl="1"/>
            <a:r>
              <a:rPr lang="en-US" dirty="0" smtClean="0"/>
              <a:t>Successes</a:t>
            </a:r>
          </a:p>
          <a:p>
            <a:pPr lvl="1"/>
            <a:r>
              <a:rPr lang="en-US" dirty="0" smtClean="0"/>
              <a:t>Outcomes</a:t>
            </a:r>
          </a:p>
          <a:p>
            <a:pPr lvl="1"/>
            <a:r>
              <a:rPr lang="en-US" dirty="0" smtClean="0"/>
              <a:t>Improvements</a:t>
            </a:r>
          </a:p>
        </p:txBody>
      </p:sp>
    </p:spTree>
    <p:extLst>
      <p:ext uri="{BB962C8B-B14F-4D97-AF65-F5344CB8AC3E}">
        <p14:creationId xmlns:p14="http://schemas.microsoft.com/office/powerpoint/2010/main" val="19782142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540</Words>
  <Application>Microsoft Office PowerPoint</Application>
  <PresentationFormat>On-screen Show (4:3)</PresentationFormat>
  <Paragraphs>104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DY6 Sustainability Planning</vt:lpstr>
      <vt:lpstr>Levels of Evaluation</vt:lpstr>
      <vt:lpstr>Assess Project’s Sustainability Potential</vt:lpstr>
      <vt:lpstr>Collaboration with Medicaid Managed Care</vt:lpstr>
      <vt:lpstr>Collaboration with Medicaid Managed Care</vt:lpstr>
      <vt:lpstr>APM/VBP Methodologies</vt:lpstr>
      <vt:lpstr>Value Based Purchasing/ Alternative Payment Models</vt:lpstr>
      <vt:lpstr>Other Funding Sources</vt:lpstr>
      <vt:lpstr>Project Evaluation</vt:lpstr>
      <vt:lpstr>Project Evaluation</vt:lpstr>
      <vt:lpstr>Health Information Exchange</vt:lpstr>
      <vt:lpstr>Health Information Exchange</vt:lpstr>
    </vt:vector>
  </TitlesOfParts>
  <Company>University Medical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Oscar Perez</dc:creator>
  <cp:lastModifiedBy>Oscar Perez</cp:lastModifiedBy>
  <cp:revision>9</cp:revision>
  <dcterms:created xsi:type="dcterms:W3CDTF">2016-12-28T20:33:20Z</dcterms:created>
  <dcterms:modified xsi:type="dcterms:W3CDTF">2017-01-17T20:53:46Z</dcterms:modified>
</cp:coreProperties>
</file>