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3" r:id="rId10"/>
    <p:sldId id="266" r:id="rId11"/>
    <p:sldId id="267" r:id="rId12"/>
    <p:sldId id="268" r:id="rId13"/>
    <p:sldId id="269" r:id="rId14"/>
    <p:sldId id="270" r:id="rId15"/>
    <p:sldId id="271" r:id="rId16"/>
    <p:sldId id="273" r:id="rId17"/>
    <p:sldId id="274" r:id="rId18"/>
    <p:sldId id="275" r:id="rId19"/>
    <p:sldId id="276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08" y="-91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1D7788-D52C-431E-990B-330203A61B88}" type="datetimeFigureOut">
              <a:rPr lang="en-US" smtClean="0"/>
              <a:t>8/24/2016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06110-A167-4431-8809-3BA7FCAEA9C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1D7788-D52C-431E-990B-330203A61B88}" type="datetimeFigureOut">
              <a:rPr lang="en-US" smtClean="0"/>
              <a:t>8/24/2016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06110-A167-4431-8809-3BA7FCAEA9C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1D7788-D52C-431E-990B-330203A61B88}" type="datetimeFigureOut">
              <a:rPr lang="en-US" smtClean="0"/>
              <a:t>8/24/2016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06110-A167-4431-8809-3BA7FCAEA9C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1D7788-D52C-431E-990B-330203A61B88}" type="datetimeFigureOut">
              <a:rPr lang="en-US" smtClean="0"/>
              <a:t>8/24/2016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06110-A167-4431-8809-3BA7FCAEA9C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1D7788-D52C-431E-990B-330203A61B88}" type="datetimeFigureOut">
              <a:rPr lang="en-US" smtClean="0"/>
              <a:t>8/24/2016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06110-A167-4431-8809-3BA7FCAEA9C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1D7788-D52C-431E-990B-330203A61B88}" type="datetimeFigureOut">
              <a:rPr lang="en-US" smtClean="0"/>
              <a:t>8/24/2016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06110-A167-4431-8809-3BA7FCAEA9C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1D7788-D52C-431E-990B-330203A61B88}" type="datetimeFigureOut">
              <a:rPr lang="en-US" smtClean="0"/>
              <a:t>8/24/2016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06110-A167-4431-8809-3BA7FCAEA9C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1D7788-D52C-431E-990B-330203A61B88}" type="datetimeFigureOut">
              <a:rPr lang="en-US" smtClean="0"/>
              <a:t>8/24/2016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06110-A167-4431-8809-3BA7FCAEA9C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1D7788-D52C-431E-990B-330203A61B88}" type="datetimeFigureOut">
              <a:rPr lang="en-US" smtClean="0"/>
              <a:t>8/24/2016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06110-A167-4431-8809-3BA7FCAEA9C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1D7788-D52C-431E-990B-330203A61B88}" type="datetimeFigureOut">
              <a:rPr lang="en-US" smtClean="0"/>
              <a:t>8/24/2016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206110-A167-4431-8809-3BA7FCAEA9C0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1D7788-D52C-431E-990B-330203A61B88}" type="datetimeFigureOut">
              <a:rPr lang="en-US" smtClean="0"/>
              <a:t>8/24/2016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0206110-A167-4431-8809-3BA7FCAEA9C0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A0206110-A167-4431-8809-3BA7FCAEA9C0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C71D7788-D52C-431E-990B-330203A61B88}" type="datetimeFigureOut">
              <a:rPr lang="en-US" smtClean="0"/>
              <a:t>8/24/2016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DY6 – The “Transition” Year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Program </a:t>
            </a:r>
            <a:r>
              <a:rPr lang="en-US" dirty="0" smtClean="0"/>
              <a:t>Funding and Mechanics Protocol (PFMP) </a:t>
            </a:r>
            <a:r>
              <a:rPr lang="en-US" sz="1400" dirty="0" smtClean="0"/>
              <a:t>June </a:t>
            </a:r>
            <a:r>
              <a:rPr lang="en-US" sz="1400" dirty="0" smtClean="0"/>
              <a:t>23, </a:t>
            </a:r>
            <a:r>
              <a:rPr lang="en-US" sz="1400" dirty="0" smtClean="0"/>
              <a:t>2016</a:t>
            </a:r>
          </a:p>
          <a:p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4901194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Cat 1 and 2</a:t>
            </a:r>
            <a:br>
              <a:rPr lang="en-US" dirty="0" smtClean="0"/>
            </a:br>
            <a:r>
              <a:rPr lang="en-US" dirty="0" smtClean="0"/>
              <a:t>Requirements (Milestones)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Standardized for ALL projects</a:t>
            </a:r>
          </a:p>
          <a:p>
            <a:pPr marL="457200" lvl="1" indent="0">
              <a:buNone/>
            </a:pPr>
            <a:r>
              <a:rPr lang="en-US" dirty="0" smtClean="0"/>
              <a:t>Four (4) Total Milestones</a:t>
            </a:r>
          </a:p>
          <a:p>
            <a:pPr marL="914400" lvl="2" indent="0">
              <a:buNone/>
            </a:pPr>
            <a:r>
              <a:rPr lang="en-US" dirty="0" smtClean="0"/>
              <a:t>2 Quantitative</a:t>
            </a:r>
          </a:p>
          <a:p>
            <a:pPr marL="914400" lvl="2" indent="0">
              <a:buNone/>
            </a:pPr>
            <a:r>
              <a:rPr lang="en-US" dirty="0" smtClean="0"/>
              <a:t>2 Qualitative</a:t>
            </a:r>
          </a:p>
          <a:p>
            <a:pPr marL="0" indent="0">
              <a:buNone/>
            </a:pPr>
            <a:r>
              <a:rPr lang="en-US" dirty="0" smtClean="0"/>
              <a:t>1. Total QPI</a:t>
            </a:r>
          </a:p>
          <a:p>
            <a:pPr marL="457200" lvl="1" indent="0">
              <a:buNone/>
            </a:pPr>
            <a:r>
              <a:rPr lang="en-US" dirty="0" smtClean="0"/>
              <a:t>Value is 25% </a:t>
            </a:r>
          </a:p>
          <a:p>
            <a:pPr marL="0" indent="0">
              <a:buNone/>
            </a:pPr>
            <a:r>
              <a:rPr lang="en-US" dirty="0" smtClean="0"/>
              <a:t>2. MLIU QPI</a:t>
            </a:r>
          </a:p>
          <a:p>
            <a:pPr marL="457200" lvl="1" indent="0">
              <a:buNone/>
            </a:pPr>
            <a:r>
              <a:rPr lang="en-US" dirty="0" smtClean="0"/>
              <a:t>Value </a:t>
            </a:r>
            <a:r>
              <a:rPr lang="en-US" dirty="0"/>
              <a:t>is 25</a:t>
            </a:r>
            <a:r>
              <a:rPr lang="en-US" dirty="0" smtClean="0"/>
              <a:t>%</a:t>
            </a:r>
            <a:endParaRPr lang="en-US" sz="1000" dirty="0" smtClean="0"/>
          </a:p>
          <a:p>
            <a:pPr marL="0" indent="0">
              <a:buNone/>
            </a:pPr>
            <a:r>
              <a:rPr lang="en-US" dirty="0" smtClean="0"/>
              <a:t>3. Core Component Report</a:t>
            </a:r>
          </a:p>
          <a:p>
            <a:pPr marL="457200" lvl="1" indent="0">
              <a:buNone/>
            </a:pPr>
            <a:r>
              <a:rPr lang="en-US" dirty="0" smtClean="0"/>
              <a:t>Value is 25%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4. Sustainability Plan</a:t>
            </a:r>
          </a:p>
          <a:p>
            <a:pPr marL="457200" lvl="1" indent="0">
              <a:buNone/>
            </a:pPr>
            <a:r>
              <a:rPr lang="en-US" dirty="0" smtClean="0"/>
              <a:t>Value is 25%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95930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Milestone 1: Total QPI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HHSC will determine the target</a:t>
            </a:r>
          </a:p>
          <a:p>
            <a:pPr lvl="1"/>
            <a:r>
              <a:rPr lang="en-US" dirty="0" smtClean="0"/>
              <a:t>Same as DY5 (TOTAL QPI Goal)</a:t>
            </a:r>
          </a:p>
          <a:p>
            <a:pPr lvl="2"/>
            <a:r>
              <a:rPr lang="en-US" dirty="0" smtClean="0"/>
              <a:t>May request variance from HHSC (TBD)**</a:t>
            </a:r>
          </a:p>
          <a:p>
            <a:pPr lvl="1"/>
            <a:r>
              <a:rPr lang="en-US" dirty="0" smtClean="0"/>
              <a:t>Grouping must be same as DY5</a:t>
            </a:r>
          </a:p>
          <a:p>
            <a:pPr lvl="2"/>
            <a:r>
              <a:rPr lang="en-US" dirty="0" smtClean="0"/>
              <a:t>No changes</a:t>
            </a:r>
          </a:p>
          <a:p>
            <a:pPr lvl="1"/>
            <a:r>
              <a:rPr lang="en-US" dirty="0" smtClean="0"/>
              <a:t>Pre-DSRIP baselines remain the same</a:t>
            </a:r>
          </a:p>
          <a:p>
            <a:pPr lvl="2"/>
            <a:r>
              <a:rPr lang="en-US" dirty="0" smtClean="0"/>
              <a:t>No changes</a:t>
            </a:r>
          </a:p>
          <a:p>
            <a:pPr lvl="1"/>
            <a:r>
              <a:rPr lang="en-US" dirty="0" smtClean="0"/>
              <a:t>Carry Forward IS allowed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68805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Milestone 2:  MLIU QPI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project had MLIU goal in DY5</a:t>
            </a:r>
          </a:p>
          <a:p>
            <a:pPr lvl="1"/>
            <a:r>
              <a:rPr lang="en-US" dirty="0" smtClean="0"/>
              <a:t>DY6 goal is same as DY5 goal</a:t>
            </a:r>
          </a:p>
          <a:p>
            <a:pPr lvl="1"/>
            <a:r>
              <a:rPr lang="en-US" dirty="0" smtClean="0"/>
              <a:t>Pre-DSRIP baseline stays same</a:t>
            </a:r>
          </a:p>
          <a:p>
            <a:r>
              <a:rPr lang="en-US" dirty="0" smtClean="0"/>
              <a:t>If project had no MLIU goal in DY5</a:t>
            </a:r>
          </a:p>
          <a:p>
            <a:pPr lvl="1"/>
            <a:r>
              <a:rPr lang="en-US" dirty="0" smtClean="0"/>
              <a:t>DY6 is</a:t>
            </a:r>
          </a:p>
          <a:p>
            <a:pPr lvl="2"/>
            <a:r>
              <a:rPr lang="en-US" dirty="0" smtClean="0"/>
              <a:t>Pre-DSRIP QPI  x  %MLIU (DY3 or earliest on record)</a:t>
            </a:r>
          </a:p>
          <a:p>
            <a:pPr lvl="2"/>
            <a:r>
              <a:rPr lang="en-US" dirty="0" smtClean="0"/>
              <a:t>EXAMPLE</a:t>
            </a:r>
          </a:p>
          <a:p>
            <a:r>
              <a:rPr lang="en-US" dirty="0" smtClean="0"/>
              <a:t>MLIU QPI is  PFP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014118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Milestone 3: Core Component Reporting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Based on Project Category</a:t>
            </a:r>
          </a:p>
          <a:p>
            <a:r>
              <a:rPr lang="en-US" dirty="0" smtClean="0"/>
              <a:t>Each Core Component must be addressed</a:t>
            </a:r>
          </a:p>
          <a:p>
            <a:pPr lvl="1"/>
            <a:r>
              <a:rPr lang="en-US" dirty="0" smtClean="0"/>
              <a:t>Usually 3 or 4 of these</a:t>
            </a:r>
          </a:p>
          <a:p>
            <a:pPr lvl="1"/>
            <a:r>
              <a:rPr lang="en-US" dirty="0" smtClean="0"/>
              <a:t>ALL have a Continuous Quality Improvement (CQI) Element</a:t>
            </a:r>
          </a:p>
          <a:p>
            <a:r>
              <a:rPr lang="en-US" dirty="0" smtClean="0"/>
              <a:t>EXAMPLE</a:t>
            </a:r>
            <a:endParaRPr lang="en-US" dirty="0"/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18722100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Milestone 4:  Sustainability Plan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Project Level</a:t>
            </a:r>
          </a:p>
          <a:p>
            <a:r>
              <a:rPr lang="en-US" dirty="0" smtClean="0"/>
              <a:t>“How does the institution plan to keep this project going when the DSRIP dollars are gone?”</a:t>
            </a:r>
          </a:p>
          <a:p>
            <a:r>
              <a:rPr lang="en-US" dirty="0" smtClean="0"/>
              <a:t>Plan should Include</a:t>
            </a:r>
          </a:p>
          <a:p>
            <a:pPr lvl="1"/>
            <a:r>
              <a:rPr lang="en-US" dirty="0" smtClean="0"/>
              <a:t>Systems for Exchange of Health Information</a:t>
            </a:r>
          </a:p>
          <a:p>
            <a:pPr lvl="1"/>
            <a:r>
              <a:rPr lang="en-US" dirty="0" smtClean="0"/>
              <a:t>Integration into Managed Care</a:t>
            </a:r>
          </a:p>
          <a:p>
            <a:pPr lvl="1"/>
            <a:r>
              <a:rPr lang="en-US" dirty="0" smtClean="0"/>
              <a:t>Collaboration with other community partners</a:t>
            </a:r>
          </a:p>
          <a:p>
            <a:pPr lvl="1"/>
            <a:r>
              <a:rPr lang="en-US" dirty="0" smtClean="0"/>
              <a:t>Project Level Evaluation</a:t>
            </a:r>
          </a:p>
          <a:p>
            <a:pPr lvl="2"/>
            <a:r>
              <a:rPr lang="en-US" dirty="0" smtClean="0"/>
              <a:t>Return On Investment</a:t>
            </a:r>
          </a:p>
          <a:p>
            <a:pPr lvl="2"/>
            <a:r>
              <a:rPr lang="en-US" dirty="0" smtClean="0"/>
              <a:t>Quantifiable Outcomes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273001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Category 3 Requirements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P4P Outcomes will continue in DY6</a:t>
            </a:r>
          </a:p>
          <a:p>
            <a:pPr lvl="1"/>
            <a:r>
              <a:rPr lang="en-US" dirty="0" smtClean="0"/>
              <a:t>Using same baselines for DY4 &amp; DY5</a:t>
            </a:r>
          </a:p>
          <a:p>
            <a:r>
              <a:rPr lang="en-US" dirty="0" smtClean="0"/>
              <a:t>Projects with P4R and PFPM in DY5</a:t>
            </a:r>
          </a:p>
          <a:p>
            <a:pPr lvl="1"/>
            <a:r>
              <a:rPr lang="en-US" dirty="0" smtClean="0"/>
              <a:t>Report PFPM ONLY in DY6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462890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Category 3 Goal Calculations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QISMC Outcomes:</a:t>
            </a:r>
          </a:p>
          <a:p>
            <a:r>
              <a:rPr lang="en-US" dirty="0" smtClean="0"/>
              <a:t>Baselines remain the same for projects** </a:t>
            </a:r>
          </a:p>
          <a:p>
            <a:r>
              <a:rPr lang="en-US" dirty="0" smtClean="0"/>
              <a:t>If baseline  </a:t>
            </a:r>
            <a:r>
              <a:rPr lang="en-US" b="1" dirty="0" smtClean="0"/>
              <a:t>BELOW</a:t>
            </a:r>
            <a:r>
              <a:rPr lang="en-US" dirty="0" smtClean="0"/>
              <a:t> Minimum Performance Level (MPL)</a:t>
            </a:r>
          </a:p>
          <a:p>
            <a:pPr lvl="1"/>
            <a:r>
              <a:rPr lang="en-US" dirty="0" smtClean="0"/>
              <a:t>MPL + 0.15*(HPL-MPL)</a:t>
            </a:r>
          </a:p>
          <a:p>
            <a:r>
              <a:rPr lang="en-US" dirty="0" smtClean="0"/>
              <a:t>If baseline </a:t>
            </a:r>
            <a:r>
              <a:rPr lang="en-US" b="1" dirty="0" smtClean="0"/>
              <a:t>BETWEEN</a:t>
            </a:r>
            <a:r>
              <a:rPr lang="en-US" dirty="0" smtClean="0"/>
              <a:t> MPL &amp; HPL</a:t>
            </a:r>
          </a:p>
          <a:p>
            <a:pPr lvl="1"/>
            <a:r>
              <a:rPr lang="en-US" dirty="0" smtClean="0"/>
              <a:t>Whichever is GREATER:</a:t>
            </a:r>
          </a:p>
          <a:p>
            <a:pPr lvl="2"/>
            <a:r>
              <a:rPr lang="en-US" dirty="0" smtClean="0"/>
              <a:t>Baseline + 0.25*(HPL – baseline)  OR</a:t>
            </a:r>
          </a:p>
          <a:p>
            <a:pPr lvl="2"/>
            <a:r>
              <a:rPr lang="en-US" dirty="0" smtClean="0"/>
              <a:t>Baseline + 0.10*(HPL – MPL) </a:t>
            </a:r>
          </a:p>
          <a:p>
            <a:r>
              <a:rPr lang="en-US" dirty="0" smtClean="0"/>
              <a:t>If baseline ABOVE High Performance Level (HPL)</a:t>
            </a:r>
          </a:p>
          <a:p>
            <a:pPr lvl="1"/>
            <a:r>
              <a:rPr lang="en-US" dirty="0" smtClean="0"/>
              <a:t>Whichever is LESSER:</a:t>
            </a:r>
          </a:p>
          <a:p>
            <a:pPr lvl="2"/>
            <a:r>
              <a:rPr lang="en-US" dirty="0" smtClean="0"/>
              <a:t>Baseline + 0.10* (HPL – MPL)  OR</a:t>
            </a:r>
          </a:p>
          <a:p>
            <a:pPr lvl="2"/>
            <a:r>
              <a:rPr lang="en-US" dirty="0" smtClean="0"/>
              <a:t>Baseline + 0.125*(1 – Baseline)</a:t>
            </a:r>
          </a:p>
          <a:p>
            <a:r>
              <a:rPr lang="en-US" dirty="0" smtClean="0"/>
              <a:t>May result in lower DY6 goals !!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024925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Category 3 Goal Calculations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7620000" cy="4953000"/>
          </a:xfrm>
        </p:spPr>
        <p:txBody>
          <a:bodyPr>
            <a:normAutofit/>
          </a:bodyPr>
          <a:lstStyle/>
          <a:p>
            <a:r>
              <a:rPr lang="en-US" dirty="0" smtClean="0"/>
              <a:t>IOS Outcomes:</a:t>
            </a:r>
          </a:p>
          <a:p>
            <a:r>
              <a:rPr lang="en-US" dirty="0" smtClean="0"/>
              <a:t>Baselines remain the same for projects** </a:t>
            </a:r>
          </a:p>
          <a:p>
            <a:r>
              <a:rPr lang="en-US" dirty="0" smtClean="0"/>
              <a:t>12.5% Gap closure</a:t>
            </a:r>
          </a:p>
          <a:p>
            <a:pPr lvl="1"/>
            <a:r>
              <a:rPr lang="en-US" dirty="0" smtClean="0"/>
              <a:t>Baseline + 0.125*(perfect – baseline)  POSITIVE IMPROVEMENT</a:t>
            </a:r>
          </a:p>
          <a:p>
            <a:pPr lvl="1"/>
            <a:r>
              <a:rPr lang="en-US" dirty="0" smtClean="0"/>
              <a:t>Baseline – 0.125*(Baseline)  NEGATIVE IMPROVEMENT</a:t>
            </a:r>
          </a:p>
          <a:p>
            <a:r>
              <a:rPr lang="en-US" dirty="0" smtClean="0"/>
              <a:t>IOS  Surveys</a:t>
            </a:r>
          </a:p>
          <a:p>
            <a:pPr lvl="1"/>
            <a:r>
              <a:rPr lang="en-US" dirty="0" smtClean="0"/>
              <a:t>Pre-Test/ Post Test Scenario 1</a:t>
            </a:r>
          </a:p>
          <a:p>
            <a:pPr lvl="2"/>
            <a:r>
              <a:rPr lang="en-US" dirty="0" err="1" smtClean="0"/>
              <a:t>PostTest</a:t>
            </a:r>
            <a:r>
              <a:rPr lang="en-US" dirty="0" smtClean="0"/>
              <a:t> Baseline + 0.125* (</a:t>
            </a:r>
            <a:r>
              <a:rPr lang="en-US" dirty="0" err="1" smtClean="0"/>
              <a:t>PostTest</a:t>
            </a:r>
            <a:r>
              <a:rPr lang="en-US" dirty="0" smtClean="0"/>
              <a:t> Baseline – </a:t>
            </a:r>
            <a:r>
              <a:rPr lang="en-US" dirty="0" err="1" smtClean="0"/>
              <a:t>PreTest</a:t>
            </a:r>
            <a:r>
              <a:rPr lang="en-US" dirty="0" smtClean="0"/>
              <a:t> Baseline)</a:t>
            </a:r>
          </a:p>
          <a:p>
            <a:pPr lvl="1"/>
            <a:r>
              <a:rPr lang="en-US" dirty="0" smtClean="0"/>
              <a:t>Average Score Scenario 2 &amp; 3</a:t>
            </a:r>
          </a:p>
          <a:p>
            <a:pPr lvl="2"/>
            <a:r>
              <a:rPr lang="en-US" dirty="0" smtClean="0"/>
              <a:t>Baseline + 0.125*(Max Score – Baseline)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32640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Category 3 Goal Calculations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7620000" cy="4953000"/>
          </a:xfrm>
        </p:spPr>
        <p:txBody>
          <a:bodyPr>
            <a:normAutofit/>
          </a:bodyPr>
          <a:lstStyle/>
          <a:p>
            <a:r>
              <a:rPr lang="en-US" dirty="0" smtClean="0"/>
              <a:t>Population Focused Priority Measures (PFPM)</a:t>
            </a:r>
          </a:p>
          <a:p>
            <a:pPr lvl="1"/>
            <a:r>
              <a:rPr lang="en-US" dirty="0" smtClean="0"/>
              <a:t>Same as Cat 3 Outcomes</a:t>
            </a:r>
          </a:p>
          <a:p>
            <a:r>
              <a:rPr lang="en-US" dirty="0" smtClean="0"/>
              <a:t>Stretch Activities</a:t>
            </a:r>
          </a:p>
          <a:p>
            <a:pPr lvl="1"/>
            <a:r>
              <a:rPr lang="en-US" dirty="0" smtClean="0"/>
              <a:t>Select NEW stretch activity for DY6  OR</a:t>
            </a:r>
          </a:p>
          <a:p>
            <a:pPr lvl="1"/>
            <a:r>
              <a:rPr lang="en-US" dirty="0" smtClean="0"/>
              <a:t>Select a Population Focused Performance Measure (PFPM)</a:t>
            </a:r>
          </a:p>
          <a:p>
            <a:pPr lvl="2"/>
            <a:r>
              <a:rPr lang="en-US" dirty="0" smtClean="0"/>
              <a:t>MAY duplicate an existing PFPM</a:t>
            </a:r>
          </a:p>
          <a:p>
            <a:pPr lvl="2"/>
            <a:r>
              <a:rPr lang="en-US" dirty="0" smtClean="0"/>
              <a:t>Baseline Periods must be used per DY</a:t>
            </a:r>
          </a:p>
          <a:p>
            <a:pPr lvl="1"/>
            <a:r>
              <a:rPr lang="en-US" dirty="0" smtClean="0"/>
              <a:t>DUE September 9th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2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961159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1447800"/>
            <a:ext cx="3581400" cy="1143000"/>
          </a:xfrm>
        </p:spPr>
        <p:txBody>
          <a:bodyPr/>
          <a:lstStyle/>
          <a:p>
            <a:r>
              <a:rPr lang="en-US" dirty="0" smtClean="0"/>
              <a:t>QUESTIONS?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2209800" y="2949677"/>
            <a:ext cx="4495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oscar.perez@umcelpaso.org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2570899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“Transition” to What?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Best Case Scenario</a:t>
            </a:r>
          </a:p>
          <a:p>
            <a:pPr lvl="1"/>
            <a:r>
              <a:rPr lang="en-US" dirty="0" smtClean="0"/>
              <a:t>DY7 thru DY10</a:t>
            </a:r>
          </a:p>
          <a:p>
            <a:r>
              <a:rPr lang="en-US" dirty="0" smtClean="0"/>
              <a:t>Worst Case Scenario</a:t>
            </a:r>
          </a:p>
          <a:p>
            <a:pPr lvl="1"/>
            <a:r>
              <a:rPr lang="en-US" dirty="0" smtClean="0"/>
              <a:t>Phase-out</a:t>
            </a:r>
          </a:p>
          <a:p>
            <a:pPr lvl="1"/>
            <a:r>
              <a:rPr lang="en-US" dirty="0" smtClean="0"/>
              <a:t>25% reduction in funding over 4 years</a:t>
            </a:r>
          </a:p>
        </p:txBody>
      </p:sp>
    </p:spTree>
    <p:extLst>
      <p:ext uri="{BB962C8B-B14F-4D97-AF65-F5344CB8AC3E}">
        <p14:creationId xmlns:p14="http://schemas.microsoft.com/office/powerpoint/2010/main" val="11094154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DY6A and DY6B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DY6A</a:t>
            </a:r>
          </a:p>
          <a:p>
            <a:pPr lvl="1"/>
            <a:r>
              <a:rPr lang="en-US" dirty="0" smtClean="0"/>
              <a:t>Oct 1, 2016 thru Sep 30, 2017</a:t>
            </a:r>
          </a:p>
          <a:p>
            <a:pPr lvl="2"/>
            <a:r>
              <a:rPr lang="en-US" dirty="0" smtClean="0"/>
              <a:t>A full Federal Fiscal Year </a:t>
            </a:r>
          </a:p>
          <a:p>
            <a:pPr lvl="2"/>
            <a:r>
              <a:rPr lang="en-US" dirty="0" smtClean="0"/>
              <a:t>(12 months)</a:t>
            </a:r>
          </a:p>
          <a:p>
            <a:r>
              <a:rPr lang="en-US" dirty="0" smtClean="0"/>
              <a:t>DY6B</a:t>
            </a:r>
          </a:p>
          <a:p>
            <a:pPr lvl="1"/>
            <a:r>
              <a:rPr lang="en-US" dirty="0" smtClean="0"/>
              <a:t>Oct 1, 2017 thru Dec 31, 2017</a:t>
            </a:r>
          </a:p>
          <a:p>
            <a:pPr lvl="2"/>
            <a:r>
              <a:rPr lang="en-US" dirty="0" smtClean="0"/>
              <a:t>To complete the Calendar Year</a:t>
            </a:r>
          </a:p>
          <a:p>
            <a:pPr lvl="2"/>
            <a:r>
              <a:rPr lang="en-US" dirty="0" smtClean="0"/>
              <a:t> (3 months)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08741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New Definition - MLIU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Old Definition</a:t>
            </a:r>
          </a:p>
          <a:p>
            <a:pPr lvl="1"/>
            <a:r>
              <a:rPr lang="en-US" dirty="0" smtClean="0"/>
              <a:t>Medicaid/Low-Income Uninsured</a:t>
            </a:r>
          </a:p>
          <a:p>
            <a:pPr lvl="1"/>
            <a:r>
              <a:rPr lang="en-US" dirty="0" smtClean="0"/>
              <a:t>Used in DY2 thru DY5</a:t>
            </a:r>
          </a:p>
          <a:p>
            <a:r>
              <a:rPr lang="en-US" dirty="0" smtClean="0"/>
              <a:t>New Definition</a:t>
            </a:r>
          </a:p>
          <a:p>
            <a:pPr lvl="1"/>
            <a:r>
              <a:rPr lang="en-US" dirty="0" smtClean="0"/>
              <a:t>Medicaid </a:t>
            </a:r>
            <a:r>
              <a:rPr lang="en-US" b="1" dirty="0" smtClean="0"/>
              <a:t>and</a:t>
            </a:r>
            <a:r>
              <a:rPr lang="en-US" dirty="0" smtClean="0"/>
              <a:t> Low-Income </a:t>
            </a:r>
            <a:r>
              <a:rPr lang="en-US" b="1" dirty="0" smtClean="0"/>
              <a:t>or</a:t>
            </a:r>
            <a:r>
              <a:rPr lang="en-US" dirty="0" smtClean="0"/>
              <a:t> Uninsured</a:t>
            </a:r>
          </a:p>
          <a:p>
            <a:pPr lvl="1"/>
            <a:r>
              <a:rPr lang="en-US" dirty="0" smtClean="0"/>
              <a:t>Used in DY6 (and beyond)</a:t>
            </a:r>
          </a:p>
          <a:p>
            <a:pPr marL="914400" lvl="2" indent="0">
              <a:buNone/>
            </a:pPr>
            <a:r>
              <a:rPr lang="en-US" dirty="0"/>
              <a:t>	</a:t>
            </a:r>
            <a:r>
              <a:rPr lang="en-US" dirty="0" smtClean="0"/>
              <a:t>		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16020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MLIU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To qualify as MLIU QPI</a:t>
            </a:r>
          </a:p>
          <a:p>
            <a:pPr lvl="1"/>
            <a:r>
              <a:rPr lang="en-US" dirty="0" smtClean="0"/>
              <a:t>Enrolled in Medicaid </a:t>
            </a:r>
          </a:p>
          <a:p>
            <a:pPr lvl="2"/>
            <a:r>
              <a:rPr lang="en-US" i="1" dirty="0" smtClean="0"/>
              <a:t>at the time of at least one encounter during the DY</a:t>
            </a:r>
          </a:p>
          <a:p>
            <a:pPr lvl="1"/>
            <a:r>
              <a:rPr lang="en-US" dirty="0" smtClean="0"/>
              <a:t>Qualified as Low-Income or Uninsured</a:t>
            </a:r>
          </a:p>
          <a:p>
            <a:pPr lvl="2"/>
            <a:r>
              <a:rPr lang="en-US" dirty="0" smtClean="0"/>
              <a:t>Below 200% of Federal Poverty Level (FPL)      </a:t>
            </a:r>
            <a:r>
              <a:rPr lang="en-US" b="1" dirty="0" smtClean="0"/>
              <a:t>OR</a:t>
            </a:r>
          </a:p>
          <a:p>
            <a:pPr lvl="3"/>
            <a:r>
              <a:rPr lang="en-US" i="1" dirty="0" smtClean="0"/>
              <a:t>at the time of at least on encounter during the DY</a:t>
            </a:r>
          </a:p>
          <a:p>
            <a:pPr lvl="2"/>
            <a:r>
              <a:rPr lang="en-US" dirty="0" smtClean="0"/>
              <a:t>Uninsured</a:t>
            </a:r>
          </a:p>
          <a:p>
            <a:pPr lvl="3"/>
            <a:r>
              <a:rPr lang="en-US" i="1" dirty="0" smtClean="0"/>
              <a:t>at the time of a separate encounter during the DY</a:t>
            </a:r>
          </a:p>
          <a:p>
            <a:pPr lvl="1"/>
            <a:r>
              <a:rPr lang="en-US" dirty="0" smtClean="0"/>
              <a:t>If patient was on Medicaid and then became Low-Income or Uninsured during the DY</a:t>
            </a:r>
          </a:p>
          <a:p>
            <a:pPr lvl="2"/>
            <a:r>
              <a:rPr lang="en-US" dirty="0" smtClean="0"/>
              <a:t>Counted as “Medicaid” for DSRIP purposes</a:t>
            </a:r>
          </a:p>
          <a:p>
            <a:pPr lvl="1"/>
            <a:r>
              <a:rPr lang="en-US" dirty="0" smtClean="0"/>
              <a:t>Either</a:t>
            </a:r>
          </a:p>
          <a:p>
            <a:pPr lvl="2"/>
            <a:r>
              <a:rPr lang="en-US" dirty="0" smtClean="0"/>
              <a:t>Individuals Served   </a:t>
            </a:r>
            <a:r>
              <a:rPr lang="en-US" b="1" dirty="0" smtClean="0"/>
              <a:t>OR</a:t>
            </a:r>
          </a:p>
          <a:p>
            <a:pPr lvl="2"/>
            <a:r>
              <a:rPr lang="en-US" dirty="0" smtClean="0"/>
              <a:t>Encounters Provided</a:t>
            </a:r>
          </a:p>
          <a:p>
            <a:pPr lvl="2"/>
            <a:r>
              <a:rPr lang="en-US" dirty="0" smtClean="0"/>
              <a:t>Stipulated by the project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89975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Continuing Projects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Must be “eligible”</a:t>
            </a:r>
          </a:p>
          <a:p>
            <a:pPr lvl="1"/>
            <a:r>
              <a:rPr lang="en-US" dirty="0" smtClean="0"/>
              <a:t>HHSC notified all providers in January 2016</a:t>
            </a:r>
          </a:p>
          <a:p>
            <a:r>
              <a:rPr lang="en-US" dirty="0" smtClean="0"/>
              <a:t>Providers decide:</a:t>
            </a:r>
          </a:p>
          <a:p>
            <a:pPr lvl="1"/>
            <a:r>
              <a:rPr lang="en-US" dirty="0" smtClean="0"/>
              <a:t>CONTINUE Project in DY6</a:t>
            </a:r>
          </a:p>
          <a:p>
            <a:pPr lvl="1"/>
            <a:r>
              <a:rPr lang="en-US" dirty="0" smtClean="0"/>
              <a:t>DISCONTINUE Project in DY6</a:t>
            </a:r>
          </a:p>
          <a:p>
            <a:pPr lvl="2"/>
            <a:r>
              <a:rPr lang="en-US" dirty="0" smtClean="0"/>
              <a:t>Submit a “replacement” project</a:t>
            </a:r>
          </a:p>
          <a:p>
            <a:pPr lvl="2"/>
            <a:r>
              <a:rPr lang="en-US" dirty="0" smtClean="0"/>
              <a:t>Replacement project cannot start any earlier than DY6B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48007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Discontinuing Projects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May NOT propose “replacement” projects until after December 2017 (earliest)</a:t>
            </a:r>
          </a:p>
          <a:p>
            <a:r>
              <a:rPr lang="en-US" dirty="0" smtClean="0"/>
              <a:t>INELIGBLE projects (as deemed by HHSC)</a:t>
            </a:r>
          </a:p>
          <a:p>
            <a:pPr lvl="1"/>
            <a:r>
              <a:rPr lang="en-US" dirty="0" smtClean="0"/>
              <a:t>May NOT participate in extension period</a:t>
            </a:r>
          </a:p>
          <a:p>
            <a:pPr lvl="2"/>
            <a:r>
              <a:rPr lang="en-US" dirty="0" smtClean="0"/>
              <a:t>DY6A or DY6B</a:t>
            </a:r>
          </a:p>
          <a:p>
            <a:pPr lvl="1"/>
            <a:r>
              <a:rPr lang="en-US" dirty="0" smtClean="0"/>
              <a:t>May have opportunity to “use the funds”</a:t>
            </a:r>
          </a:p>
          <a:p>
            <a:pPr lvl="2"/>
            <a:r>
              <a:rPr lang="en-US" dirty="0" smtClean="0"/>
              <a:t>No earlier than DY6B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07783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Withdrawal of Projects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>
            <a:normAutofit/>
          </a:bodyPr>
          <a:lstStyle/>
          <a:p>
            <a:r>
              <a:rPr lang="en-US" dirty="0" smtClean="0"/>
              <a:t>Prior to Jan 2018 </a:t>
            </a:r>
            <a:r>
              <a:rPr lang="en-US" sz="1800" dirty="0" smtClean="0"/>
              <a:t>(before DY7 2</a:t>
            </a:r>
            <a:r>
              <a:rPr lang="en-US" sz="1800" baseline="30000" dirty="0" smtClean="0"/>
              <a:t>nd</a:t>
            </a:r>
            <a:r>
              <a:rPr lang="en-US" sz="1800" dirty="0" smtClean="0"/>
              <a:t> Payment)</a:t>
            </a:r>
          </a:p>
          <a:p>
            <a:pPr lvl="1"/>
            <a:r>
              <a:rPr lang="en-US" dirty="0" smtClean="0"/>
              <a:t>Recoupment of ALL</a:t>
            </a:r>
          </a:p>
          <a:p>
            <a:pPr lvl="2"/>
            <a:r>
              <a:rPr lang="en-US" dirty="0" smtClean="0"/>
              <a:t>DY6A and DY6B payments</a:t>
            </a:r>
          </a:p>
          <a:p>
            <a:r>
              <a:rPr lang="en-US" dirty="0" smtClean="0"/>
              <a:t>Between Jan 1, 2018 </a:t>
            </a:r>
            <a:r>
              <a:rPr lang="en-US" sz="1800" dirty="0" smtClean="0"/>
              <a:t>(after DY7 2</a:t>
            </a:r>
            <a:r>
              <a:rPr lang="en-US" sz="1800" baseline="30000" dirty="0" smtClean="0"/>
              <a:t>nd</a:t>
            </a:r>
            <a:r>
              <a:rPr lang="en-US" sz="1800" dirty="0" smtClean="0"/>
              <a:t> Payment)</a:t>
            </a:r>
            <a:r>
              <a:rPr lang="en-US" dirty="0" smtClean="0"/>
              <a:t> and March 30, 2018 </a:t>
            </a:r>
            <a:r>
              <a:rPr lang="en-US" sz="1800" dirty="0" smtClean="0"/>
              <a:t>(before DY8 R1)</a:t>
            </a:r>
          </a:p>
          <a:p>
            <a:pPr lvl="1"/>
            <a:r>
              <a:rPr lang="en-US" dirty="0" smtClean="0"/>
              <a:t>No Recoupment </a:t>
            </a:r>
          </a:p>
          <a:p>
            <a:pPr lvl="2"/>
            <a:r>
              <a:rPr lang="en-US" dirty="0" smtClean="0"/>
              <a:t>DY6A or DY6B payments</a:t>
            </a:r>
          </a:p>
          <a:p>
            <a:r>
              <a:rPr lang="en-US" dirty="0" smtClean="0"/>
              <a:t>After April 1, 2018 </a:t>
            </a:r>
            <a:r>
              <a:rPr lang="en-US" sz="1800" dirty="0" smtClean="0"/>
              <a:t>(DY8 R1)</a:t>
            </a:r>
          </a:p>
          <a:p>
            <a:pPr lvl="1"/>
            <a:r>
              <a:rPr lang="en-US" dirty="0" smtClean="0"/>
              <a:t>Recoupment of any payments made after the date of withdrawal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24472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DSRIP Pool Allocation - State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$3.875 Billion </a:t>
            </a:r>
          </a:p>
          <a:p>
            <a:pPr lvl="1"/>
            <a:r>
              <a:rPr lang="en-US" dirty="0" smtClean="0"/>
              <a:t>$3.1 Billion for DY6A</a:t>
            </a:r>
          </a:p>
          <a:p>
            <a:pPr lvl="1"/>
            <a:r>
              <a:rPr lang="en-US" dirty="0" smtClean="0"/>
              <a:t>$775 Million for DY6B</a:t>
            </a:r>
          </a:p>
          <a:p>
            <a:r>
              <a:rPr lang="en-US" dirty="0" smtClean="0"/>
              <a:t>Funding Distribution for DY6A</a:t>
            </a:r>
          </a:p>
          <a:p>
            <a:pPr lvl="1"/>
            <a:r>
              <a:rPr lang="en-US" dirty="0" smtClean="0"/>
              <a:t>Hospital Providers</a:t>
            </a:r>
          </a:p>
          <a:p>
            <a:pPr lvl="2"/>
            <a:r>
              <a:rPr lang="en-US" dirty="0" smtClean="0"/>
              <a:t>Cat 1 and 2 --  no more than 57%</a:t>
            </a:r>
          </a:p>
          <a:p>
            <a:pPr lvl="2"/>
            <a:r>
              <a:rPr lang="en-US" dirty="0" smtClean="0"/>
              <a:t>Cat 3 – at least 33%</a:t>
            </a:r>
          </a:p>
          <a:p>
            <a:pPr lvl="2"/>
            <a:r>
              <a:rPr lang="en-US" dirty="0" smtClean="0"/>
              <a:t>Cat 4 – no more than 10%</a:t>
            </a:r>
          </a:p>
          <a:p>
            <a:pPr lvl="1"/>
            <a:r>
              <a:rPr lang="en-US" dirty="0" smtClean="0"/>
              <a:t>Non-Hospital Providers</a:t>
            </a:r>
          </a:p>
          <a:p>
            <a:pPr lvl="2"/>
            <a:r>
              <a:rPr lang="en-US" dirty="0" smtClean="0"/>
              <a:t>Cat 1 and 2 – no more than 80%</a:t>
            </a:r>
          </a:p>
          <a:p>
            <a:pPr lvl="2"/>
            <a:r>
              <a:rPr lang="en-US" dirty="0" smtClean="0"/>
              <a:t>Cat 3 – at least 20%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808719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586</TotalTime>
  <Words>896</Words>
  <Application>Microsoft Office PowerPoint</Application>
  <PresentationFormat>On-screen Show (4:3)</PresentationFormat>
  <Paragraphs>167</Paragraphs>
  <Slides>19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0" baseType="lpstr">
      <vt:lpstr>Adjacency</vt:lpstr>
      <vt:lpstr>DY6 – The “Transition” Year</vt:lpstr>
      <vt:lpstr>“Transition” to What?</vt:lpstr>
      <vt:lpstr>DY6A and DY6B</vt:lpstr>
      <vt:lpstr>New Definition - MLIU</vt:lpstr>
      <vt:lpstr>MLIU</vt:lpstr>
      <vt:lpstr>Continuing Projects</vt:lpstr>
      <vt:lpstr>Discontinuing Projects</vt:lpstr>
      <vt:lpstr>Withdrawal of Projects</vt:lpstr>
      <vt:lpstr>DSRIP Pool Allocation - State</vt:lpstr>
      <vt:lpstr>Cat 1 and 2 Requirements (Milestones)</vt:lpstr>
      <vt:lpstr>Milestone 1: Total QPI</vt:lpstr>
      <vt:lpstr>Milestone 2:  MLIU QPI</vt:lpstr>
      <vt:lpstr>Milestone 3: Core Component Reporting</vt:lpstr>
      <vt:lpstr>Milestone 4:  Sustainability Plan</vt:lpstr>
      <vt:lpstr>Category 3 Requirements</vt:lpstr>
      <vt:lpstr>Category 3 Goal Calculations</vt:lpstr>
      <vt:lpstr>Category 3 Goal Calculations</vt:lpstr>
      <vt:lpstr>Category 3 Goal Calculations</vt:lpstr>
      <vt:lpstr>QUESTIONS?</vt:lpstr>
    </vt:vector>
  </TitlesOfParts>
  <Company>University Medical Center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Oscar Perez</dc:creator>
  <cp:lastModifiedBy>Oscar Perez</cp:lastModifiedBy>
  <cp:revision>27</cp:revision>
  <dcterms:created xsi:type="dcterms:W3CDTF">2016-08-22T20:01:29Z</dcterms:created>
  <dcterms:modified xsi:type="dcterms:W3CDTF">2016-08-24T18:33:20Z</dcterms:modified>
</cp:coreProperties>
</file>