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63" r:id="rId5"/>
    <p:sldId id="264" r:id="rId6"/>
    <p:sldId id="266" r:id="rId7"/>
    <p:sldId id="269" r:id="rId8"/>
    <p:sldId id="284" r:id="rId9"/>
    <p:sldId id="285" r:id="rId10"/>
    <p:sldId id="275" r:id="rId11"/>
    <p:sldId id="286" r:id="rId12"/>
    <p:sldId id="279" r:id="rId13"/>
    <p:sldId id="287" r:id="rId14"/>
    <p:sldId id="288" r:id="rId15"/>
    <p:sldId id="289" r:id="rId16"/>
    <p:sldId id="290" r:id="rId17"/>
    <p:sldId id="291" r:id="rId18"/>
    <p:sldId id="276" r:id="rId19"/>
    <p:sldId id="292" r:id="rId20"/>
    <p:sldId id="272" r:id="rId21"/>
    <p:sldId id="283" r:id="rId2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51" autoAdjust="0"/>
  </p:normalViewPr>
  <p:slideViewPr>
    <p:cSldViewPr>
      <p:cViewPr varScale="1">
        <p:scale>
          <a:sx n="85" d="100"/>
          <a:sy n="85" d="100"/>
        </p:scale>
        <p:origin x="-96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3AA9D00-4035-4A73-ADD2-39CD919779CE}" type="datetimeFigureOut">
              <a:rPr lang="en-US" smtClean="0"/>
              <a:t>6/28/2017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A34A3B5-DB7F-4E09-B85D-B2D964D74B8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W6MC9L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pollev.com/oscarperez394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DY7 </a:t>
            </a:r>
            <a:r>
              <a:rPr lang="en-US" dirty="0" smtClean="0"/>
              <a:t>PFM &amp;</a:t>
            </a:r>
            <a:br>
              <a:rPr lang="en-US" dirty="0" smtClean="0"/>
            </a:br>
            <a:r>
              <a:rPr lang="en-US" dirty="0" smtClean="0"/>
              <a:t>Bundle Protocol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rules….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286000"/>
            <a:ext cx="3486624" cy="13714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602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/>
          <a:lstStyle/>
          <a:p>
            <a:r>
              <a:rPr lang="en-US" dirty="0" smtClean="0"/>
              <a:t>Category C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7315200" cy="470916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144 measures TOTAL</a:t>
            </a:r>
          </a:p>
          <a:p>
            <a:r>
              <a:rPr lang="en-US" b="1" dirty="0" smtClean="0"/>
              <a:t>ALL are P4P (unless listed as “innovative measure”</a:t>
            </a:r>
          </a:p>
          <a:p>
            <a:r>
              <a:rPr lang="en-US" b="1" dirty="0" smtClean="0"/>
              <a:t>Some measures are in MULTIPLE bundles</a:t>
            </a:r>
          </a:p>
          <a:p>
            <a:pPr lvl="1"/>
            <a:r>
              <a:rPr lang="en-US" b="1" dirty="0" smtClean="0"/>
              <a:t>NOT considered double dipping</a:t>
            </a:r>
          </a:p>
          <a:p>
            <a:r>
              <a:rPr lang="en-US" b="1" dirty="0" smtClean="0"/>
              <a:t>Compendium Documents (Specifications)  WILL be updated</a:t>
            </a:r>
          </a:p>
          <a:p>
            <a:pPr lvl="1"/>
            <a:r>
              <a:rPr lang="en-US" b="1" dirty="0" smtClean="0"/>
              <a:t>Can reference NQF standards</a:t>
            </a:r>
            <a:endParaRPr lang="en-US" dirty="0"/>
          </a:p>
          <a:p>
            <a:r>
              <a:rPr lang="en-US" dirty="0"/>
              <a:t>CMHCs and LHDs will select measures rather than measure bundles. </a:t>
            </a:r>
          </a:p>
          <a:p>
            <a:r>
              <a:rPr lang="en-US" dirty="0" smtClean="0"/>
              <a:t>CHMCs </a:t>
            </a:r>
            <a:r>
              <a:rPr lang="en-US" dirty="0"/>
              <a:t>and LHDs must select at least one 3-point measure. </a:t>
            </a:r>
          </a:p>
          <a:p>
            <a:r>
              <a:rPr lang="en-US" dirty="0" smtClean="0"/>
              <a:t>Exception </a:t>
            </a:r>
            <a:r>
              <a:rPr lang="en-US" dirty="0"/>
              <a:t>for depression response measure: If a CMHC selects more than one of the depression response measures M1-165, M1-181, or M1-286, only 3 points will be counted towards the Performing Provider’s MPT.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46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Category C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2286000"/>
            <a:ext cx="3566160" cy="3974592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MEASURE BUNDLES</a:t>
            </a:r>
          </a:p>
          <a:p>
            <a:pPr lvl="1"/>
            <a:r>
              <a:rPr lang="en-US" dirty="0" smtClean="0"/>
              <a:t>Improve Chronic Disease Management:  Diabetes Care</a:t>
            </a:r>
          </a:p>
          <a:p>
            <a:pPr lvl="1"/>
            <a:r>
              <a:rPr lang="en-US" dirty="0" smtClean="0"/>
              <a:t>Improve Chronic Disease Management:  Heart Disease</a:t>
            </a:r>
          </a:p>
          <a:p>
            <a:pPr lvl="1"/>
            <a:r>
              <a:rPr lang="en-US" dirty="0" smtClean="0"/>
              <a:t>Improve Maternal/Perinatal Care</a:t>
            </a:r>
          </a:p>
          <a:p>
            <a:pPr lvl="1"/>
            <a:r>
              <a:rPr lang="en-US" dirty="0" smtClean="0"/>
              <a:t>Primary Care &amp; Prevention:  Healthy Texans</a:t>
            </a:r>
          </a:p>
          <a:p>
            <a:pPr lvl="1"/>
            <a:r>
              <a:rPr lang="en-US" dirty="0" smtClean="0"/>
              <a:t>Primary Care &amp; Prevention: Cancer Screening</a:t>
            </a:r>
          </a:p>
          <a:p>
            <a:pPr lvl="1"/>
            <a:r>
              <a:rPr lang="en-US" dirty="0" smtClean="0"/>
              <a:t>Hospital Safety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72000" y="2286000"/>
            <a:ext cx="3675888" cy="405288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MEASURE BUNDLES</a:t>
            </a:r>
          </a:p>
          <a:p>
            <a:pPr lvl="1"/>
            <a:r>
              <a:rPr lang="en-US" dirty="0" smtClean="0"/>
              <a:t>Pediatric Primary Care</a:t>
            </a:r>
          </a:p>
          <a:p>
            <a:pPr lvl="1"/>
            <a:r>
              <a:rPr lang="en-US" dirty="0" smtClean="0"/>
              <a:t>Improve Access to Adult Dental Care</a:t>
            </a:r>
          </a:p>
          <a:p>
            <a:pPr lvl="1"/>
            <a:r>
              <a:rPr lang="en-US" dirty="0" smtClean="0"/>
              <a:t>Palliative Care</a:t>
            </a:r>
          </a:p>
          <a:p>
            <a:pPr lvl="1"/>
            <a:r>
              <a:rPr lang="en-US" dirty="0" smtClean="0"/>
              <a:t>Care Transitions</a:t>
            </a:r>
          </a:p>
          <a:p>
            <a:pPr lvl="1"/>
            <a:r>
              <a:rPr lang="en-US" dirty="0" smtClean="0"/>
              <a:t>Integration of Behavioral Health in a Primary Care Setting</a:t>
            </a:r>
          </a:p>
          <a:p>
            <a:pPr lvl="1"/>
            <a:r>
              <a:rPr lang="en-US" dirty="0" smtClean="0"/>
              <a:t>Behavioral Health and Appropriate Utilization</a:t>
            </a:r>
          </a:p>
          <a:p>
            <a:pPr lvl="1"/>
            <a:r>
              <a:rPr lang="en-US" dirty="0" smtClean="0"/>
              <a:t>Access to Specialty Care</a:t>
            </a:r>
          </a:p>
          <a:p>
            <a:pPr lvl="1"/>
            <a:r>
              <a:rPr lang="en-US" dirty="0" smtClean="0"/>
              <a:t>Chronic Non-Malignant Pain Management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0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Point System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13861"/>
            <a:ext cx="7315200" cy="395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4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Point System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092677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59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Point System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7924800" cy="489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1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Minimum Bundle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315200" cy="35395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If you have a valuation of more than $2M per DY</a:t>
            </a:r>
          </a:p>
          <a:p>
            <a:pPr lvl="1"/>
            <a:r>
              <a:rPr lang="en-US" dirty="0" smtClean="0"/>
              <a:t>MUST select bundle with REQUIRED 3 point measure</a:t>
            </a:r>
          </a:p>
          <a:p>
            <a:pPr lvl="1"/>
            <a:r>
              <a:rPr lang="en-US" dirty="0" smtClean="0"/>
              <a:t>MUST select bundle with OPTIONAL 3 point measure</a:t>
            </a:r>
          </a:p>
          <a:p>
            <a:r>
              <a:rPr lang="en-US" dirty="0" smtClean="0"/>
              <a:t>Following bundles must be selected in ADDITION to a bundle with a 3 point measure </a:t>
            </a:r>
          </a:p>
          <a:p>
            <a:pPr lvl="1"/>
            <a:r>
              <a:rPr lang="en-US" dirty="0" smtClean="0"/>
              <a:t>C1</a:t>
            </a:r>
            <a:r>
              <a:rPr lang="en-US" dirty="0"/>
              <a:t>: Healthy Texans</a:t>
            </a:r>
          </a:p>
          <a:p>
            <a:pPr lvl="1"/>
            <a:r>
              <a:rPr lang="en-US" dirty="0" smtClean="0"/>
              <a:t>C3</a:t>
            </a:r>
            <a:r>
              <a:rPr lang="en-US" dirty="0"/>
              <a:t>: Hepatitis C</a:t>
            </a:r>
          </a:p>
          <a:p>
            <a:pPr lvl="1"/>
            <a:r>
              <a:rPr lang="en-US" dirty="0" smtClean="0"/>
              <a:t>D3</a:t>
            </a:r>
            <a:r>
              <a:rPr lang="en-US" dirty="0"/>
              <a:t>: Pediatric Hospital Safety</a:t>
            </a:r>
          </a:p>
          <a:p>
            <a:pPr lvl="1"/>
            <a:r>
              <a:rPr lang="en-US" dirty="0" smtClean="0"/>
              <a:t>F2</a:t>
            </a:r>
            <a:r>
              <a:rPr lang="en-US" dirty="0"/>
              <a:t>: Preventive Pediatric Dental</a:t>
            </a:r>
          </a:p>
          <a:p>
            <a:pPr lvl="1"/>
            <a:r>
              <a:rPr lang="en-US" dirty="0" smtClean="0"/>
              <a:t>G1</a:t>
            </a:r>
            <a:r>
              <a:rPr lang="en-US" dirty="0"/>
              <a:t>: Palliative Care</a:t>
            </a:r>
          </a:p>
          <a:p>
            <a:pPr lvl="1"/>
            <a:r>
              <a:rPr lang="en-US" dirty="0" smtClean="0"/>
              <a:t>H4</a:t>
            </a:r>
            <a:r>
              <a:rPr lang="en-US" dirty="0"/>
              <a:t>: Integrated Care of People with Serious Mental Illness</a:t>
            </a:r>
          </a:p>
          <a:p>
            <a:pPr lvl="1"/>
            <a:r>
              <a:rPr lang="en-US" dirty="0" smtClean="0"/>
              <a:t>I1</a:t>
            </a:r>
            <a:r>
              <a:rPr lang="en-US" dirty="0"/>
              <a:t>: Specialty Care</a:t>
            </a:r>
          </a:p>
          <a:p>
            <a:pPr lvl="1"/>
            <a:r>
              <a:rPr lang="en-US" dirty="0" smtClean="0"/>
              <a:t>J1</a:t>
            </a:r>
            <a:r>
              <a:rPr lang="en-US" dirty="0"/>
              <a:t>: Hospital Safety </a:t>
            </a:r>
          </a:p>
        </p:txBody>
      </p:sp>
    </p:spTree>
    <p:extLst>
      <p:ext uri="{BB962C8B-B14F-4D97-AF65-F5344CB8AC3E}">
        <p14:creationId xmlns:p14="http://schemas.microsoft.com/office/powerpoint/2010/main" val="173582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Bundle 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315200" cy="3539527"/>
          </a:xfrm>
        </p:spPr>
        <p:txBody>
          <a:bodyPr>
            <a:normAutofit/>
          </a:bodyPr>
          <a:lstStyle/>
          <a:p>
            <a:r>
              <a:rPr lang="en-US" dirty="0" smtClean="0"/>
              <a:t>Calculate total Category C valuation</a:t>
            </a:r>
          </a:p>
          <a:p>
            <a:pPr lvl="1"/>
            <a:r>
              <a:rPr lang="en-US" dirty="0" smtClean="0"/>
              <a:t>Total DY7 Valuation  X  0.55 (or 0.65)</a:t>
            </a:r>
          </a:p>
          <a:p>
            <a:r>
              <a:rPr lang="en-US" dirty="0" smtClean="0"/>
              <a:t>Calculate MIN and MAX for each Bundle</a:t>
            </a:r>
          </a:p>
          <a:p>
            <a:pPr lvl="1"/>
            <a:r>
              <a:rPr lang="en-US" dirty="0" smtClean="0"/>
              <a:t>MINIMUM =  (A/B)/2  *  Category C valuation</a:t>
            </a:r>
          </a:p>
          <a:p>
            <a:pPr lvl="1"/>
            <a:r>
              <a:rPr lang="en-US" dirty="0" smtClean="0"/>
              <a:t>MAXIMUM = (A/B)   *  Category C valuation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 = Measure Bundle Point Value</a:t>
            </a:r>
          </a:p>
          <a:p>
            <a:pPr lvl="1"/>
            <a:r>
              <a:rPr lang="en-US" dirty="0" smtClean="0"/>
              <a:t>B = Sum of all SELECTED Measure Bundle Points</a:t>
            </a:r>
          </a:p>
          <a:p>
            <a:pPr lvl="1"/>
            <a:endParaRPr lang="en-US" dirty="0"/>
          </a:p>
          <a:p>
            <a:r>
              <a:rPr lang="en-US" dirty="0"/>
              <a:t>Distribute to Bundles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88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Bundle Valuation - EXAMPLE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7884048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52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5522" y="304800"/>
            <a:ext cx="7315200" cy="1154097"/>
          </a:xfrm>
        </p:spPr>
        <p:txBody>
          <a:bodyPr/>
          <a:lstStyle/>
          <a:p>
            <a:r>
              <a:rPr lang="en-US" dirty="0" smtClean="0"/>
              <a:t>Metric Valuation EXAMPLE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1"/>
          <a:stretch/>
        </p:blipFill>
        <p:spPr bwMode="auto">
          <a:xfrm>
            <a:off x="1207874" y="1969341"/>
            <a:ext cx="6874047" cy="1835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38373"/>
            <a:ext cx="6884987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own Arrow 6"/>
          <p:cNvSpPr/>
          <p:nvPr/>
        </p:nvSpPr>
        <p:spPr>
          <a:xfrm rot="2229027">
            <a:off x="7646987" y="1333309"/>
            <a:ext cx="304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rot="2229027">
            <a:off x="7715788" y="3682311"/>
            <a:ext cx="304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9428275">
            <a:off x="6568352" y="2796066"/>
            <a:ext cx="18373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PREDETERMINED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 rot="19428275">
            <a:off x="6677094" y="4955031"/>
            <a:ext cx="18373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PREDETERMINED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77506" y="5943600"/>
            <a:ext cx="4159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Minimum Point Value for  UMC :  12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34612" y="6312932"/>
            <a:ext cx="4675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TOTAL VALUATION for Category C:  $1M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77877" y="1535287"/>
            <a:ext cx="93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30.8%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77877" y="3919738"/>
            <a:ext cx="93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69.2%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1605394"/>
            <a:ext cx="1322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$308,000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24415" y="3869041"/>
            <a:ext cx="1322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$692,000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5427" y="2349381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5427" y="2626380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427" y="2903379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7206" y="3158283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427" y="3387484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701" y="4657445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2801" y="4913056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3913" y="5139697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2801" y="5374994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5692" y="5647255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55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5522" y="304800"/>
            <a:ext cx="7315200" cy="1154097"/>
          </a:xfrm>
        </p:spPr>
        <p:txBody>
          <a:bodyPr/>
          <a:lstStyle/>
          <a:p>
            <a:r>
              <a:rPr lang="en-US" dirty="0" smtClean="0"/>
              <a:t>Metric Valuation EXAMPLE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1"/>
          <a:stretch/>
        </p:blipFill>
        <p:spPr bwMode="auto">
          <a:xfrm>
            <a:off x="1207874" y="1969341"/>
            <a:ext cx="6874047" cy="1835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38373"/>
            <a:ext cx="6884987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Down Arrow 6"/>
          <p:cNvSpPr/>
          <p:nvPr/>
        </p:nvSpPr>
        <p:spPr>
          <a:xfrm rot="2229027">
            <a:off x="7646987" y="1333309"/>
            <a:ext cx="304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rot="2229027">
            <a:off x="7715788" y="3682311"/>
            <a:ext cx="304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9428275">
            <a:off x="6568352" y="2796066"/>
            <a:ext cx="18373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PREDETERMINED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 rot="19428275">
            <a:off x="6677094" y="4955031"/>
            <a:ext cx="183736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PREDETERMINED</a:t>
            </a:r>
            <a:endParaRPr lang="en-US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77506" y="5943600"/>
            <a:ext cx="4159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Minimum Point Value for  UMC :  12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34612" y="6312932"/>
            <a:ext cx="4675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TOTAL VALUATION for Category C:  $1M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77877" y="1535287"/>
            <a:ext cx="93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30.8%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77877" y="3919738"/>
            <a:ext cx="93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69.2%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1605394"/>
            <a:ext cx="1322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$308,000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24415" y="3869041"/>
            <a:ext cx="1322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$692,000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5427" y="2349381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5427" y="2626380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5427" y="2903379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7206" y="3158283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427" y="3387484"/>
            <a:ext cx="788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$61,600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701" y="4657445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2801" y="4913056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3913" y="5139697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2801" y="5374994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5692" y="5647255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$138,400</a:t>
            </a:r>
            <a:endParaRPr lang="en-US" sz="1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81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/>
          <a:lstStyle/>
          <a:p>
            <a:r>
              <a:rPr lang="en-US" dirty="0" smtClean="0"/>
              <a:t>REVIEW  DY7-8 </a:t>
            </a:r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315200" cy="353952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Additional 21 months of funding</a:t>
            </a:r>
          </a:p>
          <a:p>
            <a:pPr lvl="1"/>
            <a:r>
              <a:rPr lang="en-US" dirty="0" smtClean="0"/>
              <a:t>Uncompensated Care (UC) pool</a:t>
            </a:r>
          </a:p>
          <a:p>
            <a:pPr lvl="1"/>
            <a:r>
              <a:rPr lang="en-US" dirty="0" smtClean="0"/>
              <a:t>DSRIP pool</a:t>
            </a:r>
          </a:p>
          <a:p>
            <a:pPr lvl="1"/>
            <a:r>
              <a:rPr lang="en-US" dirty="0" smtClean="0"/>
              <a:t>Managed Care provisions</a:t>
            </a:r>
          </a:p>
          <a:p>
            <a:pPr lvl="0"/>
            <a:r>
              <a:rPr lang="en-US" dirty="0" smtClean="0"/>
              <a:t>Same funding </a:t>
            </a:r>
            <a:r>
              <a:rPr lang="en-US" dirty="0" smtClean="0"/>
              <a:t>levels (no increase – no decrease)</a:t>
            </a:r>
            <a:endParaRPr lang="en-US" dirty="0" smtClean="0"/>
          </a:p>
          <a:p>
            <a:pPr lvl="0"/>
            <a:r>
              <a:rPr lang="en-US" dirty="0" smtClean="0"/>
              <a:t>STILL </a:t>
            </a:r>
            <a:r>
              <a:rPr lang="en-US" dirty="0" smtClean="0"/>
              <a:t>negotiating with </a:t>
            </a:r>
            <a:r>
              <a:rPr lang="en-US" baseline="0" dirty="0" smtClean="0"/>
              <a:t>CMS</a:t>
            </a:r>
          </a:p>
          <a:p>
            <a:pPr lvl="1"/>
            <a:r>
              <a:rPr lang="en-US" dirty="0" smtClean="0"/>
              <a:t>Approval for DY7-DY8 expected in August 2017</a:t>
            </a:r>
            <a:endParaRPr lang="en-US" baseline="0" dirty="0" smtClean="0"/>
          </a:p>
          <a:p>
            <a:pPr lvl="0"/>
            <a:r>
              <a:rPr lang="en-US" baseline="0" dirty="0" smtClean="0">
                <a:solidFill>
                  <a:srgbClr val="FFFF00"/>
                </a:solidFill>
              </a:rPr>
              <a:t>New updated RHP </a:t>
            </a:r>
            <a:r>
              <a:rPr lang="en-US" baseline="0" dirty="0" smtClean="0">
                <a:solidFill>
                  <a:srgbClr val="FFFF00"/>
                </a:solidFill>
              </a:rPr>
              <a:t>Plan</a:t>
            </a:r>
          </a:p>
          <a:p>
            <a:pPr lvl="1"/>
            <a:r>
              <a:rPr lang="en-US" dirty="0" smtClean="0"/>
              <a:t>Explain transition from old projects to new core activities</a:t>
            </a:r>
            <a:endParaRPr lang="en-US" baseline="0" dirty="0" smtClean="0"/>
          </a:p>
          <a:p>
            <a:pPr lvl="0"/>
            <a:r>
              <a:rPr lang="en-US" baseline="0" dirty="0" smtClean="0"/>
              <a:t>HHSC Needs Feedback on </a:t>
            </a:r>
            <a:r>
              <a:rPr lang="en-US" baseline="0" dirty="0" smtClean="0"/>
              <a:t>Bundle protocol by July 7th</a:t>
            </a:r>
            <a:endParaRPr lang="en-US" baseline="0" dirty="0" smtClean="0"/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www.surveymonkey.com/r/W6MC9LL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1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1154097"/>
          </a:xfrm>
        </p:spPr>
        <p:txBody>
          <a:bodyPr/>
          <a:lstStyle/>
          <a:p>
            <a:r>
              <a:rPr lang="en-US" dirty="0" smtClean="0"/>
              <a:t>Active Patient Definition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85800" y="1905000"/>
            <a:ext cx="3566160" cy="3593592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PRIMARY CARE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Two </a:t>
            </a:r>
            <a:r>
              <a:rPr lang="en-US" dirty="0"/>
              <a:t>visits in the 12-month measurement period</a:t>
            </a:r>
          </a:p>
          <a:p>
            <a:r>
              <a:rPr lang="en-US" dirty="0" smtClean="0"/>
              <a:t>One </a:t>
            </a:r>
            <a:r>
              <a:rPr lang="en-US" dirty="0"/>
              <a:t>visit in the 12-month measurement period and one visit in the 12 months prior to the measurement period</a:t>
            </a:r>
          </a:p>
          <a:p>
            <a:r>
              <a:rPr lang="en-US" dirty="0" smtClean="0"/>
              <a:t>Assigned </a:t>
            </a:r>
            <a:r>
              <a:rPr lang="en-US" dirty="0"/>
              <a:t>to a primary care </a:t>
            </a:r>
            <a:r>
              <a:rPr lang="en-US" dirty="0" smtClean="0"/>
              <a:t>physician in your system </a:t>
            </a:r>
          </a:p>
          <a:p>
            <a:r>
              <a:rPr lang="en-US" b="1" dirty="0">
                <a:solidFill>
                  <a:srgbClr val="FFFF00"/>
                </a:solidFill>
              </a:rPr>
              <a:t>SPECIALTY CARE</a:t>
            </a:r>
          </a:p>
          <a:p>
            <a:r>
              <a:rPr lang="en-US" dirty="0"/>
              <a:t>You will propose an active patient definition for each specialty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648200" y="1828800"/>
            <a:ext cx="3566160" cy="3900487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COMBINED CARE</a:t>
            </a:r>
          </a:p>
          <a:p>
            <a:r>
              <a:rPr lang="en-US" dirty="0"/>
              <a:t>H1: Integration of BH in a Primary and Specialty Care Setting </a:t>
            </a:r>
          </a:p>
          <a:p>
            <a:r>
              <a:rPr lang="en-US" dirty="0"/>
              <a:t>H1-146: Screening for Clinical Depression &amp; Follow-Up Plan</a:t>
            </a:r>
          </a:p>
          <a:p>
            <a:r>
              <a:rPr lang="en-US" dirty="0" err="1" smtClean="0"/>
              <a:t>System:The</a:t>
            </a:r>
            <a:r>
              <a:rPr lang="en-US" dirty="0" smtClean="0"/>
              <a:t> </a:t>
            </a:r>
            <a:r>
              <a:rPr lang="en-US" dirty="0"/>
              <a:t>provider’s system definition includes primary care clinics and outpatient specialty care clinics </a:t>
            </a:r>
          </a:p>
          <a:p>
            <a:r>
              <a:rPr lang="en-US" dirty="0" err="1" smtClean="0"/>
              <a:t>Setting:Primary</a:t>
            </a:r>
            <a:r>
              <a:rPr lang="en-US" dirty="0" smtClean="0"/>
              <a:t> </a:t>
            </a:r>
            <a:r>
              <a:rPr lang="en-US" dirty="0"/>
              <a:t>care clinics and outpatient specialty care clinics appropriate for bundle, in this case Endocrinology and Orthopedic</a:t>
            </a:r>
          </a:p>
          <a:p>
            <a:r>
              <a:rPr lang="en-US" dirty="0" smtClean="0"/>
              <a:t>Active </a:t>
            </a:r>
            <a:r>
              <a:rPr lang="en-US" dirty="0"/>
              <a:t>Patient: In each measurement period, the provider would identify individuals that meet the active patient definition in each setting</a:t>
            </a:r>
          </a:p>
          <a:p>
            <a:r>
              <a:rPr lang="en-US" dirty="0" smtClean="0"/>
              <a:t>Denominator </a:t>
            </a:r>
            <a:r>
              <a:rPr lang="en-US" dirty="0" err="1"/>
              <a:t>Specifications:From</a:t>
            </a:r>
            <a:r>
              <a:rPr lang="en-US" dirty="0"/>
              <a:t> those individuals, the denominator would be determined following measure specifications </a:t>
            </a:r>
          </a:p>
        </p:txBody>
      </p:sp>
    </p:spTree>
    <p:extLst>
      <p:ext uri="{BB962C8B-B14F-4D97-AF65-F5344CB8AC3E}">
        <p14:creationId xmlns:p14="http://schemas.microsoft.com/office/powerpoint/2010/main" val="29820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66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Are Your COMMENTS &amp; SUGGESTIONS regarding this plan?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86000" y="2413338"/>
            <a:ext cx="5181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Go to your Browser or Cell Phone</a:t>
            </a:r>
            <a:r>
              <a:rPr lang="en-US" sz="2400" dirty="0" smtClean="0"/>
              <a:t>: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pollev.com/oscarperez394</a:t>
            </a:r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 OR 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To:      22333</a:t>
            </a:r>
          </a:p>
          <a:p>
            <a:pPr algn="ctr"/>
            <a:r>
              <a:rPr lang="en-US" sz="2400" dirty="0"/>
              <a:t>Text:  OSCARPEREZ394</a:t>
            </a:r>
          </a:p>
        </p:txBody>
      </p:sp>
    </p:spTree>
    <p:extLst>
      <p:ext uri="{BB962C8B-B14F-4D97-AF65-F5344CB8AC3E}">
        <p14:creationId xmlns:p14="http://schemas.microsoft.com/office/powerpoint/2010/main" val="405516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/>
          <a:lstStyle/>
          <a:p>
            <a:r>
              <a:rPr lang="en-US" dirty="0" smtClean="0"/>
              <a:t>REVIEW  DY7-8 </a:t>
            </a:r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315200" cy="3539527"/>
          </a:xfrm>
        </p:spPr>
        <p:txBody>
          <a:bodyPr>
            <a:normAutofit/>
          </a:bodyPr>
          <a:lstStyle/>
          <a:p>
            <a:pPr lvl="0"/>
            <a:r>
              <a:rPr lang="en-US" baseline="0" dirty="0" smtClean="0"/>
              <a:t>RHP Plan </a:t>
            </a:r>
            <a:r>
              <a:rPr lang="en-US" baseline="0" dirty="0" smtClean="0"/>
              <a:t>Update  (due January 2018)</a:t>
            </a:r>
            <a:endParaRPr lang="en-US" baseline="0" dirty="0" smtClean="0"/>
          </a:p>
          <a:p>
            <a:pPr lvl="1"/>
            <a:r>
              <a:rPr lang="en-US" dirty="0" smtClean="0"/>
              <a:t>Updated Community Needs Assessment</a:t>
            </a:r>
          </a:p>
          <a:p>
            <a:pPr lvl="1"/>
            <a:r>
              <a:rPr lang="en-US" baseline="0" dirty="0" smtClean="0"/>
              <a:t>Stakeholder</a:t>
            </a:r>
            <a:r>
              <a:rPr lang="en-US" dirty="0" smtClean="0"/>
              <a:t> Engagement Event</a:t>
            </a:r>
          </a:p>
          <a:p>
            <a:pPr lvl="1"/>
            <a:r>
              <a:rPr lang="en-US" dirty="0" smtClean="0"/>
              <a:t>Population by Provider (PPP) Baselines</a:t>
            </a:r>
          </a:p>
          <a:p>
            <a:pPr lvl="1"/>
            <a:r>
              <a:rPr lang="en-US" baseline="0" dirty="0" smtClean="0"/>
              <a:t>Measure</a:t>
            </a:r>
            <a:r>
              <a:rPr lang="en-US" dirty="0" smtClean="0"/>
              <a:t> Bundle </a:t>
            </a:r>
            <a:r>
              <a:rPr lang="en-US" dirty="0" smtClean="0"/>
              <a:t>Selections</a:t>
            </a:r>
          </a:p>
          <a:p>
            <a:pPr lvl="1"/>
            <a:r>
              <a:rPr lang="en-US" dirty="0" smtClean="0"/>
              <a:t>Transition of Projects to Core Activities</a:t>
            </a:r>
            <a:endParaRPr lang="en-US" dirty="0" smtClean="0"/>
          </a:p>
          <a:p>
            <a:pPr lvl="1"/>
            <a:r>
              <a:rPr lang="en-US" dirty="0" smtClean="0"/>
              <a:t>Description of Planned </a:t>
            </a:r>
            <a:r>
              <a:rPr lang="en-US" dirty="0" smtClean="0"/>
              <a:t>Core Activities</a:t>
            </a:r>
          </a:p>
          <a:p>
            <a:pPr lvl="1"/>
            <a:r>
              <a:rPr lang="en-US" baseline="0" dirty="0" smtClean="0"/>
              <a:t>Valuation</a:t>
            </a:r>
            <a:r>
              <a:rPr lang="en-US" dirty="0" smtClean="0"/>
              <a:t> Amounts</a:t>
            </a:r>
          </a:p>
          <a:p>
            <a:pPr lvl="1"/>
            <a:r>
              <a:rPr lang="en-US" baseline="0" dirty="0" smtClean="0"/>
              <a:t>Signed</a:t>
            </a:r>
            <a:r>
              <a:rPr lang="en-US" dirty="0" smtClean="0"/>
              <a:t> Certifications from 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4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NEW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315200" cy="353952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Category A – Core Activities</a:t>
            </a:r>
          </a:p>
          <a:p>
            <a:pPr lvl="1"/>
            <a:r>
              <a:rPr lang="en-US" dirty="0" smtClean="0"/>
              <a:t>Progress on core activities</a:t>
            </a:r>
          </a:p>
          <a:p>
            <a:pPr lvl="1"/>
            <a:r>
              <a:rPr lang="en-US" dirty="0" smtClean="0"/>
              <a:t>Alternative payment model arrangements</a:t>
            </a:r>
          </a:p>
          <a:p>
            <a:pPr lvl="1"/>
            <a:r>
              <a:rPr lang="en-US" dirty="0" smtClean="0"/>
              <a:t>Costs and savings</a:t>
            </a:r>
          </a:p>
          <a:p>
            <a:pPr lvl="1"/>
            <a:r>
              <a:rPr lang="en-US" dirty="0" smtClean="0"/>
              <a:t>Collaborative activities.</a:t>
            </a:r>
          </a:p>
          <a:p>
            <a:r>
              <a:rPr lang="en-US" dirty="0" smtClean="0"/>
              <a:t>Category B - Medicaid and Low-income or Uninsured (MLIU) Patient Population by Provider (PPP)</a:t>
            </a:r>
          </a:p>
          <a:p>
            <a:r>
              <a:rPr lang="en-US" dirty="0" smtClean="0"/>
              <a:t>Category C - Measure Bundles</a:t>
            </a:r>
          </a:p>
          <a:p>
            <a:pPr lvl="1"/>
            <a:r>
              <a:rPr lang="en-US" dirty="0" smtClean="0"/>
              <a:t>TBD</a:t>
            </a:r>
          </a:p>
          <a:p>
            <a:r>
              <a:rPr lang="en-US" dirty="0" smtClean="0"/>
              <a:t>Category D - Statewide Reporting Measure Bundle</a:t>
            </a:r>
          </a:p>
          <a:p>
            <a:pPr lvl="1"/>
            <a:r>
              <a:rPr lang="en-US" dirty="0" smtClean="0"/>
              <a:t>similar to hospital Category 4 reporting</a:t>
            </a:r>
          </a:p>
        </p:txBody>
      </p:sp>
    </p:spTree>
    <p:extLst>
      <p:ext uri="{BB962C8B-B14F-4D97-AF65-F5344CB8AC3E}">
        <p14:creationId xmlns:p14="http://schemas.microsoft.com/office/powerpoint/2010/main" val="29832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1154097"/>
          </a:xfrm>
        </p:spPr>
        <p:txBody>
          <a:bodyPr/>
          <a:lstStyle/>
          <a:p>
            <a:r>
              <a:rPr lang="en-US" dirty="0" smtClean="0"/>
              <a:t>Funding Levels by Category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06966" y="4728865"/>
            <a:ext cx="662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**If private hospital participation minimums in the region are met, then Performing Providers may increase the Statewide Reporting Measure Bundle </a:t>
            </a:r>
            <a:r>
              <a:rPr lang="en-US" dirty="0" smtClean="0"/>
              <a:t>(Cat D) funding </a:t>
            </a:r>
            <a:r>
              <a:rPr lang="en-US" dirty="0" smtClean="0"/>
              <a:t>distribution </a:t>
            </a:r>
            <a:r>
              <a:rPr lang="en-US" dirty="0" smtClean="0"/>
              <a:t>by </a:t>
            </a:r>
            <a:r>
              <a:rPr lang="en-US" dirty="0" smtClean="0"/>
              <a:t>10%.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315200" cy="248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61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1154097"/>
          </a:xfrm>
        </p:spPr>
        <p:txBody>
          <a:bodyPr/>
          <a:lstStyle/>
          <a:p>
            <a:r>
              <a:rPr lang="en-US" dirty="0" smtClean="0"/>
              <a:t>Category A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315200" cy="3810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Report to include:</a:t>
            </a:r>
          </a:p>
          <a:p>
            <a:pPr lvl="1"/>
            <a:r>
              <a:rPr lang="en-US" b="1" dirty="0" smtClean="0"/>
              <a:t>Core Activities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rogress and updates on all activities</a:t>
            </a:r>
          </a:p>
          <a:p>
            <a:pPr lvl="1"/>
            <a:r>
              <a:rPr lang="en-US" b="1" dirty="0" smtClean="0"/>
              <a:t>Alternative Payment Methodology </a:t>
            </a:r>
            <a:r>
              <a:rPr lang="en-US" dirty="0" smtClean="0"/>
              <a:t>(APM)</a:t>
            </a:r>
          </a:p>
          <a:p>
            <a:pPr lvl="2"/>
            <a:r>
              <a:rPr lang="en-US" dirty="0" smtClean="0"/>
              <a:t>Progress toward OR implementation of APM arrangements with:</a:t>
            </a:r>
          </a:p>
          <a:p>
            <a:pPr lvl="3"/>
            <a:r>
              <a:rPr lang="en-US" dirty="0" smtClean="0"/>
              <a:t>Medicaid Managed Care Organizations (MCOs)</a:t>
            </a:r>
          </a:p>
          <a:p>
            <a:pPr lvl="3"/>
            <a:r>
              <a:rPr lang="en-US" dirty="0" smtClean="0"/>
              <a:t>Other </a:t>
            </a:r>
            <a:r>
              <a:rPr lang="en-US" dirty="0" err="1" smtClean="0"/>
              <a:t>Payors</a:t>
            </a:r>
            <a:endParaRPr lang="en-US" dirty="0" smtClean="0"/>
          </a:p>
          <a:p>
            <a:pPr lvl="1"/>
            <a:r>
              <a:rPr lang="en-US" b="1" dirty="0" smtClean="0"/>
              <a:t>Costs and Savings</a:t>
            </a:r>
          </a:p>
          <a:p>
            <a:pPr lvl="2"/>
            <a:r>
              <a:rPr lang="en-US" dirty="0" smtClean="0"/>
              <a:t>Submit costs of core activities</a:t>
            </a:r>
          </a:p>
          <a:p>
            <a:pPr lvl="2"/>
            <a:r>
              <a:rPr lang="en-US" dirty="0" smtClean="0"/>
              <a:t>Forecasted/generated savings experienced from the activities</a:t>
            </a:r>
          </a:p>
          <a:p>
            <a:pPr lvl="1"/>
            <a:r>
              <a:rPr lang="en-US" b="1" dirty="0" smtClean="0"/>
              <a:t>Collaborative Activities</a:t>
            </a:r>
          </a:p>
          <a:p>
            <a:pPr lvl="2"/>
            <a:r>
              <a:rPr lang="en-US" dirty="0" smtClean="0"/>
              <a:t>Required to attend (each DY)</a:t>
            </a:r>
          </a:p>
          <a:p>
            <a:pPr lvl="3"/>
            <a:r>
              <a:rPr lang="en-US" dirty="0" smtClean="0"/>
              <a:t>Learning Collaborative (at least one)</a:t>
            </a:r>
          </a:p>
          <a:p>
            <a:pPr lvl="3"/>
            <a:r>
              <a:rPr lang="en-US" dirty="0" smtClean="0"/>
              <a:t>Stakeholder Forum</a:t>
            </a:r>
          </a:p>
          <a:p>
            <a:pPr lvl="3"/>
            <a:r>
              <a:rPr lang="en-US" dirty="0" smtClean="0"/>
              <a:t>Or other Stakeholder Meeting </a:t>
            </a:r>
          </a:p>
        </p:txBody>
      </p:sp>
    </p:spTree>
    <p:extLst>
      <p:ext uri="{BB962C8B-B14F-4D97-AF65-F5344CB8AC3E}">
        <p14:creationId xmlns:p14="http://schemas.microsoft.com/office/powerpoint/2010/main" val="182830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 smtClean="0"/>
              <a:t>Category B </a:t>
            </a:r>
            <a:r>
              <a:rPr lang="en-US" dirty="0" smtClean="0"/>
              <a:t>– System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>YOU will define your “system”</a:t>
            </a:r>
          </a:p>
          <a:p>
            <a:r>
              <a:rPr lang="en-US" dirty="0" smtClean="0"/>
              <a:t>System definition is intended to reflect the “universe of patients served by a performing provider”</a:t>
            </a:r>
          </a:p>
          <a:p>
            <a:r>
              <a:rPr lang="en-US" dirty="0" smtClean="0"/>
              <a:t>Should incorporate ALL components of the organization that serve patients</a:t>
            </a:r>
          </a:p>
          <a:p>
            <a:r>
              <a:rPr lang="en-US" dirty="0" smtClean="0"/>
              <a:t>There are REQUIRED and OPTIONAL components</a:t>
            </a:r>
          </a:p>
          <a:p>
            <a:pPr lvl="1"/>
            <a:r>
              <a:rPr lang="en-US" dirty="0" smtClean="0"/>
              <a:t>REQUIRED are considered the essential or “base unit” functions (or departments) of the provider</a:t>
            </a:r>
          </a:p>
          <a:p>
            <a:pPr lvl="1"/>
            <a:r>
              <a:rPr lang="en-US" dirty="0" smtClean="0"/>
              <a:t>If the provider system has that business component it must be REQUIRED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8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4161"/>
            <a:ext cx="7315200" cy="1154097"/>
          </a:xfrm>
        </p:spPr>
        <p:txBody>
          <a:bodyPr/>
          <a:lstStyle/>
          <a:p>
            <a:r>
              <a:rPr lang="en-US" dirty="0" smtClean="0"/>
              <a:t>Category B </a:t>
            </a:r>
            <a:r>
              <a:rPr lang="en-US" dirty="0" smtClean="0"/>
              <a:t>– System definition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0"/>
            <a:ext cx="5867400" cy="5427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55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4161"/>
            <a:ext cx="7315200" cy="1154097"/>
          </a:xfrm>
        </p:spPr>
        <p:txBody>
          <a:bodyPr/>
          <a:lstStyle/>
          <a:p>
            <a:r>
              <a:rPr lang="en-US" dirty="0" smtClean="0"/>
              <a:t>Category B </a:t>
            </a:r>
            <a:r>
              <a:rPr lang="en-US" dirty="0" smtClean="0"/>
              <a:t>– System definition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0"/>
            <a:ext cx="6096000" cy="5281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07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695</TotalTime>
  <Words>964</Words>
  <Application>Microsoft Office PowerPoint</Application>
  <PresentationFormat>On-screen Show (4:3)</PresentationFormat>
  <Paragraphs>182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Perspective</vt:lpstr>
      <vt:lpstr>DY7 PFM &amp; Bundle Protocol</vt:lpstr>
      <vt:lpstr>REVIEW  DY7-8 Proposal</vt:lpstr>
      <vt:lpstr>REVIEW  DY7-8 Proposal</vt:lpstr>
      <vt:lpstr>NEW Categories</vt:lpstr>
      <vt:lpstr>Funding Levels by Category</vt:lpstr>
      <vt:lpstr>Category A Requirements</vt:lpstr>
      <vt:lpstr>Category B – System definition</vt:lpstr>
      <vt:lpstr>Category B – System definition</vt:lpstr>
      <vt:lpstr>Category B – System definition</vt:lpstr>
      <vt:lpstr>Category C Requirements</vt:lpstr>
      <vt:lpstr>Category C Requirements</vt:lpstr>
      <vt:lpstr>Point System</vt:lpstr>
      <vt:lpstr>Point System</vt:lpstr>
      <vt:lpstr>Point System</vt:lpstr>
      <vt:lpstr>Minimum Bundle Selection</vt:lpstr>
      <vt:lpstr>Bundle Valuation</vt:lpstr>
      <vt:lpstr>Bundle Valuation - EXAMPLE</vt:lpstr>
      <vt:lpstr>Metric Valuation EXAMPLE</vt:lpstr>
      <vt:lpstr>Metric Valuation EXAMPLE</vt:lpstr>
      <vt:lpstr>Active Patient Definition</vt:lpstr>
      <vt:lpstr>What Are Your COMMENTS &amp; SUGGESTIONS regarding this plan?</vt:lpstr>
    </vt:vector>
  </TitlesOfParts>
  <Company>University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DY7 and beyond</dc:title>
  <dc:creator>Oscar Perez</dc:creator>
  <cp:lastModifiedBy>Oscar Perez</cp:lastModifiedBy>
  <cp:revision>52</cp:revision>
  <cp:lastPrinted>2017-02-22T17:57:09Z</cp:lastPrinted>
  <dcterms:created xsi:type="dcterms:W3CDTF">2017-02-17T15:46:17Z</dcterms:created>
  <dcterms:modified xsi:type="dcterms:W3CDTF">2017-06-28T17:24:31Z</dcterms:modified>
</cp:coreProperties>
</file>