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9" r:id="rId12"/>
    <p:sldId id="270" r:id="rId13"/>
    <p:sldId id="275" r:id="rId14"/>
    <p:sldId id="282" r:id="rId15"/>
    <p:sldId id="279" r:id="rId16"/>
    <p:sldId id="280" r:id="rId17"/>
    <p:sldId id="276" r:id="rId18"/>
    <p:sldId id="281" r:id="rId19"/>
    <p:sldId id="272" r:id="rId20"/>
    <p:sldId id="273" r:id="rId21"/>
    <p:sldId id="274" r:id="rId22"/>
    <p:sldId id="283" r:id="rId23"/>
    <p:sldId id="277" r:id="rId24"/>
    <p:sldId id="278" r:id="rId2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1" autoAdjust="0"/>
  </p:normalViewPr>
  <p:slideViewPr>
    <p:cSldViewPr>
      <p:cViewPr varScale="1">
        <p:scale>
          <a:sx n="85" d="100"/>
          <a:sy n="85" d="100"/>
        </p:scale>
        <p:origin x="-84" y="-1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3AA9D00-4035-4A73-ADD2-39CD919779C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A34A3B5-DB7F-4E09-B85D-B2D964D74B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MMBZ6P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oscarperez394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DY7 and</a:t>
            </a:r>
            <a:r>
              <a:rPr lang="en-US" baseline="0" dirty="0" smtClean="0"/>
              <a:t>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DSRIP structure 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3486624" cy="1371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r>
              <a:rPr lang="en-US" dirty="0" smtClean="0"/>
              <a:t>Category 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Report to include:</a:t>
            </a:r>
          </a:p>
          <a:p>
            <a:pPr lvl="1"/>
            <a:r>
              <a:rPr lang="en-US" b="1" dirty="0" smtClean="0"/>
              <a:t>Core Activities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rogress and updates on all activities</a:t>
            </a:r>
          </a:p>
          <a:p>
            <a:pPr lvl="1"/>
            <a:r>
              <a:rPr lang="en-US" b="1" dirty="0" smtClean="0"/>
              <a:t>Alternative Payment Methodology </a:t>
            </a:r>
            <a:r>
              <a:rPr lang="en-US" dirty="0" smtClean="0"/>
              <a:t>(APM)</a:t>
            </a:r>
          </a:p>
          <a:p>
            <a:pPr lvl="2"/>
            <a:r>
              <a:rPr lang="en-US" dirty="0" smtClean="0"/>
              <a:t>Progress toward OR implementation of APM arrangements with:</a:t>
            </a:r>
          </a:p>
          <a:p>
            <a:pPr lvl="3"/>
            <a:r>
              <a:rPr lang="en-US" dirty="0" smtClean="0"/>
              <a:t>Medicaid Managed Care Organizations (MCOs)</a:t>
            </a:r>
          </a:p>
          <a:p>
            <a:pPr lvl="3"/>
            <a:r>
              <a:rPr lang="en-US" dirty="0" smtClean="0"/>
              <a:t>Other </a:t>
            </a:r>
            <a:r>
              <a:rPr lang="en-US" dirty="0" err="1" smtClean="0"/>
              <a:t>Payors</a:t>
            </a:r>
            <a:endParaRPr lang="en-US" dirty="0" smtClean="0"/>
          </a:p>
          <a:p>
            <a:pPr lvl="1"/>
            <a:r>
              <a:rPr lang="en-US" b="1" dirty="0" smtClean="0"/>
              <a:t>Costs and Savings</a:t>
            </a:r>
          </a:p>
          <a:p>
            <a:pPr lvl="2"/>
            <a:r>
              <a:rPr lang="en-US" dirty="0" smtClean="0"/>
              <a:t>Submit costs of core activities</a:t>
            </a:r>
          </a:p>
          <a:p>
            <a:pPr lvl="2"/>
            <a:r>
              <a:rPr lang="en-US" dirty="0" smtClean="0"/>
              <a:t>Forecasted/generated savings experienced from the activities</a:t>
            </a:r>
          </a:p>
          <a:p>
            <a:pPr lvl="1"/>
            <a:r>
              <a:rPr lang="en-US" b="1" dirty="0" smtClean="0"/>
              <a:t>Collaborative Activities</a:t>
            </a:r>
          </a:p>
          <a:p>
            <a:pPr lvl="2"/>
            <a:r>
              <a:rPr lang="en-US" dirty="0" smtClean="0"/>
              <a:t>Required to attend (each DY)</a:t>
            </a:r>
          </a:p>
          <a:p>
            <a:pPr lvl="3"/>
            <a:r>
              <a:rPr lang="en-US" dirty="0" smtClean="0"/>
              <a:t>Learning Collaborative (at least one)</a:t>
            </a:r>
          </a:p>
          <a:p>
            <a:pPr lvl="3"/>
            <a:r>
              <a:rPr lang="en-US" dirty="0" smtClean="0"/>
              <a:t>Stakeholder Forum</a:t>
            </a:r>
          </a:p>
          <a:p>
            <a:pPr lvl="3"/>
            <a:r>
              <a:rPr lang="en-US" dirty="0" smtClean="0"/>
              <a:t>Or other Stakeholder Meeting </a:t>
            </a:r>
          </a:p>
        </p:txBody>
      </p:sp>
    </p:spTree>
    <p:extLst>
      <p:ext uri="{BB962C8B-B14F-4D97-AF65-F5344CB8AC3E}">
        <p14:creationId xmlns:p14="http://schemas.microsoft.com/office/powerpoint/2010/main" val="18283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Category 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Patient Population by Provider (PPP)</a:t>
            </a:r>
          </a:p>
          <a:p>
            <a:r>
              <a:rPr lang="en-US" dirty="0" smtClean="0"/>
              <a:t>Report Total </a:t>
            </a:r>
            <a:r>
              <a:rPr lang="en-US" b="1" dirty="0" smtClean="0">
                <a:solidFill>
                  <a:srgbClr val="FFFF00"/>
                </a:solidFill>
              </a:rPr>
              <a:t>Individuals</a:t>
            </a:r>
            <a:r>
              <a:rPr lang="en-US" dirty="0" smtClean="0"/>
              <a:t> served (no more encounters):</a:t>
            </a:r>
          </a:p>
          <a:p>
            <a:pPr lvl="1"/>
            <a:r>
              <a:rPr lang="en-US" dirty="0" smtClean="0"/>
              <a:t>by the “system”</a:t>
            </a:r>
          </a:p>
          <a:p>
            <a:pPr lvl="1"/>
            <a:r>
              <a:rPr lang="en-US" dirty="0" smtClean="0"/>
              <a:t>Definition of “system” – TBD</a:t>
            </a:r>
          </a:p>
          <a:p>
            <a:r>
              <a:rPr lang="en-US" dirty="0" smtClean="0"/>
              <a:t>Total MLIU Individuals served</a:t>
            </a:r>
          </a:p>
          <a:p>
            <a:pPr lvl="1"/>
            <a:r>
              <a:rPr lang="en-US" dirty="0" smtClean="0"/>
              <a:t>Medicaid and Low Income Uninsured definitions have not changed</a:t>
            </a:r>
          </a:p>
          <a:p>
            <a:r>
              <a:rPr lang="en-US" dirty="0" smtClean="0"/>
              <a:t>NEW Baselines submitted in DY7</a:t>
            </a:r>
          </a:p>
          <a:p>
            <a:pPr lvl="1"/>
            <a:r>
              <a:rPr lang="en-US" dirty="0" smtClean="0"/>
              <a:t>Based on averages of DY5 and DY6</a:t>
            </a:r>
          </a:p>
          <a:p>
            <a:pPr lvl="2"/>
            <a:r>
              <a:rPr lang="en-US" dirty="0" smtClean="0"/>
              <a:t>Total Patients Served</a:t>
            </a:r>
          </a:p>
          <a:p>
            <a:pPr lvl="2"/>
            <a:r>
              <a:rPr lang="en-US" dirty="0" smtClean="0"/>
              <a:t>Total MLIU Patients Served</a:t>
            </a:r>
          </a:p>
          <a:p>
            <a:pPr lvl="1"/>
            <a:r>
              <a:rPr lang="en-US" dirty="0" smtClean="0"/>
              <a:t>May be used to determine valuation in DY9-DY10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Category 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Levels must be maintained in DY7 and DY8</a:t>
            </a:r>
          </a:p>
          <a:p>
            <a:r>
              <a:rPr lang="en-US" dirty="0" smtClean="0"/>
              <a:t>Allowable Variation</a:t>
            </a:r>
          </a:p>
          <a:p>
            <a:pPr lvl="1"/>
            <a:r>
              <a:rPr lang="en-US" dirty="0" smtClean="0"/>
              <a:t>Determined by HHSC</a:t>
            </a:r>
          </a:p>
          <a:p>
            <a:pPr lvl="2"/>
            <a:r>
              <a:rPr lang="en-US" dirty="0" smtClean="0"/>
              <a:t>Based on Provider Size and Type of Provider</a:t>
            </a:r>
          </a:p>
          <a:p>
            <a:pPr lvl="2"/>
            <a:r>
              <a:rPr lang="en-US" dirty="0" smtClean="0"/>
              <a:t>Ratio of MLIU individuals served to the total individuals served</a:t>
            </a:r>
          </a:p>
          <a:p>
            <a:r>
              <a:rPr lang="en-US" dirty="0" smtClean="0"/>
              <a:t>Not reported until the R1 (April) AFTER the DY</a:t>
            </a:r>
          </a:p>
          <a:p>
            <a:pPr lvl="1"/>
            <a:r>
              <a:rPr lang="en-US" dirty="0" smtClean="0"/>
              <a:t>EXAMPLE:  DY7 MLIU PPP would be reported in DY8 R1 (April 2019)</a:t>
            </a:r>
          </a:p>
          <a:p>
            <a:r>
              <a:rPr lang="en-US" dirty="0" smtClean="0"/>
              <a:t>If Levels are not maintained</a:t>
            </a:r>
          </a:p>
          <a:p>
            <a:pPr lvl="1"/>
            <a:r>
              <a:rPr lang="en-US" dirty="0" smtClean="0"/>
              <a:t>Partial Payment is AVAILABLE</a:t>
            </a:r>
          </a:p>
          <a:p>
            <a:pPr lvl="2"/>
            <a:r>
              <a:rPr lang="en-US" dirty="0" smtClean="0"/>
              <a:t>100%, 90%, 75%, 50% or 0%  Achievements</a:t>
            </a:r>
          </a:p>
          <a:p>
            <a:r>
              <a:rPr lang="en-US" dirty="0" smtClean="0"/>
              <a:t>ALL numbers reported must be auditable</a:t>
            </a:r>
          </a:p>
          <a:p>
            <a:pPr marL="50292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Category 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286000"/>
            <a:ext cx="3566160" cy="397459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MEASURE BUNDLES</a:t>
            </a:r>
          </a:p>
          <a:p>
            <a:pPr lvl="1"/>
            <a:r>
              <a:rPr lang="en-US" dirty="0" smtClean="0"/>
              <a:t>Improve Chronic Disease Management:  Diabetes Care</a:t>
            </a:r>
          </a:p>
          <a:p>
            <a:pPr lvl="1"/>
            <a:r>
              <a:rPr lang="en-US" dirty="0" smtClean="0"/>
              <a:t>Improve Chronic Disease Management:  Heart Disease</a:t>
            </a:r>
          </a:p>
          <a:p>
            <a:pPr lvl="1"/>
            <a:r>
              <a:rPr lang="en-US" dirty="0" smtClean="0"/>
              <a:t>Improve Maternal/Perinatal Care</a:t>
            </a:r>
          </a:p>
          <a:p>
            <a:pPr lvl="1"/>
            <a:r>
              <a:rPr lang="en-US" dirty="0" smtClean="0"/>
              <a:t>Primary Care &amp; Prevention:  Healthy Texans</a:t>
            </a:r>
          </a:p>
          <a:p>
            <a:pPr lvl="1"/>
            <a:r>
              <a:rPr lang="en-US" dirty="0" smtClean="0"/>
              <a:t>Primary Care &amp; Prevention: Cancer Screening</a:t>
            </a:r>
          </a:p>
          <a:p>
            <a:pPr lvl="1"/>
            <a:r>
              <a:rPr lang="en-US" dirty="0" smtClean="0"/>
              <a:t>Hospital Safety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2286000"/>
            <a:ext cx="3675888" cy="40528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MEASURE BUNDLES</a:t>
            </a:r>
          </a:p>
          <a:p>
            <a:pPr lvl="1"/>
            <a:r>
              <a:rPr lang="en-US" dirty="0" smtClean="0"/>
              <a:t>Pediatric Primary Care</a:t>
            </a:r>
          </a:p>
          <a:p>
            <a:pPr lvl="1"/>
            <a:r>
              <a:rPr lang="en-US" dirty="0" smtClean="0"/>
              <a:t>Improve Access to Adult Dental Care</a:t>
            </a:r>
          </a:p>
          <a:p>
            <a:pPr lvl="1"/>
            <a:r>
              <a:rPr lang="en-US" dirty="0" smtClean="0"/>
              <a:t>Palliative Care</a:t>
            </a:r>
          </a:p>
          <a:p>
            <a:pPr lvl="1"/>
            <a:r>
              <a:rPr lang="en-US" dirty="0" smtClean="0"/>
              <a:t>Care Transitions</a:t>
            </a:r>
          </a:p>
          <a:p>
            <a:pPr lvl="1"/>
            <a:r>
              <a:rPr lang="en-US" dirty="0" smtClean="0"/>
              <a:t>Integration of Behavioral Health in a Primary Care Setting</a:t>
            </a:r>
          </a:p>
          <a:p>
            <a:pPr lvl="1"/>
            <a:r>
              <a:rPr lang="en-US" dirty="0" smtClean="0"/>
              <a:t>Behavioral Health and Appropriate Utilization</a:t>
            </a:r>
          </a:p>
          <a:p>
            <a:pPr lvl="1"/>
            <a:r>
              <a:rPr lang="en-US" dirty="0" smtClean="0"/>
              <a:t>Access to Specialty Care</a:t>
            </a:r>
          </a:p>
          <a:p>
            <a:pPr lvl="1"/>
            <a:r>
              <a:rPr lang="en-US" dirty="0" smtClean="0"/>
              <a:t>Chronic Non-Malignant Pain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15200" cy="1154097"/>
          </a:xfrm>
        </p:spPr>
        <p:txBody>
          <a:bodyPr/>
          <a:lstStyle/>
          <a:p>
            <a:r>
              <a:rPr lang="en-US" dirty="0" smtClean="0"/>
              <a:t>Category 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Denominator Subsets DISCONTINUED:</a:t>
            </a:r>
          </a:p>
          <a:p>
            <a:pPr lvl="1"/>
            <a:r>
              <a:rPr lang="en-US" dirty="0" err="1" smtClean="0"/>
              <a:t>Facilty</a:t>
            </a:r>
            <a:r>
              <a:rPr lang="en-US" dirty="0" smtClean="0"/>
              <a:t>, Co-Morbid Condition, Age, Gender, and Race/Ethnicity</a:t>
            </a:r>
          </a:p>
          <a:p>
            <a:r>
              <a:rPr lang="en-US" dirty="0" smtClean="0"/>
              <a:t>PFP </a:t>
            </a:r>
            <a:r>
              <a:rPr lang="en-US" dirty="0"/>
              <a:t>will follow same achievement goals</a:t>
            </a:r>
          </a:p>
          <a:p>
            <a:pPr lvl="1"/>
            <a:r>
              <a:rPr lang="en-US" dirty="0"/>
              <a:t>Remember New Baselines will be established in DY7</a:t>
            </a:r>
          </a:p>
          <a:p>
            <a:pPr lvl="1"/>
            <a:r>
              <a:rPr lang="en-US" dirty="0"/>
              <a:t>QISMC (Quality Improvement System for Managed Care)</a:t>
            </a:r>
          </a:p>
          <a:p>
            <a:pPr lvl="1"/>
            <a:r>
              <a:rPr lang="en-US" dirty="0"/>
              <a:t>IOS (Improvement on Self)</a:t>
            </a:r>
          </a:p>
          <a:p>
            <a:pPr lvl="1"/>
            <a:r>
              <a:rPr lang="en-US" dirty="0"/>
              <a:t>5% Gap closure each </a:t>
            </a:r>
            <a:r>
              <a:rPr lang="en-US" dirty="0" smtClean="0"/>
              <a:t>DY</a:t>
            </a:r>
          </a:p>
          <a:p>
            <a:r>
              <a:rPr lang="en-US" dirty="0" smtClean="0"/>
              <a:t>Must report all </a:t>
            </a:r>
            <a:r>
              <a:rPr lang="en-US" dirty="0" err="1" smtClean="0"/>
              <a:t>payor</a:t>
            </a:r>
            <a:r>
              <a:rPr lang="en-US" dirty="0" smtClean="0"/>
              <a:t> types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LIU</a:t>
            </a:r>
          </a:p>
          <a:p>
            <a:pPr lvl="1"/>
            <a:r>
              <a:rPr lang="en-US" dirty="0" smtClean="0"/>
              <a:t>All Others</a:t>
            </a:r>
          </a:p>
          <a:p>
            <a:r>
              <a:rPr lang="en-US" dirty="0" smtClean="0"/>
              <a:t>Quartile partial payments still allowable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Point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32961"/>
          </a:xfrm>
        </p:spPr>
        <p:txBody>
          <a:bodyPr/>
          <a:lstStyle/>
          <a:p>
            <a:r>
              <a:rPr lang="en-US" dirty="0" smtClean="0"/>
              <a:t>MINIMUM POINT VALUE</a:t>
            </a:r>
          </a:p>
          <a:p>
            <a:pPr lvl="1"/>
            <a:r>
              <a:rPr lang="en-US" dirty="0" smtClean="0"/>
              <a:t>Assigned to each TPI</a:t>
            </a:r>
          </a:p>
          <a:p>
            <a:pPr lvl="1"/>
            <a:r>
              <a:rPr lang="en-US" dirty="0" smtClean="0"/>
              <a:t>Defined by HHSC (state)</a:t>
            </a:r>
          </a:p>
          <a:p>
            <a:pPr lvl="1"/>
            <a:r>
              <a:rPr lang="en-US" dirty="0" smtClean="0"/>
              <a:t>If you do not meet the MINIMUM POINT VALUE</a:t>
            </a:r>
          </a:p>
          <a:p>
            <a:pPr lvl="2"/>
            <a:r>
              <a:rPr lang="en-US" dirty="0" smtClean="0"/>
              <a:t>Total Valuation will be reduced proportionally</a:t>
            </a:r>
          </a:p>
          <a:p>
            <a:pPr lvl="1"/>
            <a:r>
              <a:rPr lang="en-US" dirty="0" smtClean="0"/>
              <a:t>Measure Bundles</a:t>
            </a:r>
          </a:p>
          <a:p>
            <a:pPr lvl="2"/>
            <a:r>
              <a:rPr lang="en-US" dirty="0" smtClean="0"/>
              <a:t>Proportional to the MINIMUM POINT VALUE</a:t>
            </a:r>
          </a:p>
          <a:p>
            <a:pPr lvl="3"/>
            <a:r>
              <a:rPr lang="en-US" dirty="0"/>
              <a:t>(Points of Measure Bundle / Minimum Point Value ) </a:t>
            </a:r>
            <a:endParaRPr lang="en-US" dirty="0" smtClean="0"/>
          </a:p>
          <a:p>
            <a:pPr lvl="2"/>
            <a:r>
              <a:rPr lang="en-US" dirty="0" smtClean="0"/>
              <a:t>Valuation of Measure Bundle</a:t>
            </a:r>
          </a:p>
          <a:p>
            <a:pPr lvl="3"/>
            <a:r>
              <a:rPr lang="en-US" dirty="0" smtClean="0"/>
              <a:t>(Points of Measure Bundle / Minimum Point Value ) * Total Cat C 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990139">
            <a:off x="4787176" y="5023289"/>
            <a:ext cx="42586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PROPOSED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Point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32961"/>
          </a:xfrm>
        </p:spPr>
        <p:txBody>
          <a:bodyPr/>
          <a:lstStyle/>
          <a:p>
            <a:r>
              <a:rPr lang="en-US" dirty="0" smtClean="0"/>
              <a:t>Factors for MINIMUM POINT VALUE</a:t>
            </a:r>
          </a:p>
          <a:p>
            <a:pPr lvl="1"/>
            <a:r>
              <a:rPr lang="en-US" dirty="0" smtClean="0"/>
              <a:t>DSRIP DY7 Valuation</a:t>
            </a:r>
          </a:p>
          <a:p>
            <a:pPr lvl="1"/>
            <a:r>
              <a:rPr lang="en-US" dirty="0" smtClean="0"/>
              <a:t>DSRIP DY6 Valuation</a:t>
            </a:r>
          </a:p>
          <a:p>
            <a:pPr lvl="2"/>
            <a:r>
              <a:rPr lang="en-US" dirty="0" smtClean="0"/>
              <a:t>Percentage of ALL participants DY6 Valuations</a:t>
            </a:r>
          </a:p>
          <a:p>
            <a:pPr lvl="1"/>
            <a:r>
              <a:rPr lang="en-US" dirty="0" smtClean="0"/>
              <a:t>Statewide Cap (as determined by the State)</a:t>
            </a:r>
          </a:p>
          <a:p>
            <a:pPr lvl="1"/>
            <a:r>
              <a:rPr lang="en-US" dirty="0" smtClean="0"/>
              <a:t>Size of the provider system (i.e. hospital)</a:t>
            </a:r>
          </a:p>
          <a:p>
            <a:pPr lvl="1"/>
            <a:r>
              <a:rPr lang="en-US" dirty="0" smtClean="0"/>
              <a:t>Role of the provider system in serving Medicaid &amp; Uninsured Populations</a:t>
            </a:r>
          </a:p>
          <a:p>
            <a:pPr lvl="2"/>
            <a:r>
              <a:rPr lang="en-US" dirty="0" smtClean="0"/>
              <a:t>Texas Hospital Uncompensated Care Tool (TXHUC) for FFY 2016</a:t>
            </a:r>
          </a:p>
          <a:p>
            <a:pPr lvl="3"/>
            <a:r>
              <a:rPr lang="en-US" dirty="0" smtClean="0"/>
              <a:t>Outpatient charges</a:t>
            </a:r>
          </a:p>
          <a:p>
            <a:pPr lvl="3"/>
            <a:r>
              <a:rPr lang="en-US" dirty="0" smtClean="0"/>
              <a:t>Inpatient charges</a:t>
            </a:r>
          </a:p>
          <a:p>
            <a:pPr lvl="2"/>
            <a:r>
              <a:rPr lang="en-US" dirty="0" smtClean="0"/>
              <a:t>Disproportionate Share Hospital (DSH) and UC Pool</a:t>
            </a:r>
          </a:p>
          <a:p>
            <a:pPr lvl="3"/>
            <a:r>
              <a:rPr lang="en-US" dirty="0" smtClean="0"/>
              <a:t>Compared to ALL hospitals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990139">
            <a:off x="4787176" y="5023289"/>
            <a:ext cx="42586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PROPOSED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8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5522" y="304800"/>
            <a:ext cx="7315200" cy="1154097"/>
          </a:xfrm>
        </p:spPr>
        <p:txBody>
          <a:bodyPr/>
          <a:lstStyle/>
          <a:p>
            <a:r>
              <a:rPr lang="en-US" dirty="0" smtClean="0"/>
              <a:t>Category C 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/>
          <a:stretch/>
        </p:blipFill>
        <p:spPr bwMode="auto">
          <a:xfrm>
            <a:off x="1207874" y="1969341"/>
            <a:ext cx="6874047" cy="18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8373"/>
            <a:ext cx="688498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2229027">
            <a:off x="7646987" y="1333309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229027">
            <a:off x="7715788" y="3682311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428275">
            <a:off x="6568352" y="2796066"/>
            <a:ext cx="18373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PREDETERMINED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428275">
            <a:off x="6677094" y="4955031"/>
            <a:ext cx="18373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PREDETERMINED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7506" y="5943600"/>
            <a:ext cx="415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Minimum Point Value for  UMC :  12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612" y="6312932"/>
            <a:ext cx="467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TOTAL VALUATION for Category C:  $1M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7877" y="1535287"/>
            <a:ext cx="93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30.8%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7877" y="3919738"/>
            <a:ext cx="93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69.2%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05394"/>
            <a:ext cx="13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$308,000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4415" y="3869041"/>
            <a:ext cx="13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$692,000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427" y="2349381"/>
            <a:ext cx="78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$61,600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427" y="2626380"/>
            <a:ext cx="78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$61,600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427" y="2903379"/>
            <a:ext cx="78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$61,600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206" y="3158283"/>
            <a:ext cx="78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$61,600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427" y="3387484"/>
            <a:ext cx="78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$61,600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701" y="465744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$138,400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801" y="491305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$138,400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913" y="513969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$138,400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801" y="537499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$138,400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92" y="564725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$138,400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1154097"/>
          </a:xfrm>
        </p:spPr>
        <p:txBody>
          <a:bodyPr/>
          <a:lstStyle/>
          <a:p>
            <a:r>
              <a:rPr lang="en-US" dirty="0" smtClean="0"/>
              <a:t>Category 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315200" cy="3539527"/>
          </a:xfrm>
        </p:spPr>
        <p:txBody>
          <a:bodyPr>
            <a:normAutofit/>
          </a:bodyPr>
          <a:lstStyle/>
          <a:p>
            <a:r>
              <a:rPr lang="en-US" b="1" dirty="0" smtClean="0"/>
              <a:t>Very Similar to the old Category 4 for Hospitals</a:t>
            </a:r>
          </a:p>
          <a:p>
            <a:pPr lvl="1"/>
            <a:r>
              <a:rPr lang="en-US" dirty="0" smtClean="0"/>
              <a:t>PPR</a:t>
            </a:r>
            <a:endParaRPr lang="en-US" dirty="0" smtClean="0"/>
          </a:p>
          <a:p>
            <a:pPr lvl="1"/>
            <a:r>
              <a:rPr lang="en-US" dirty="0" smtClean="0"/>
              <a:t>PPC</a:t>
            </a:r>
            <a:endParaRPr lang="en-US" dirty="0" smtClean="0"/>
          </a:p>
          <a:p>
            <a:pPr lvl="1"/>
            <a:r>
              <a:rPr lang="en-US" dirty="0" smtClean="0"/>
              <a:t>PPA</a:t>
            </a:r>
            <a:endParaRPr lang="en-US" dirty="0" smtClean="0"/>
          </a:p>
          <a:p>
            <a:pPr lvl="1"/>
            <a:r>
              <a:rPr lang="en-US" dirty="0" smtClean="0"/>
              <a:t>HCAHPS</a:t>
            </a:r>
            <a:endParaRPr lang="en-US" dirty="0" smtClean="0"/>
          </a:p>
          <a:p>
            <a:pPr lvl="1"/>
            <a:r>
              <a:rPr lang="en-US" dirty="0" smtClean="0"/>
              <a:t>Medication Management</a:t>
            </a:r>
            <a:endParaRPr lang="en-US" dirty="0" smtClean="0"/>
          </a:p>
          <a:p>
            <a:pPr lvl="1"/>
            <a:r>
              <a:rPr lang="en-US" dirty="0" smtClean="0"/>
              <a:t>ED LOS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3566160" cy="359359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February 2017</a:t>
            </a:r>
          </a:p>
          <a:p>
            <a:pPr lvl="1"/>
            <a:r>
              <a:rPr lang="en-US" dirty="0" smtClean="0"/>
              <a:t>Feedback on PFM</a:t>
            </a:r>
          </a:p>
          <a:p>
            <a:pPr lvl="1"/>
            <a:r>
              <a:rPr lang="en-US" dirty="0" smtClean="0"/>
              <a:t>Define “system”</a:t>
            </a:r>
          </a:p>
          <a:p>
            <a:pPr lvl="1"/>
            <a:r>
              <a:rPr lang="en-US" dirty="0" smtClean="0"/>
              <a:t>Determine Point Thresholds for bundles</a:t>
            </a:r>
          </a:p>
          <a:p>
            <a:pPr lvl="1"/>
            <a:r>
              <a:rPr lang="en-US" dirty="0" smtClean="0"/>
              <a:t>Requirements for LHDs</a:t>
            </a:r>
          </a:p>
          <a:p>
            <a:pPr lvl="1"/>
            <a:r>
              <a:rPr lang="en-US" dirty="0" smtClean="0"/>
              <a:t>Determine uses for remaining DSRIP funds ($25M per DY)</a:t>
            </a:r>
          </a:p>
          <a:p>
            <a:r>
              <a:rPr lang="en-US" b="1" dirty="0">
                <a:solidFill>
                  <a:srgbClr val="FFFF00"/>
                </a:solidFill>
              </a:rPr>
              <a:t>March 2017</a:t>
            </a:r>
          </a:p>
          <a:p>
            <a:pPr lvl="1"/>
            <a:r>
              <a:rPr lang="en-US" dirty="0"/>
              <a:t>Submit PFM to CMS for approval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566160" cy="359568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April 2017</a:t>
            </a:r>
          </a:p>
          <a:p>
            <a:pPr lvl="1"/>
            <a:r>
              <a:rPr lang="en-US" dirty="0" smtClean="0"/>
              <a:t>DY6 R1 Reporting due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May 2017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Finalize definition of Measure bundles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June 2017 </a:t>
            </a:r>
          </a:p>
          <a:p>
            <a:pPr lvl="1"/>
            <a:r>
              <a:rPr lang="en-US" dirty="0" smtClean="0"/>
              <a:t>Public comment on DY7-8 proposal (PFM)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July 2017</a:t>
            </a:r>
          </a:p>
          <a:p>
            <a:pPr lvl="1"/>
            <a:r>
              <a:rPr lang="en-US" dirty="0" smtClean="0"/>
              <a:t>Submit Measure Bundles to CMS for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/>
          <a:lstStyle/>
          <a:p>
            <a:r>
              <a:rPr lang="en-US" dirty="0" smtClean="0"/>
              <a:t>DY7-8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21 months of funding</a:t>
            </a:r>
          </a:p>
          <a:p>
            <a:pPr lvl="1"/>
            <a:r>
              <a:rPr lang="en-US" dirty="0" smtClean="0"/>
              <a:t>Uncompensated Care (UC) pool</a:t>
            </a:r>
          </a:p>
          <a:p>
            <a:pPr lvl="1"/>
            <a:r>
              <a:rPr lang="en-US" dirty="0" smtClean="0"/>
              <a:t>DSRIP pool</a:t>
            </a:r>
          </a:p>
          <a:p>
            <a:pPr lvl="1"/>
            <a:r>
              <a:rPr lang="en-US" dirty="0" smtClean="0"/>
              <a:t>Managed Care provisions</a:t>
            </a:r>
          </a:p>
          <a:p>
            <a:pPr lvl="0"/>
            <a:r>
              <a:rPr lang="en-US" dirty="0" smtClean="0"/>
              <a:t>Same funding levels</a:t>
            </a:r>
          </a:p>
          <a:p>
            <a:pPr lvl="0"/>
            <a:r>
              <a:rPr lang="en-US" dirty="0" smtClean="0"/>
              <a:t>STILL AWAITING</a:t>
            </a:r>
            <a:r>
              <a:rPr lang="en-US" baseline="0" dirty="0" smtClean="0"/>
              <a:t> APPROVAL from CMS</a:t>
            </a:r>
          </a:p>
          <a:p>
            <a:pPr lvl="0"/>
            <a:r>
              <a:rPr lang="en-US" baseline="0" dirty="0" smtClean="0"/>
              <a:t>New updated RHP Plan</a:t>
            </a:r>
          </a:p>
          <a:p>
            <a:pPr lvl="1"/>
            <a:endParaRPr lang="en-US" baseline="0" dirty="0" smtClean="0"/>
          </a:p>
          <a:p>
            <a:pPr lvl="0"/>
            <a:r>
              <a:rPr lang="en-US" baseline="0" dirty="0" smtClean="0"/>
              <a:t>HHSC Needs Feedback on proposed protocol</a:t>
            </a:r>
          </a:p>
          <a:p>
            <a:pPr lvl="1"/>
            <a:r>
              <a:rPr lang="en-US" dirty="0" smtClean="0">
                <a:hlinkClick r:id="rId2"/>
              </a:rPr>
              <a:t>https://www.surveymonkey.com/r/MMBZ6P7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August 2017</a:t>
            </a:r>
          </a:p>
          <a:p>
            <a:pPr lvl="1"/>
            <a:r>
              <a:rPr lang="en-US" dirty="0" smtClean="0"/>
              <a:t>CMS Approval of protocols (PFM)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October 2017</a:t>
            </a:r>
          </a:p>
          <a:p>
            <a:pPr lvl="1"/>
            <a:r>
              <a:rPr lang="en-US" dirty="0" smtClean="0"/>
              <a:t>DY6 R2 Reporting Due</a:t>
            </a:r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November 2017</a:t>
            </a:r>
          </a:p>
          <a:p>
            <a:pPr lvl="1"/>
            <a:r>
              <a:rPr lang="en-US" dirty="0" smtClean="0"/>
              <a:t>Updated RHP Plans due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DSRIP Opportunities for Payment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471413" cy="402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Your COMMENTS &amp; SUGGESTIONS regarding this plan?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413338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Go to your Browser or Cell Phone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pollev.com/oscarperez394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OR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To:      22333</a:t>
            </a:r>
          </a:p>
          <a:p>
            <a:pPr algn="ctr"/>
            <a:r>
              <a:rPr lang="en-US" sz="2400" dirty="0"/>
              <a:t>Text:  OSCARPEREZ394</a:t>
            </a:r>
          </a:p>
        </p:txBody>
      </p:sp>
    </p:spTree>
    <p:extLst>
      <p:ext uri="{BB962C8B-B14F-4D97-AF65-F5344CB8AC3E}">
        <p14:creationId xmlns:p14="http://schemas.microsoft.com/office/powerpoint/2010/main" val="40551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41" y="234176"/>
            <a:ext cx="86106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74083" y="1967261"/>
            <a:ext cx="18288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1</a:t>
            </a:r>
          </a:p>
          <a:p>
            <a:pPr algn="ctr"/>
            <a:r>
              <a:rPr lang="en-US" dirty="0" smtClean="0"/>
              <a:t>Milestones</a:t>
            </a:r>
          </a:p>
        </p:txBody>
      </p:sp>
      <p:sp>
        <p:nvSpPr>
          <p:cNvPr id="5" name="Oval 4"/>
          <p:cNvSpPr/>
          <p:nvPr/>
        </p:nvSpPr>
        <p:spPr>
          <a:xfrm>
            <a:off x="2581886" y="1281460"/>
            <a:ext cx="18288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2</a:t>
            </a:r>
          </a:p>
          <a:p>
            <a:pPr algn="ctr"/>
            <a:r>
              <a:rPr lang="en-US" dirty="0" smtClean="0"/>
              <a:t>Milestones</a:t>
            </a:r>
          </a:p>
        </p:txBody>
      </p:sp>
      <p:sp>
        <p:nvSpPr>
          <p:cNvPr id="6" name="Oval 5"/>
          <p:cNvSpPr/>
          <p:nvPr/>
        </p:nvSpPr>
        <p:spPr>
          <a:xfrm>
            <a:off x="6172200" y="1447800"/>
            <a:ext cx="18288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4</a:t>
            </a:r>
          </a:p>
          <a:p>
            <a:pPr algn="ctr"/>
            <a:r>
              <a:rPr lang="en-US" dirty="0" smtClean="0"/>
              <a:t>Milestones</a:t>
            </a:r>
          </a:p>
        </p:txBody>
      </p:sp>
      <p:sp>
        <p:nvSpPr>
          <p:cNvPr id="7" name="Oval 6"/>
          <p:cNvSpPr/>
          <p:nvPr/>
        </p:nvSpPr>
        <p:spPr>
          <a:xfrm>
            <a:off x="4228171" y="2057400"/>
            <a:ext cx="18288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3</a:t>
            </a:r>
          </a:p>
          <a:p>
            <a:pPr algn="ctr"/>
            <a:r>
              <a:rPr lang="en-US" dirty="0" smtClean="0"/>
              <a:t>Milestones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04900" y="3473605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04900" y="4235605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109546" y="4997605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3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780371" y="2750634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18671" y="3473605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1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393580" y="4270917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2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362700" y="2864005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1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347832" y="3661317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2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347832" y="4501376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3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1538873" y="2991908"/>
            <a:ext cx="2286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390900" y="2310161"/>
            <a:ext cx="2286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028271" y="3062868"/>
            <a:ext cx="2286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972300" y="2458844"/>
            <a:ext cx="2286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oid 24"/>
          <p:cNvSpPr/>
          <p:nvPr/>
        </p:nvSpPr>
        <p:spPr>
          <a:xfrm>
            <a:off x="3212546" y="5190892"/>
            <a:ext cx="1638300" cy="905107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Category 4 Hospital Outcomes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0561" y="585800"/>
            <a:ext cx="205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Provider System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7543800" y="2149991"/>
            <a:ext cx="780984" cy="62514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QPI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MLIU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700666" y="2774278"/>
            <a:ext cx="808468" cy="66029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QPI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MLIU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4031696" y="1123562"/>
            <a:ext cx="819150" cy="65319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QPI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MLIU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5543616" y="2774278"/>
            <a:ext cx="792358" cy="66029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QPI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MLIU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60984" y="5616498"/>
            <a:ext cx="19871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CATEGORY 4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01590" y="3956747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CATEGORY 3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60984" y="819795"/>
            <a:ext cx="27499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CATEGORY 1 &amp; 2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9740889">
            <a:off x="7087197" y="5289349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OLD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2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033" y="304800"/>
            <a:ext cx="8458199" cy="6248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9987" y="3663834"/>
            <a:ext cx="1577405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Activities</a:t>
            </a:r>
          </a:p>
        </p:txBody>
      </p:sp>
      <p:sp>
        <p:nvSpPr>
          <p:cNvPr id="5" name="Oval 4"/>
          <p:cNvSpPr/>
          <p:nvPr/>
        </p:nvSpPr>
        <p:spPr>
          <a:xfrm>
            <a:off x="1031487" y="3738316"/>
            <a:ext cx="1556989" cy="864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Activities</a:t>
            </a:r>
          </a:p>
        </p:txBody>
      </p:sp>
      <p:sp>
        <p:nvSpPr>
          <p:cNvPr id="6" name="Oval 5"/>
          <p:cNvSpPr/>
          <p:nvPr/>
        </p:nvSpPr>
        <p:spPr>
          <a:xfrm>
            <a:off x="4114800" y="2791450"/>
            <a:ext cx="1600200" cy="8723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Activities</a:t>
            </a:r>
          </a:p>
        </p:txBody>
      </p:sp>
      <p:sp>
        <p:nvSpPr>
          <p:cNvPr id="7" name="Oval 6"/>
          <p:cNvSpPr/>
          <p:nvPr/>
        </p:nvSpPr>
        <p:spPr>
          <a:xfrm>
            <a:off x="6171046" y="3106473"/>
            <a:ext cx="1677553" cy="9282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Activities</a:t>
            </a:r>
          </a:p>
        </p:txBody>
      </p:sp>
      <p:sp>
        <p:nvSpPr>
          <p:cNvPr id="8" name="Oval 7"/>
          <p:cNvSpPr/>
          <p:nvPr/>
        </p:nvSpPr>
        <p:spPr>
          <a:xfrm>
            <a:off x="4653907" y="3764324"/>
            <a:ext cx="1593802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Activities</a:t>
            </a:r>
          </a:p>
        </p:txBody>
      </p:sp>
      <p:sp>
        <p:nvSpPr>
          <p:cNvPr id="9" name="Oval 8"/>
          <p:cNvSpPr/>
          <p:nvPr/>
        </p:nvSpPr>
        <p:spPr>
          <a:xfrm>
            <a:off x="1828800" y="2791451"/>
            <a:ext cx="1639102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1129919"/>
            <a:ext cx="213824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Bundle 1</a:t>
            </a:r>
          </a:p>
          <a:p>
            <a:pPr algn="ctr"/>
            <a:r>
              <a:rPr lang="en-US" dirty="0" smtClean="0"/>
              <a:t>Set of Outcomes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367613" y="1142412"/>
            <a:ext cx="213824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Bundle 2 Set of Outcomes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90632" y="1129919"/>
            <a:ext cx="213824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Bundle 3 Set of Outcomes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0039801">
            <a:off x="1239598" y="2727099"/>
            <a:ext cx="325011" cy="966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1588921">
            <a:off x="3573617" y="2539444"/>
            <a:ext cx="325011" cy="966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039801">
            <a:off x="2215854" y="2280041"/>
            <a:ext cx="325011" cy="47022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2441464">
            <a:off x="3046101" y="2279278"/>
            <a:ext cx="325011" cy="5957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1588921">
            <a:off x="5785307" y="2319602"/>
            <a:ext cx="325011" cy="14696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1694454">
            <a:off x="6428928" y="2318611"/>
            <a:ext cx="325011" cy="7622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0039801">
            <a:off x="4254771" y="2322165"/>
            <a:ext cx="325011" cy="47022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2441464">
            <a:off x="5446907" y="2274819"/>
            <a:ext cx="325011" cy="5957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/>
          <p:cNvSpPr/>
          <p:nvPr/>
        </p:nvSpPr>
        <p:spPr>
          <a:xfrm>
            <a:off x="4140554" y="4823826"/>
            <a:ext cx="2332398" cy="121455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Statewide Reporting </a:t>
            </a:r>
          </a:p>
          <a:p>
            <a:pPr algn="ctr"/>
            <a:r>
              <a:rPr lang="en-US" dirty="0" smtClean="0"/>
              <a:t>Hospital Outcomes</a:t>
            </a:r>
            <a:endParaRPr lang="en-US" dirty="0"/>
          </a:p>
        </p:txBody>
      </p:sp>
      <p:sp>
        <p:nvSpPr>
          <p:cNvPr id="23" name="Hexagon 22"/>
          <p:cNvSpPr/>
          <p:nvPr/>
        </p:nvSpPr>
        <p:spPr>
          <a:xfrm>
            <a:off x="869808" y="4808887"/>
            <a:ext cx="1328721" cy="108585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MLIU PPP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Patient Population by Provider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038" y="460097"/>
            <a:ext cx="200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Provider System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7935" y="598596"/>
            <a:ext cx="23598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CATEGORY C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6348" y="4034741"/>
            <a:ext cx="1893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CATEGORY A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402" y="4936313"/>
            <a:ext cx="1886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CATEGORY B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7200" y="6091535"/>
            <a:ext cx="23242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CATEGORY D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9740889">
            <a:off x="6929711" y="5281802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NEW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3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/>
          <a:lstStyle/>
          <a:p>
            <a:r>
              <a:rPr lang="en-US" dirty="0" smtClean="0"/>
              <a:t>DY7-8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3539527"/>
          </a:xfrm>
        </p:spPr>
        <p:txBody>
          <a:bodyPr>
            <a:normAutofit/>
          </a:bodyPr>
          <a:lstStyle/>
          <a:p>
            <a:pPr lvl="0"/>
            <a:r>
              <a:rPr lang="en-US" baseline="0" dirty="0" smtClean="0"/>
              <a:t>RHP Plan Update</a:t>
            </a:r>
          </a:p>
          <a:p>
            <a:pPr lvl="1"/>
            <a:r>
              <a:rPr lang="en-US" dirty="0" smtClean="0"/>
              <a:t>Updated Community Needs Assessment</a:t>
            </a:r>
          </a:p>
          <a:p>
            <a:pPr lvl="1"/>
            <a:r>
              <a:rPr lang="en-US" baseline="0" dirty="0" smtClean="0"/>
              <a:t>Stakeholder</a:t>
            </a:r>
            <a:r>
              <a:rPr lang="en-US" dirty="0" smtClean="0"/>
              <a:t> Engagement Event</a:t>
            </a:r>
          </a:p>
          <a:p>
            <a:pPr lvl="1"/>
            <a:r>
              <a:rPr lang="en-US" dirty="0" smtClean="0"/>
              <a:t>Population by Provider (PPP) Baselines</a:t>
            </a:r>
          </a:p>
          <a:p>
            <a:pPr lvl="1"/>
            <a:r>
              <a:rPr lang="en-US" baseline="0" dirty="0" smtClean="0"/>
              <a:t>Measure</a:t>
            </a:r>
            <a:r>
              <a:rPr lang="en-US" dirty="0" smtClean="0"/>
              <a:t> Bundle Selections</a:t>
            </a:r>
          </a:p>
          <a:p>
            <a:pPr lvl="1"/>
            <a:r>
              <a:rPr lang="en-US" dirty="0" smtClean="0"/>
              <a:t>Planned Core Activities</a:t>
            </a:r>
          </a:p>
          <a:p>
            <a:pPr lvl="1"/>
            <a:r>
              <a:rPr lang="en-US" baseline="0" dirty="0" smtClean="0"/>
              <a:t>Valuation</a:t>
            </a:r>
            <a:r>
              <a:rPr lang="en-US" dirty="0" smtClean="0"/>
              <a:t> Amounts</a:t>
            </a:r>
          </a:p>
          <a:p>
            <a:pPr lvl="1"/>
            <a:r>
              <a:rPr lang="en-US" baseline="0" dirty="0" smtClean="0"/>
              <a:t>Signed</a:t>
            </a:r>
            <a:r>
              <a:rPr lang="en-US" dirty="0" smtClean="0"/>
              <a:t> Certifications from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9800"/>
            <a:ext cx="7315200" cy="1154097"/>
          </a:xfrm>
        </p:spPr>
        <p:txBody>
          <a:bodyPr/>
          <a:lstStyle/>
          <a:p>
            <a:r>
              <a:rPr lang="en-US" dirty="0" smtClean="0"/>
              <a:t>NEW DSRIP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9000"/>
            <a:ext cx="5448300" cy="9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52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000" y="304800"/>
            <a:ext cx="7315200" cy="1154097"/>
          </a:xfrm>
        </p:spPr>
        <p:txBody>
          <a:bodyPr/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Level to System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000" y="1524000"/>
            <a:ext cx="7315200" cy="3539527"/>
          </a:xfrm>
        </p:spPr>
        <p:txBody>
          <a:bodyPr/>
          <a:lstStyle/>
          <a:p>
            <a:r>
              <a:rPr lang="en-US" dirty="0" smtClean="0"/>
              <a:t>CURRENT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197600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15200" cy="1154097"/>
          </a:xfrm>
        </p:spPr>
        <p:txBody>
          <a:bodyPr/>
          <a:lstStyle/>
          <a:p>
            <a:r>
              <a:rPr lang="en-US" dirty="0" smtClean="0"/>
              <a:t>Project Level to System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315200" cy="3539527"/>
          </a:xfrm>
        </p:spPr>
        <p:txBody>
          <a:bodyPr/>
          <a:lstStyle/>
          <a:p>
            <a:r>
              <a:rPr lang="en-US" dirty="0" smtClean="0"/>
              <a:t>NEW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324600" cy="474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/>
          <a:lstStyle/>
          <a:p>
            <a:r>
              <a:rPr lang="en-US" dirty="0" smtClean="0"/>
              <a:t>NEW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Category A – Core Activities</a:t>
            </a:r>
          </a:p>
          <a:p>
            <a:pPr lvl="1"/>
            <a:r>
              <a:rPr lang="en-US" dirty="0" smtClean="0"/>
              <a:t>Progress on core activities</a:t>
            </a:r>
          </a:p>
          <a:p>
            <a:pPr lvl="1"/>
            <a:r>
              <a:rPr lang="en-US" dirty="0" smtClean="0"/>
              <a:t>Alternative payment model arrangements</a:t>
            </a:r>
          </a:p>
          <a:p>
            <a:pPr lvl="1"/>
            <a:r>
              <a:rPr lang="en-US" dirty="0" smtClean="0"/>
              <a:t>Costs and savings</a:t>
            </a:r>
          </a:p>
          <a:p>
            <a:pPr lvl="1"/>
            <a:r>
              <a:rPr lang="en-US" dirty="0" smtClean="0"/>
              <a:t>Collaborative activities.</a:t>
            </a:r>
          </a:p>
          <a:p>
            <a:r>
              <a:rPr lang="en-US" dirty="0" smtClean="0"/>
              <a:t>Category B - Medicaid and Low-income or Uninsured (MLIU) Patient Population by Provider (PPP)</a:t>
            </a:r>
          </a:p>
          <a:p>
            <a:r>
              <a:rPr lang="en-US" dirty="0" smtClean="0"/>
              <a:t>Category C - Measure Bundles</a:t>
            </a:r>
          </a:p>
          <a:p>
            <a:pPr lvl="1"/>
            <a:r>
              <a:rPr lang="en-US" dirty="0" smtClean="0"/>
              <a:t>TBD</a:t>
            </a:r>
          </a:p>
          <a:p>
            <a:r>
              <a:rPr lang="en-US" dirty="0" smtClean="0"/>
              <a:t>Category D - Statewide Reporting Measure Bundle</a:t>
            </a:r>
          </a:p>
          <a:p>
            <a:pPr lvl="1"/>
            <a:r>
              <a:rPr lang="en-US" dirty="0" smtClean="0"/>
              <a:t>similar to hospital Category 4 reporting</a:t>
            </a:r>
          </a:p>
        </p:txBody>
      </p:sp>
    </p:spTree>
    <p:extLst>
      <p:ext uri="{BB962C8B-B14F-4D97-AF65-F5344CB8AC3E}">
        <p14:creationId xmlns:p14="http://schemas.microsoft.com/office/powerpoint/2010/main" val="298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r>
              <a:rPr lang="en-US" dirty="0" smtClean="0"/>
              <a:t>Funding Levels by 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822020"/>
              </p:ext>
            </p:extLst>
          </p:nvPr>
        </p:nvGraphicFramePr>
        <p:xfrm>
          <a:off x="762000" y="2133600"/>
          <a:ext cx="7315202" cy="227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6542"/>
                <a:gridCol w="1524330"/>
                <a:gridCol w="1524330"/>
              </a:tblGrid>
              <a:tr h="32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0060" marR="480060" algn="ctr" eaLnBrk="0" hangingPunct="0">
                        <a:lnSpc>
                          <a:spcPts val="2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5" dirty="0">
                          <a:effectLst/>
                        </a:rPr>
                        <a:t>D</a:t>
                      </a:r>
                      <a:r>
                        <a:rPr lang="en-US" sz="2000" b="1" dirty="0">
                          <a:effectLst/>
                        </a:rPr>
                        <a:t>Y</a:t>
                      </a:r>
                      <a:r>
                        <a:rPr lang="en-US" sz="2000" b="1" spc="-10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7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0695" marR="479425" algn="ctr" eaLnBrk="0" hangingPunct="0">
                        <a:lnSpc>
                          <a:spcPts val="2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5" dirty="0">
                          <a:effectLst/>
                        </a:rPr>
                        <a:t>D</a:t>
                      </a:r>
                      <a:r>
                        <a:rPr lang="en-US" sz="2000" b="1" dirty="0">
                          <a:effectLst/>
                        </a:rPr>
                        <a:t>Y</a:t>
                      </a:r>
                      <a:r>
                        <a:rPr lang="en-US" sz="2000" b="1" spc="-10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35915">
                <a:tc>
                  <a:txBody>
                    <a:bodyPr/>
                    <a:lstStyle/>
                    <a:p>
                      <a:pPr marL="62230" marR="0" eaLnBrk="0" hangingPunct="0">
                        <a:lnSpc>
                          <a:spcPts val="2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spc="-35" dirty="0">
                          <a:effectLst/>
                        </a:rPr>
                        <a:t>a</a:t>
                      </a:r>
                      <a:r>
                        <a:rPr lang="en-US" sz="2000" spc="-2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-30" dirty="0">
                          <a:effectLst/>
                        </a:rPr>
                        <a:t>g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y</a:t>
                      </a:r>
                      <a:r>
                        <a:rPr lang="en-US" sz="2000" spc="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Requi</a:t>
                      </a:r>
                      <a:r>
                        <a:rPr lang="en-US" sz="2000" spc="-25" dirty="0" smtClean="0">
                          <a:effectLst/>
                        </a:rPr>
                        <a:t>r</a:t>
                      </a:r>
                      <a:r>
                        <a:rPr lang="en-US" sz="2000" dirty="0" smtClean="0">
                          <a:effectLst/>
                        </a:rPr>
                        <a:t>ed</a:t>
                      </a:r>
                      <a:r>
                        <a:rPr lang="en-US" sz="2000" spc="-5" dirty="0" smtClean="0">
                          <a:effectLst/>
                        </a:rPr>
                        <a:t> </a:t>
                      </a:r>
                      <a:r>
                        <a:rPr lang="en-US" sz="2000" spc="-30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eporting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0070" marR="558800" algn="ctr" eaLnBrk="0" hangingPunct="0">
                        <a:lnSpc>
                          <a:spcPts val="2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0705" marR="558800" algn="ctr" eaLnBrk="0" hangingPunct="0">
                        <a:lnSpc>
                          <a:spcPts val="2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6390">
                <a:tc>
                  <a:txBody>
                    <a:bodyPr/>
                    <a:lstStyle/>
                    <a:p>
                      <a:pPr marL="62230" marR="0" eaLnBrk="0" hangingPunct="0">
                        <a:lnSpc>
                          <a:spcPts val="2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spc="-35" dirty="0">
                          <a:effectLst/>
                        </a:rPr>
                        <a:t>a</a:t>
                      </a:r>
                      <a:r>
                        <a:rPr lang="en-US" sz="2000" spc="-2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-30" dirty="0">
                          <a:effectLst/>
                        </a:rPr>
                        <a:t>g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y</a:t>
                      </a:r>
                      <a:r>
                        <a:rPr lang="en-US" sz="2000" spc="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B - MLIU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spc="-10" dirty="0">
                          <a:effectLst/>
                        </a:rPr>
                        <a:t>P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6570" marR="494030" algn="ctr" eaLnBrk="0" hangingPunct="0">
                        <a:lnSpc>
                          <a:spcPts val="2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7205" marR="493395" algn="ctr" eaLnBrk="0" hangingPunct="0">
                        <a:lnSpc>
                          <a:spcPts val="2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6390">
                <a:tc>
                  <a:txBody>
                    <a:bodyPr/>
                    <a:lstStyle/>
                    <a:p>
                      <a:pPr marL="62230" marR="0" eaLnBrk="0" hangingPunct="0">
                        <a:lnSpc>
                          <a:spcPts val="2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r>
                        <a:rPr lang="en-US" sz="2000" spc="-35">
                          <a:effectLst/>
                        </a:rPr>
                        <a:t>a</a:t>
                      </a:r>
                      <a:r>
                        <a:rPr lang="en-US" sz="2000" spc="-25">
                          <a:effectLst/>
                        </a:rPr>
                        <a:t>t</a:t>
                      </a:r>
                      <a:r>
                        <a:rPr lang="en-US" sz="2000">
                          <a:effectLst/>
                        </a:rPr>
                        <a:t>e</a:t>
                      </a:r>
                      <a:r>
                        <a:rPr lang="en-US" sz="2000" spc="-30">
                          <a:effectLst/>
                        </a:rPr>
                        <a:t>g</a:t>
                      </a:r>
                      <a:r>
                        <a:rPr lang="en-US" sz="2000">
                          <a:effectLst/>
                        </a:rPr>
                        <a:t>o</a:t>
                      </a:r>
                      <a:r>
                        <a:rPr lang="en-US" sz="2000" spc="5">
                          <a:effectLst/>
                        </a:rPr>
                        <a:t>r</a:t>
                      </a:r>
                      <a:r>
                        <a:rPr lang="en-US" sz="2000">
                          <a:effectLst/>
                        </a:rPr>
                        <a:t>y</a:t>
                      </a:r>
                      <a:r>
                        <a:rPr lang="en-US" sz="2000" spc="10">
                          <a:effectLst/>
                        </a:rPr>
                        <a:t> </a:t>
                      </a:r>
                      <a:r>
                        <a:rPr lang="en-US" sz="2000" spc="-5">
                          <a:effectLst/>
                        </a:rPr>
                        <a:t>C</a:t>
                      </a:r>
                      <a:r>
                        <a:rPr lang="en-US" sz="2000">
                          <a:effectLst/>
                        </a:rPr>
                        <a:t>- Measu</a:t>
                      </a:r>
                      <a:r>
                        <a:rPr lang="en-US" sz="2000" spc="-30">
                          <a:effectLst/>
                        </a:rPr>
                        <a:t>r</a:t>
                      </a:r>
                      <a:r>
                        <a:rPr lang="en-US" sz="2000">
                          <a:effectLst/>
                        </a:rPr>
                        <a:t>e Bundl</a:t>
                      </a:r>
                      <a:r>
                        <a:rPr lang="en-US" sz="2000" spc="-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 marR="0" algn="ctr" eaLnBrk="0" hangingPunct="0">
                        <a:lnSpc>
                          <a:spcPts val="2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80% </a:t>
                      </a:r>
                      <a:r>
                        <a:rPr lang="en-US" sz="2000" spc="-15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or 8</a:t>
                      </a:r>
                      <a:r>
                        <a:rPr lang="en-US" sz="2000" spc="5" dirty="0">
                          <a:effectLst/>
                        </a:rPr>
                        <a:t>5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1455" marR="0" algn="ctr" eaLnBrk="0" hangingPunct="0">
                        <a:lnSpc>
                          <a:spcPts val="2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80%</a:t>
                      </a:r>
                      <a:r>
                        <a:rPr lang="en-US" sz="2000" spc="-15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or 8</a:t>
                      </a:r>
                      <a:r>
                        <a:rPr lang="en-US" sz="2000" spc="5" dirty="0">
                          <a:effectLst/>
                        </a:rPr>
                        <a:t>5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671830">
                <a:tc>
                  <a:txBody>
                    <a:bodyPr/>
                    <a:lstStyle/>
                    <a:p>
                      <a:pPr marL="62230" marR="587375" eaLnBrk="0" hangingPunct="0">
                        <a:lnSpc>
                          <a:spcPct val="10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spc="-35" dirty="0">
                          <a:effectLst/>
                        </a:rPr>
                        <a:t>a</a:t>
                      </a:r>
                      <a:r>
                        <a:rPr lang="en-US" sz="2000" spc="-2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-30" dirty="0">
                          <a:effectLst/>
                        </a:rPr>
                        <a:t>g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y</a:t>
                      </a:r>
                      <a:r>
                        <a:rPr lang="en-US" sz="2000" spc="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-25" dirty="0">
                          <a:effectLst/>
                        </a:rPr>
                        <a:t>tat</a:t>
                      </a:r>
                      <a:r>
                        <a:rPr lang="en-US" sz="2000" spc="-15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w</a:t>
                      </a:r>
                      <a:r>
                        <a:rPr lang="en-US" sz="2000" spc="-10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de</a:t>
                      </a:r>
                      <a:r>
                        <a:rPr lang="en-US" sz="2000" spc="25" dirty="0">
                          <a:effectLst/>
                        </a:rPr>
                        <a:t> </a:t>
                      </a:r>
                      <a:r>
                        <a:rPr lang="en-US" sz="2000" spc="-3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eporting Measu</a:t>
                      </a:r>
                      <a:r>
                        <a:rPr lang="en-US" sz="2000" spc="-30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e </a:t>
                      </a:r>
                      <a:r>
                        <a:rPr lang="en-US" sz="2000" dirty="0" smtClean="0">
                          <a:effectLst/>
                        </a:rPr>
                        <a:t>Bundle **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3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275590" marR="0" algn="ctr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10% </a:t>
                      </a:r>
                      <a:r>
                        <a:rPr lang="en-US" sz="2000" dirty="0">
                          <a:effectLst/>
                        </a:rPr>
                        <a:t>or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5%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3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275590" marR="0" algn="ctr" ea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10% </a:t>
                      </a:r>
                      <a:r>
                        <a:rPr lang="en-US" sz="2000" dirty="0">
                          <a:effectLst/>
                        </a:rPr>
                        <a:t>or</a:t>
                      </a:r>
                      <a:r>
                        <a:rPr lang="en-US" sz="2000" spc="-15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5%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6966" y="4728865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**If private hospital participation minimums in the region are met, then Performing Providers may increase the Statewide Reporting Measure Bundle funding distribution to 10%.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54097"/>
          </a:xfrm>
        </p:spPr>
        <p:txBody>
          <a:bodyPr/>
          <a:lstStyle/>
          <a:p>
            <a:r>
              <a:rPr lang="en-US" dirty="0" smtClean="0"/>
              <a:t>Category 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Required to report in R2 (Oct) for eligibility on Categories B thru D</a:t>
            </a:r>
          </a:p>
          <a:p>
            <a:r>
              <a:rPr lang="en-US" dirty="0" smtClean="0"/>
              <a:t>Core Activities should support achievement of selected measure bundles:</a:t>
            </a:r>
          </a:p>
          <a:p>
            <a:pPr lvl="1"/>
            <a:r>
              <a:rPr lang="en-US" dirty="0" smtClean="0"/>
              <a:t>Activities from DY2-6 Projects   OR</a:t>
            </a:r>
          </a:p>
          <a:p>
            <a:pPr lvl="1"/>
            <a:r>
              <a:rPr lang="en-US" dirty="0" smtClean="0"/>
              <a:t>New Activities</a:t>
            </a:r>
          </a:p>
        </p:txBody>
      </p:sp>
    </p:spTree>
    <p:extLst>
      <p:ext uri="{BB962C8B-B14F-4D97-AF65-F5344CB8AC3E}">
        <p14:creationId xmlns:p14="http://schemas.microsoft.com/office/powerpoint/2010/main" val="32327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565</TotalTime>
  <Words>1080</Words>
  <Application>Microsoft Office PowerPoint</Application>
  <PresentationFormat>On-screen Show (4:3)</PresentationFormat>
  <Paragraphs>278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Perspective</vt:lpstr>
      <vt:lpstr>DY7 and beyond</vt:lpstr>
      <vt:lpstr>DY7-8 Proposal</vt:lpstr>
      <vt:lpstr>DY7-8 Proposal</vt:lpstr>
      <vt:lpstr>NEW DSRIP STRUCTURE</vt:lpstr>
      <vt:lpstr>Project Level to System Level</vt:lpstr>
      <vt:lpstr>Project Level to System Level</vt:lpstr>
      <vt:lpstr>NEW Categories</vt:lpstr>
      <vt:lpstr>Funding Levels by Category</vt:lpstr>
      <vt:lpstr>Category A Requirements</vt:lpstr>
      <vt:lpstr>Category A Requirements</vt:lpstr>
      <vt:lpstr>Category B Requirements</vt:lpstr>
      <vt:lpstr>Category B Requirements</vt:lpstr>
      <vt:lpstr>Category C Requirements</vt:lpstr>
      <vt:lpstr>Category C Requirements</vt:lpstr>
      <vt:lpstr>Point System</vt:lpstr>
      <vt:lpstr>Point System</vt:lpstr>
      <vt:lpstr>Category C Example</vt:lpstr>
      <vt:lpstr>Category D Requirements</vt:lpstr>
      <vt:lpstr>Timeline</vt:lpstr>
      <vt:lpstr>Timeline</vt:lpstr>
      <vt:lpstr>DSRIP Opportunities for Payment</vt:lpstr>
      <vt:lpstr>What Are Your COMMENTS &amp; SUGGESTIONS regarding this plan?</vt:lpstr>
      <vt:lpstr>PowerPoint Presentation</vt:lpstr>
      <vt:lpstr>PowerPoint Presentation</vt:lpstr>
    </vt:vector>
  </TitlesOfParts>
  <Company>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DY7 and beyond</dc:title>
  <dc:creator>Oscar Perez</dc:creator>
  <cp:lastModifiedBy>Oscar Perez</cp:lastModifiedBy>
  <cp:revision>41</cp:revision>
  <cp:lastPrinted>2017-02-22T17:57:09Z</cp:lastPrinted>
  <dcterms:created xsi:type="dcterms:W3CDTF">2017-02-17T15:46:17Z</dcterms:created>
  <dcterms:modified xsi:type="dcterms:W3CDTF">2017-02-22T18:28:23Z</dcterms:modified>
</cp:coreProperties>
</file>