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3" r:id="rId5"/>
    <p:sldId id="262" r:id="rId6"/>
    <p:sldId id="261" r:id="rId7"/>
    <p:sldId id="265" r:id="rId8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'Data Aggregate Jan-Dec'!$B$2</c:f>
              <c:strCache>
                <c:ptCount val="1"/>
                <c:pt idx="0">
                  <c:v>January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Jan-Dec'!$B$3:$B$10</c:f>
              <c:numCache>
                <c:formatCode>0%</c:formatCode>
                <c:ptCount val="8"/>
                <c:pt idx="0">
                  <c:v>0.04</c:v>
                </c:pt>
                <c:pt idx="1">
                  <c:v>0.03</c:v>
                </c:pt>
                <c:pt idx="2">
                  <c:v>0.05</c:v>
                </c:pt>
                <c:pt idx="3">
                  <c:v>0.44</c:v>
                </c:pt>
                <c:pt idx="4">
                  <c:v>0.62</c:v>
                </c:pt>
                <c:pt idx="5">
                  <c:v>0.19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'Data Aggregate Jan-Dec'!$C$2</c:f>
              <c:strCache>
                <c:ptCount val="1"/>
                <c:pt idx="0">
                  <c:v>February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Jan-Dec'!$C$3:$C$10</c:f>
              <c:numCache>
                <c:formatCode>0%</c:formatCode>
                <c:ptCount val="8"/>
                <c:pt idx="0">
                  <c:v>0.05</c:v>
                </c:pt>
                <c:pt idx="1">
                  <c:v>0.28999999999999998</c:v>
                </c:pt>
                <c:pt idx="2">
                  <c:v>0.05</c:v>
                </c:pt>
                <c:pt idx="3">
                  <c:v>0.38</c:v>
                </c:pt>
                <c:pt idx="4">
                  <c:v>0.65</c:v>
                </c:pt>
                <c:pt idx="5">
                  <c:v>0.15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'Data Aggregate Jan-Dec'!$D$2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Jan-Dec'!$D$3:$D$10</c:f>
              <c:numCache>
                <c:formatCode>0%</c:formatCode>
                <c:ptCount val="8"/>
                <c:pt idx="0">
                  <c:v>0.08</c:v>
                </c:pt>
                <c:pt idx="1">
                  <c:v>0.38</c:v>
                </c:pt>
                <c:pt idx="2">
                  <c:v>0.05</c:v>
                </c:pt>
                <c:pt idx="3">
                  <c:v>0.49</c:v>
                </c:pt>
                <c:pt idx="4">
                  <c:v>0.71</c:v>
                </c:pt>
                <c:pt idx="5">
                  <c:v>0.18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3"/>
          <c:order val="3"/>
          <c:tx>
            <c:strRef>
              <c:f>'Data Aggregate Jan-Dec'!$E$2</c:f>
              <c:strCache>
                <c:ptCount val="1"/>
                <c:pt idx="0">
                  <c:v>April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Jan-Dec'!$E$3:$E$10</c:f>
              <c:numCache>
                <c:formatCode>0%</c:formatCode>
                <c:ptCount val="8"/>
                <c:pt idx="0">
                  <c:v>0.11</c:v>
                </c:pt>
                <c:pt idx="1">
                  <c:v>0.39</c:v>
                </c:pt>
                <c:pt idx="2">
                  <c:v>0.05</c:v>
                </c:pt>
                <c:pt idx="3">
                  <c:v>0.52</c:v>
                </c:pt>
                <c:pt idx="4">
                  <c:v>0.72</c:v>
                </c:pt>
                <c:pt idx="5">
                  <c:v>0.19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4"/>
          <c:order val="4"/>
          <c:tx>
            <c:strRef>
              <c:f>'Data Aggregate Jan-Dec'!$F$2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Jan-Dec'!$F$3:$F$10</c:f>
              <c:numCache>
                <c:formatCode>0%</c:formatCode>
                <c:ptCount val="8"/>
                <c:pt idx="0">
                  <c:v>0.09</c:v>
                </c:pt>
                <c:pt idx="1">
                  <c:v>0.42</c:v>
                </c:pt>
                <c:pt idx="2">
                  <c:v>0.06</c:v>
                </c:pt>
                <c:pt idx="3">
                  <c:v>0.5</c:v>
                </c:pt>
                <c:pt idx="4">
                  <c:v>0.78</c:v>
                </c:pt>
                <c:pt idx="5">
                  <c:v>0.21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5"/>
          <c:order val="5"/>
          <c:tx>
            <c:strRef>
              <c:f>'Data Aggregate Jan-Dec'!$G$2</c:f>
              <c:strCache>
                <c:ptCount val="1"/>
                <c:pt idx="0">
                  <c:v>June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Jan-Dec'!$G$3:$G$10</c:f>
              <c:numCache>
                <c:formatCode>0%</c:formatCode>
                <c:ptCount val="8"/>
                <c:pt idx="0">
                  <c:v>0.12</c:v>
                </c:pt>
                <c:pt idx="1">
                  <c:v>0.46</c:v>
                </c:pt>
                <c:pt idx="2">
                  <c:v>7.0000000000000007E-2</c:v>
                </c:pt>
                <c:pt idx="3">
                  <c:v>0.54</c:v>
                </c:pt>
                <c:pt idx="4">
                  <c:v>0.79</c:v>
                </c:pt>
                <c:pt idx="5">
                  <c:v>0.22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6"/>
          <c:order val="6"/>
          <c:tx>
            <c:strRef>
              <c:f>'Data Aggregate Jan-Dec'!$H$2</c:f>
              <c:strCache>
                <c:ptCount val="1"/>
                <c:pt idx="0">
                  <c:v>July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Jan-Dec'!$H$3:$H$10</c:f>
              <c:numCache>
                <c:formatCode>0%</c:formatCode>
                <c:ptCount val="8"/>
                <c:pt idx="0">
                  <c:v>0.13</c:v>
                </c:pt>
                <c:pt idx="1">
                  <c:v>0.47</c:v>
                </c:pt>
                <c:pt idx="2">
                  <c:v>7.0000000000000007E-2</c:v>
                </c:pt>
                <c:pt idx="3">
                  <c:v>0.54</c:v>
                </c:pt>
                <c:pt idx="4">
                  <c:v>0.81</c:v>
                </c:pt>
                <c:pt idx="5">
                  <c:v>0.18</c:v>
                </c:pt>
                <c:pt idx="6">
                  <c:v>0.02</c:v>
                </c:pt>
                <c:pt idx="7">
                  <c:v>0</c:v>
                </c:pt>
              </c:numCache>
            </c:numRef>
          </c:val>
        </c:ser>
        <c:ser>
          <c:idx val="7"/>
          <c:order val="7"/>
          <c:tx>
            <c:strRef>
              <c:f>'Data Aggregate Jan-Dec'!$I$2</c:f>
              <c:strCache>
                <c:ptCount val="1"/>
                <c:pt idx="0">
                  <c:v>Aug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Jan-Dec'!$I$3:$I$10</c:f>
              <c:numCache>
                <c:formatCode>0%</c:formatCode>
                <c:ptCount val="8"/>
                <c:pt idx="0">
                  <c:v>0.13500000000000001</c:v>
                </c:pt>
                <c:pt idx="1">
                  <c:v>0.44600000000000001</c:v>
                </c:pt>
                <c:pt idx="2">
                  <c:v>0.09</c:v>
                </c:pt>
                <c:pt idx="3">
                  <c:v>0.47</c:v>
                </c:pt>
                <c:pt idx="4">
                  <c:v>0.9</c:v>
                </c:pt>
                <c:pt idx="5">
                  <c:v>0.13</c:v>
                </c:pt>
                <c:pt idx="6">
                  <c:v>4.4999999999999997E-3</c:v>
                </c:pt>
                <c:pt idx="7">
                  <c:v>0.02</c:v>
                </c:pt>
              </c:numCache>
            </c:numRef>
          </c:val>
        </c:ser>
        <c:ser>
          <c:idx val="8"/>
          <c:order val="8"/>
          <c:tx>
            <c:strRef>
              <c:f>'Data Aggregate Jan-Dec'!$J$2</c:f>
              <c:strCache>
                <c:ptCount val="1"/>
                <c:pt idx="0">
                  <c:v>Sept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Jan-Dec'!$J$3:$J$10</c:f>
              <c:numCache>
                <c:formatCode>0%</c:formatCode>
                <c:ptCount val="8"/>
                <c:pt idx="0">
                  <c:v>0.13</c:v>
                </c:pt>
                <c:pt idx="1">
                  <c:v>0.45</c:v>
                </c:pt>
                <c:pt idx="2">
                  <c:v>0.08</c:v>
                </c:pt>
                <c:pt idx="3">
                  <c:v>0.5</c:v>
                </c:pt>
                <c:pt idx="4">
                  <c:v>0.9</c:v>
                </c:pt>
                <c:pt idx="5">
                  <c:v>0.15</c:v>
                </c:pt>
                <c:pt idx="6">
                  <c:v>0</c:v>
                </c:pt>
                <c:pt idx="7">
                  <c:v>0.03</c:v>
                </c:pt>
              </c:numCache>
            </c:numRef>
          </c:val>
        </c:ser>
        <c:ser>
          <c:idx val="9"/>
          <c:order val="9"/>
          <c:tx>
            <c:strRef>
              <c:f>'Data Aggregate Jan-Dec'!$K$2</c:f>
              <c:strCache>
                <c:ptCount val="1"/>
                <c:pt idx="0">
                  <c:v>Oct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Jan-Dec'!$K$3:$K$10</c:f>
              <c:numCache>
                <c:formatCode>0%</c:formatCode>
                <c:ptCount val="8"/>
                <c:pt idx="0">
                  <c:v>0.14000000000000001</c:v>
                </c:pt>
                <c:pt idx="1">
                  <c:v>0.35</c:v>
                </c:pt>
                <c:pt idx="2">
                  <c:v>0.06</c:v>
                </c:pt>
                <c:pt idx="3">
                  <c:v>0.43</c:v>
                </c:pt>
                <c:pt idx="4">
                  <c:v>0.73</c:v>
                </c:pt>
                <c:pt idx="5">
                  <c:v>0.09</c:v>
                </c:pt>
                <c:pt idx="6">
                  <c:v>0.01</c:v>
                </c:pt>
                <c:pt idx="7">
                  <c:v>0.03</c:v>
                </c:pt>
              </c:numCache>
            </c:numRef>
          </c:val>
        </c:ser>
        <c:ser>
          <c:idx val="10"/>
          <c:order val="10"/>
          <c:tx>
            <c:strRef>
              <c:f>'Data Aggregate Jan-Dec'!$L$2</c:f>
              <c:strCache>
                <c:ptCount val="1"/>
                <c:pt idx="0">
                  <c:v>Nov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Jan-Dec'!$L$3:$L$10</c:f>
              <c:numCache>
                <c:formatCode>0%</c:formatCode>
                <c:ptCount val="8"/>
                <c:pt idx="0">
                  <c:v>0.16</c:v>
                </c:pt>
                <c:pt idx="1">
                  <c:v>0.4</c:v>
                </c:pt>
                <c:pt idx="2">
                  <c:v>0.06</c:v>
                </c:pt>
                <c:pt idx="3">
                  <c:v>0.42</c:v>
                </c:pt>
                <c:pt idx="4">
                  <c:v>0.68</c:v>
                </c:pt>
                <c:pt idx="5">
                  <c:v>7.0000000000000007E-2</c:v>
                </c:pt>
                <c:pt idx="6">
                  <c:v>0</c:v>
                </c:pt>
                <c:pt idx="7">
                  <c:v>0.02</c:v>
                </c:pt>
              </c:numCache>
            </c:numRef>
          </c:val>
        </c:ser>
        <c:ser>
          <c:idx val="11"/>
          <c:order val="11"/>
          <c:tx>
            <c:strRef>
              <c:f>'Data Aggregate Jan-Dec'!$M$2</c:f>
              <c:strCache>
                <c:ptCount val="1"/>
                <c:pt idx="0">
                  <c:v>Dec</c:v>
                </c:pt>
              </c:strCache>
            </c:strRef>
          </c:tx>
          <c:invertIfNegative val="0"/>
          <c:cat>
            <c:strRef>
              <c:f>'Data Aggregate Jan-Dec'!$A$3:$A$10</c:f>
              <c:strCache>
                <c:ptCount val="8"/>
                <c:pt idx="0">
                  <c:v>HbA1c &lt; 7</c:v>
                </c:pt>
                <c:pt idx="1">
                  <c:v>BP &lt; 130/90</c:v>
                </c:pt>
                <c:pt idx="2">
                  <c:v>BMI &lt; 24.9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Jan-Dec'!$M$3:$M$10</c:f>
              <c:numCache>
                <c:formatCode>0%</c:formatCode>
                <c:ptCount val="8"/>
                <c:pt idx="0">
                  <c:v>0.15</c:v>
                </c:pt>
                <c:pt idx="1">
                  <c:v>0.34</c:v>
                </c:pt>
                <c:pt idx="2">
                  <c:v>0.06</c:v>
                </c:pt>
                <c:pt idx="3">
                  <c:v>0.41</c:v>
                </c:pt>
                <c:pt idx="4">
                  <c:v>0.73</c:v>
                </c:pt>
                <c:pt idx="5">
                  <c:v>7.0000000000000007E-2</c:v>
                </c:pt>
                <c:pt idx="6">
                  <c:v>0</c:v>
                </c:pt>
                <c:pt idx="7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470528"/>
        <c:axId val="35393920"/>
      </c:barChart>
      <c:catAx>
        <c:axId val="344705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lumMod val="99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innerShdw blurRad="63500" dist="50800" dir="16200000">
              <a:schemeClr val="accent1">
                <a:alpha val="50000"/>
              </a:schemeClr>
            </a:innerShdw>
          </a:effectLst>
        </c:spPr>
        <c:crossAx val="35393920"/>
        <c:crosses val="autoZero"/>
        <c:auto val="0"/>
        <c:lblAlgn val="ctr"/>
        <c:lblOffset val="100"/>
        <c:noMultiLvlLbl val="0"/>
      </c:catAx>
      <c:valAx>
        <c:axId val="3539392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34470528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667244360220535E-2"/>
          <c:y val="8.4907465107359165E-2"/>
          <c:w val="0.88521778170289478"/>
          <c:h val="0.46763860690648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Aggregate Jan-Dec'!$B$12</c:f>
              <c:strCache>
                <c:ptCount val="1"/>
                <c:pt idx="0">
                  <c:v>January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Jan-Dec'!$B$13:$B$20</c:f>
              <c:numCache>
                <c:formatCode>0%</c:formatCode>
                <c:ptCount val="8"/>
                <c:pt idx="0">
                  <c:v>0.35</c:v>
                </c:pt>
                <c:pt idx="1">
                  <c:v>0.55000000000000004</c:v>
                </c:pt>
                <c:pt idx="2">
                  <c:v>0.41</c:v>
                </c:pt>
                <c:pt idx="3">
                  <c:v>0.55000000000000004</c:v>
                </c:pt>
                <c:pt idx="4">
                  <c:v>0.65</c:v>
                </c:pt>
                <c:pt idx="5">
                  <c:v>0.15</c:v>
                </c:pt>
                <c:pt idx="6">
                  <c:v>0.03</c:v>
                </c:pt>
                <c:pt idx="7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'Data Aggregate Jan-Dec'!$C$12</c:f>
              <c:strCache>
                <c:ptCount val="1"/>
                <c:pt idx="0">
                  <c:v>February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Jan-Dec'!$C$13:$C$20</c:f>
              <c:numCache>
                <c:formatCode>0%</c:formatCode>
                <c:ptCount val="8"/>
                <c:pt idx="0">
                  <c:v>0.38</c:v>
                </c:pt>
                <c:pt idx="1">
                  <c:v>0.65</c:v>
                </c:pt>
                <c:pt idx="2">
                  <c:v>0.36</c:v>
                </c:pt>
                <c:pt idx="3">
                  <c:v>0.47</c:v>
                </c:pt>
                <c:pt idx="4">
                  <c:v>0.61</c:v>
                </c:pt>
                <c:pt idx="5">
                  <c:v>0.16</c:v>
                </c:pt>
                <c:pt idx="6">
                  <c:v>0.06</c:v>
                </c:pt>
                <c:pt idx="7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'Data Aggregate Jan-Dec'!$D$12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Jan-Dec'!$D$13:$D$20</c:f>
              <c:numCache>
                <c:formatCode>0%</c:formatCode>
                <c:ptCount val="8"/>
                <c:pt idx="0">
                  <c:v>0.38</c:v>
                </c:pt>
                <c:pt idx="1">
                  <c:v>0.62</c:v>
                </c:pt>
                <c:pt idx="2">
                  <c:v>0.33</c:v>
                </c:pt>
                <c:pt idx="3">
                  <c:v>0.45</c:v>
                </c:pt>
                <c:pt idx="4">
                  <c:v>0.49</c:v>
                </c:pt>
                <c:pt idx="5">
                  <c:v>0.09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3"/>
          <c:order val="3"/>
          <c:tx>
            <c:strRef>
              <c:f>'Data Aggregate Jan-Dec'!$E$12</c:f>
              <c:strCache>
                <c:ptCount val="1"/>
                <c:pt idx="0">
                  <c:v>April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Jan-Dec'!$E$13:$E$20</c:f>
              <c:numCache>
                <c:formatCode>0%</c:formatCode>
                <c:ptCount val="8"/>
                <c:pt idx="0">
                  <c:v>0.35</c:v>
                </c:pt>
                <c:pt idx="1">
                  <c:v>0.67</c:v>
                </c:pt>
                <c:pt idx="2">
                  <c:v>0.31</c:v>
                </c:pt>
                <c:pt idx="3">
                  <c:v>0.45</c:v>
                </c:pt>
                <c:pt idx="4">
                  <c:v>0.57999999999999996</c:v>
                </c:pt>
                <c:pt idx="5">
                  <c:v>0.13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4"/>
          <c:order val="4"/>
          <c:tx>
            <c:strRef>
              <c:f>'Data Aggregate Jan-Dec'!$F$12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Jan-Dec'!$F$13:$F$20</c:f>
              <c:numCache>
                <c:formatCode>0%</c:formatCode>
                <c:ptCount val="8"/>
                <c:pt idx="0">
                  <c:v>0.4</c:v>
                </c:pt>
                <c:pt idx="1">
                  <c:v>0.63</c:v>
                </c:pt>
                <c:pt idx="2">
                  <c:v>0.37</c:v>
                </c:pt>
                <c:pt idx="3">
                  <c:v>0.41</c:v>
                </c:pt>
                <c:pt idx="4">
                  <c:v>0.4</c:v>
                </c:pt>
                <c:pt idx="5">
                  <c:v>0.13</c:v>
                </c:pt>
                <c:pt idx="6">
                  <c:v>0.01</c:v>
                </c:pt>
                <c:pt idx="7">
                  <c:v>0</c:v>
                </c:pt>
              </c:numCache>
            </c:numRef>
          </c:val>
        </c:ser>
        <c:ser>
          <c:idx val="5"/>
          <c:order val="5"/>
          <c:tx>
            <c:strRef>
              <c:f>'Data Aggregate Jan-Dec'!$G$12</c:f>
              <c:strCache>
                <c:ptCount val="1"/>
                <c:pt idx="0">
                  <c:v>June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Jan-Dec'!$G$13:$G$20</c:f>
              <c:numCache>
                <c:formatCode>0%</c:formatCode>
                <c:ptCount val="8"/>
                <c:pt idx="0">
                  <c:v>0.34</c:v>
                </c:pt>
                <c:pt idx="1">
                  <c:v>0.64</c:v>
                </c:pt>
                <c:pt idx="2">
                  <c:v>0.41</c:v>
                </c:pt>
                <c:pt idx="3">
                  <c:v>0.43</c:v>
                </c:pt>
                <c:pt idx="4">
                  <c:v>0.59</c:v>
                </c:pt>
                <c:pt idx="5">
                  <c:v>0.14000000000000001</c:v>
                </c:pt>
                <c:pt idx="6">
                  <c:v>0.02</c:v>
                </c:pt>
                <c:pt idx="7">
                  <c:v>0</c:v>
                </c:pt>
              </c:numCache>
            </c:numRef>
          </c:val>
        </c:ser>
        <c:ser>
          <c:idx val="6"/>
          <c:order val="6"/>
          <c:tx>
            <c:strRef>
              <c:f>'Data Aggregate Jan-Dec'!$H$12</c:f>
              <c:strCache>
                <c:ptCount val="1"/>
                <c:pt idx="0">
                  <c:v>July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Jan-Dec'!$H$13:$H$20</c:f>
              <c:numCache>
                <c:formatCode>0%</c:formatCode>
                <c:ptCount val="8"/>
                <c:pt idx="0">
                  <c:v>0.39</c:v>
                </c:pt>
                <c:pt idx="1">
                  <c:v>0.62</c:v>
                </c:pt>
                <c:pt idx="2">
                  <c:v>0.37</c:v>
                </c:pt>
                <c:pt idx="3">
                  <c:v>0.37</c:v>
                </c:pt>
                <c:pt idx="4">
                  <c:v>0.47</c:v>
                </c:pt>
                <c:pt idx="5">
                  <c:v>0.09</c:v>
                </c:pt>
                <c:pt idx="6">
                  <c:v>0.04</c:v>
                </c:pt>
                <c:pt idx="7">
                  <c:v>0</c:v>
                </c:pt>
              </c:numCache>
            </c:numRef>
          </c:val>
        </c:ser>
        <c:ser>
          <c:idx val="7"/>
          <c:order val="7"/>
          <c:tx>
            <c:strRef>
              <c:f>'Data Aggregate Jan-Dec'!$I$12</c:f>
              <c:strCache>
                <c:ptCount val="1"/>
                <c:pt idx="0">
                  <c:v>Aug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Jan-Dec'!$I$13:$I$20</c:f>
              <c:numCache>
                <c:formatCode>0%</c:formatCode>
                <c:ptCount val="8"/>
                <c:pt idx="0">
                  <c:v>0.41</c:v>
                </c:pt>
                <c:pt idx="1">
                  <c:v>0.65</c:v>
                </c:pt>
                <c:pt idx="2">
                  <c:v>0.37</c:v>
                </c:pt>
                <c:pt idx="3">
                  <c:v>0.3</c:v>
                </c:pt>
                <c:pt idx="4">
                  <c:v>0.42</c:v>
                </c:pt>
                <c:pt idx="5">
                  <c:v>0.14000000000000001</c:v>
                </c:pt>
                <c:pt idx="6">
                  <c:v>0.01</c:v>
                </c:pt>
                <c:pt idx="7">
                  <c:v>0.05</c:v>
                </c:pt>
              </c:numCache>
            </c:numRef>
          </c:val>
        </c:ser>
        <c:ser>
          <c:idx val="8"/>
          <c:order val="8"/>
          <c:tx>
            <c:strRef>
              <c:f>'Data Aggregate Jan-Dec'!$J$12</c:f>
              <c:strCache>
                <c:ptCount val="1"/>
                <c:pt idx="0">
                  <c:v>Sept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Jan-Dec'!$J$13:$J$20</c:f>
              <c:numCache>
                <c:formatCode>0%</c:formatCode>
                <c:ptCount val="8"/>
                <c:pt idx="0">
                  <c:v>0.37</c:v>
                </c:pt>
                <c:pt idx="1">
                  <c:v>0.69</c:v>
                </c:pt>
                <c:pt idx="2">
                  <c:v>0.33</c:v>
                </c:pt>
                <c:pt idx="3">
                  <c:v>0.41</c:v>
                </c:pt>
                <c:pt idx="4">
                  <c:v>0.49</c:v>
                </c:pt>
                <c:pt idx="5">
                  <c:v>0.1</c:v>
                </c:pt>
                <c:pt idx="6">
                  <c:v>0.01</c:v>
                </c:pt>
                <c:pt idx="7">
                  <c:v>0</c:v>
                </c:pt>
              </c:numCache>
            </c:numRef>
          </c:val>
        </c:ser>
        <c:ser>
          <c:idx val="9"/>
          <c:order val="9"/>
          <c:tx>
            <c:strRef>
              <c:f>'Data Aggregate Jan-Dec'!$K$12</c:f>
              <c:strCache>
                <c:ptCount val="1"/>
                <c:pt idx="0">
                  <c:v>Oct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Jan-Dec'!$K$13:$K$20</c:f>
              <c:numCache>
                <c:formatCode>0%</c:formatCode>
                <c:ptCount val="8"/>
                <c:pt idx="0">
                  <c:v>0.37</c:v>
                </c:pt>
                <c:pt idx="1">
                  <c:v>0.61</c:v>
                </c:pt>
                <c:pt idx="2">
                  <c:v>0.42</c:v>
                </c:pt>
                <c:pt idx="3">
                  <c:v>0.39</c:v>
                </c:pt>
                <c:pt idx="4">
                  <c:v>0.46</c:v>
                </c:pt>
                <c:pt idx="5">
                  <c:v>0.11</c:v>
                </c:pt>
                <c:pt idx="6">
                  <c:v>0.01</c:v>
                </c:pt>
                <c:pt idx="7">
                  <c:v>0.02</c:v>
                </c:pt>
              </c:numCache>
            </c:numRef>
          </c:val>
        </c:ser>
        <c:ser>
          <c:idx val="10"/>
          <c:order val="10"/>
          <c:tx>
            <c:strRef>
              <c:f>'Data Aggregate Jan-Dec'!$L$12</c:f>
              <c:strCache>
                <c:ptCount val="1"/>
                <c:pt idx="0">
                  <c:v>Nov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Jan-Dec'!$L$13:$L$20</c:f>
              <c:numCache>
                <c:formatCode>0%</c:formatCode>
                <c:ptCount val="8"/>
                <c:pt idx="0">
                  <c:v>0.34</c:v>
                </c:pt>
                <c:pt idx="1">
                  <c:v>0.59</c:v>
                </c:pt>
                <c:pt idx="2">
                  <c:v>0.39</c:v>
                </c:pt>
                <c:pt idx="3">
                  <c:v>0.38</c:v>
                </c:pt>
                <c:pt idx="4">
                  <c:v>0.61</c:v>
                </c:pt>
                <c:pt idx="5">
                  <c:v>0.12</c:v>
                </c:pt>
                <c:pt idx="6">
                  <c:v>0.01</c:v>
                </c:pt>
                <c:pt idx="7">
                  <c:v>0.02</c:v>
                </c:pt>
              </c:numCache>
            </c:numRef>
          </c:val>
        </c:ser>
        <c:ser>
          <c:idx val="11"/>
          <c:order val="11"/>
          <c:tx>
            <c:strRef>
              <c:f>'Data Aggregate Jan-Dec'!$M$12</c:f>
              <c:strCache>
                <c:ptCount val="1"/>
                <c:pt idx="0">
                  <c:v>Dec</c:v>
                </c:pt>
              </c:strCache>
            </c:strRef>
          </c:tx>
          <c:invertIfNegative val="0"/>
          <c:cat>
            <c:strRef>
              <c:f>'Data Aggregate Jan-Dec'!$A$13:$A$20</c:f>
              <c:strCache>
                <c:ptCount val="8"/>
                <c:pt idx="0">
                  <c:v>HbA1c &lt; 7</c:v>
                </c:pt>
                <c:pt idx="1">
                  <c:v>BP &lt;  140/80</c:v>
                </c:pt>
                <c:pt idx="2">
                  <c:v>BMI &lt; 30</c:v>
                </c:pt>
                <c:pt idx="3">
                  <c:v>Eye Exam within year</c:v>
                </c:pt>
                <c:pt idx="4">
                  <c:v>Foot Screening within year</c:v>
                </c:pt>
                <c:pt idx="5">
                  <c:v>Referral to Diabetic Clinic</c:v>
                </c:pt>
                <c:pt idx="6">
                  <c:v>Rcent DKA Hospitalization</c:v>
                </c:pt>
                <c:pt idx="7">
                  <c:v>Re-Admit to Hosp. within 3 months of disc.</c:v>
                </c:pt>
              </c:strCache>
            </c:strRef>
          </c:cat>
          <c:val>
            <c:numRef>
              <c:f>'Data Aggregate Jan-Dec'!$M$13:$M$20</c:f>
              <c:numCache>
                <c:formatCode>0%</c:formatCode>
                <c:ptCount val="8"/>
                <c:pt idx="0">
                  <c:v>0.37</c:v>
                </c:pt>
                <c:pt idx="1">
                  <c:v>0.59</c:v>
                </c:pt>
                <c:pt idx="2">
                  <c:v>0.37</c:v>
                </c:pt>
                <c:pt idx="3">
                  <c:v>0.33</c:v>
                </c:pt>
                <c:pt idx="4">
                  <c:v>0.45</c:v>
                </c:pt>
                <c:pt idx="5">
                  <c:v>0.12</c:v>
                </c:pt>
                <c:pt idx="6">
                  <c:v>0</c:v>
                </c:pt>
                <c:pt idx="7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86336"/>
        <c:axId val="35496320"/>
      </c:barChart>
      <c:catAx>
        <c:axId val="35486336"/>
        <c:scaling>
          <c:orientation val="minMax"/>
        </c:scaling>
        <c:delete val="0"/>
        <c:axPos val="b"/>
        <c:majorTickMark val="none"/>
        <c:minorTickMark val="none"/>
        <c:tickLblPos val="nextTo"/>
        <c:crossAx val="35496320"/>
        <c:crosses val="autoZero"/>
        <c:auto val="1"/>
        <c:lblAlgn val="ctr"/>
        <c:lblOffset val="100"/>
        <c:noMultiLvlLbl val="0"/>
      </c:catAx>
      <c:valAx>
        <c:axId val="35496320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354863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solidFill>
            <a:schemeClr val="accent1">
              <a:lumMod val="20000"/>
              <a:lumOff val="80000"/>
            </a:schemeClr>
          </a:solidFill>
        </c:spPr>
      </c:dTable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0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8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3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71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8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6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8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6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3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39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F0A25-DBF4-41CB-86F0-41BB9DA273C3}" type="datetimeFigureOut">
              <a:rPr lang="en-US" smtClean="0"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3D72B-419E-41AD-A71E-F95753CBB9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reesem\AppData\Local\Microsoft\Windows\Temporary Internet Files\Content.IE5\FB6W13FD\Ed_g2s_backgrou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97" y="1143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Diabetes Collaborative</a:t>
            </a:r>
            <a:br>
              <a:rPr lang="en-US" dirty="0" smtClean="0"/>
            </a:br>
            <a:r>
              <a:rPr lang="en-US" dirty="0" smtClean="0"/>
              <a:t>UMC NHC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2015-2016 Project Summary</a:t>
            </a:r>
          </a:p>
          <a:p>
            <a:r>
              <a:rPr lang="en-US" dirty="0" smtClean="0"/>
              <a:t>Tuesday 3/28/17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50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reesem\AppData\Local\Microsoft\Windows\Temporary Internet Files\Content.IE5\FB6W13FD\Ed_g2s_backgrou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A random sample of 75 diabetic patients records were queried each month for each clinic site</a:t>
            </a:r>
          </a:p>
          <a:p>
            <a:r>
              <a:rPr lang="en-US" dirty="0" smtClean="0"/>
              <a:t>A </a:t>
            </a:r>
            <a:r>
              <a:rPr lang="en-US" dirty="0" smtClean="0"/>
              <a:t>sample size of 450 diabetic patients records were </a:t>
            </a:r>
            <a:r>
              <a:rPr lang="en-US" dirty="0" smtClean="0"/>
              <a:t>reviewed monthly</a:t>
            </a:r>
            <a:endParaRPr lang="en-US" dirty="0" smtClean="0"/>
          </a:p>
          <a:p>
            <a:r>
              <a:rPr lang="en-US" dirty="0" smtClean="0"/>
              <a:t>Outreach activity was conducted at each clinic site based on sample data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esem\AppData\Local\Microsoft\Windows\Temporary Internet Files\Content.IE5\FB6W13FD\Ed_g2s_backgrou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Metric Goal Variations 2015-2016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BP goal level changed from 130/90 in 2015 to 140/80 in 2016</a:t>
            </a:r>
          </a:p>
          <a:p>
            <a:r>
              <a:rPr lang="en-US" dirty="0" smtClean="0"/>
              <a:t>BMI goal level changed from &lt;24.9 in 2015 to &lt; 30 in 2016</a:t>
            </a:r>
          </a:p>
          <a:p>
            <a:r>
              <a:rPr lang="en-US" dirty="0" smtClean="0"/>
              <a:t>Variation in foot exams with visual/tactile exam vs monofilament exam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3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Jan-Dec 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975294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52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Jan-Dec 2016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95194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22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reesem\AppData\Local\Microsoft\Windows\Temporary Internet Files\Content.IE5\FB6W13FD\Ed_g2s_backgrou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HbA1c &lt; 7 was the most improved metric</a:t>
            </a:r>
          </a:p>
          <a:p>
            <a:r>
              <a:rPr lang="en-US" dirty="0" smtClean="0"/>
              <a:t>There was good improvement in BP</a:t>
            </a:r>
          </a:p>
          <a:p>
            <a:r>
              <a:rPr lang="en-US" dirty="0" smtClean="0"/>
              <a:t>There was good improvement in BMI</a:t>
            </a:r>
          </a:p>
          <a:p>
            <a:r>
              <a:rPr lang="en-US" dirty="0" smtClean="0"/>
              <a:t>Eye exam data inconclusive due to some sites reporting referral for eye exam data vs completed eye exam data</a:t>
            </a:r>
          </a:p>
          <a:p>
            <a:r>
              <a:rPr lang="en-US" dirty="0" smtClean="0"/>
              <a:t>Referral to the diabetic clinic indicates a minimal declined in 2016 from 2015</a:t>
            </a:r>
          </a:p>
          <a:p>
            <a:r>
              <a:rPr lang="en-US" dirty="0" smtClean="0"/>
              <a:t>DKA Hospitalization rate remains low, slight increase from 2015</a:t>
            </a:r>
          </a:p>
          <a:p>
            <a:r>
              <a:rPr lang="en-US" dirty="0" smtClean="0"/>
              <a:t>Maintained the low re-admit within 3 months rate, relatively the same as 2015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300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esem\AppData\Local\Microsoft\Windows\Temporary Internet Files\Content.IE5\FB6W13FD\Ed_g2s_backgrou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6106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1676399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Transitioning to OBESITY Focus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828800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For 2017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048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165</TotalTime>
  <Words>171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Diabetes Collaborative UMC NHC</vt:lpstr>
      <vt:lpstr>Process</vt:lpstr>
      <vt:lpstr>Metric Goal Variations 2015-2016</vt:lpstr>
      <vt:lpstr>Jan-Dec 2015</vt:lpstr>
      <vt:lpstr>Jan-Dec 2016</vt:lpstr>
      <vt:lpstr>Outcomes</vt:lpstr>
      <vt:lpstr> Transitioning to OBESITY Focus</vt:lpstr>
    </vt:vector>
  </TitlesOfParts>
  <Company>University Medical Center of El Paso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Collaborative</dc:title>
  <dc:creator>Mary Harris-Reese</dc:creator>
  <cp:lastModifiedBy>Mary Harris-Reese</cp:lastModifiedBy>
  <cp:revision>13</cp:revision>
  <dcterms:created xsi:type="dcterms:W3CDTF">2017-03-28T15:35:50Z</dcterms:created>
  <dcterms:modified xsi:type="dcterms:W3CDTF">2017-03-28T18:35:38Z</dcterms:modified>
</cp:coreProperties>
</file>