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9"/>
    <p:sldMasterId id="2147483660" r:id="rId10"/>
  </p:sldMasterIdLst>
  <p:notesMasterIdLst>
    <p:notesMasterId r:id="rId19"/>
  </p:notesMasterIdLst>
  <p:sldIdLst>
    <p:sldId id="256" r:id="rId11"/>
    <p:sldId id="257" r:id="rId12"/>
    <p:sldId id="258" r:id="rId13"/>
    <p:sldId id="259" r:id="rId14"/>
    <p:sldId id="261" r:id="rId15"/>
    <p:sldId id="260" r:id="rId16"/>
    <p:sldId id="262" r:id="rId17"/>
    <p:sldId id="263" r:id="rId1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82C5"/>
    <a:srgbClr val="58595B"/>
    <a:srgbClr val="E7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8" autoAdjust="0"/>
    <p:restoredTop sz="94660"/>
  </p:normalViewPr>
  <p:slideViewPr>
    <p:cSldViewPr>
      <p:cViewPr varScale="1">
        <p:scale>
          <a:sx n="84" d="100"/>
          <a:sy n="84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2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27080BE-238C-4495-BD3D-746891ADF0F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6F0A539-FCC7-45BB-96F5-45564F20C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8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0A539-FCC7-45BB-96F5-45564F20C4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45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7DE189-A65B-4B58-9945-C48ECF0034D5}" type="datetime1">
              <a:rPr lang="en-US" smtClean="0"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962F-78EE-465B-BC8F-94559C7E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8493F0-6835-4730-A197-3A39E264E8E5}" type="datetime1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962F-78EE-465B-BC8F-94559C7E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9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E0F8FC-F7C4-4F25-8C68-B6907E8D8E6C}" type="datetime1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962F-78EE-465B-BC8F-94559C7E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59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A6C2-5EB5-4698-86CD-54B8BB6F2917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B034-A9A2-41B2-B4AE-5271F14EB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17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A6C2-5EB5-4698-86CD-54B8BB6F2917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B034-A9A2-41B2-B4AE-5271F14EB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35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A6C2-5EB5-4698-86CD-54B8BB6F2917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B034-A9A2-41B2-B4AE-5271F14EB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64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A6C2-5EB5-4698-86CD-54B8BB6F2917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B034-A9A2-41B2-B4AE-5271F14EB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54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A6C2-5EB5-4698-86CD-54B8BB6F2917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B034-A9A2-41B2-B4AE-5271F14EB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06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A6C2-5EB5-4698-86CD-54B8BB6F2917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B034-A9A2-41B2-B4AE-5271F14EB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91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A6C2-5EB5-4698-86CD-54B8BB6F2917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B034-A9A2-41B2-B4AE-5271F14EB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02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A6C2-5EB5-4698-86CD-54B8BB6F2917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B034-A9A2-41B2-B4AE-5271F14EB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FE376F-A730-4643-BCBB-176F5E7D4E62}" type="datetime1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962F-78EE-465B-BC8F-94559C7E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79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A6C2-5EB5-4698-86CD-54B8BB6F2917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B034-A9A2-41B2-B4AE-5271F14EB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12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A6C2-5EB5-4698-86CD-54B8BB6F2917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B034-A9A2-41B2-B4AE-5271F14EB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34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A6C2-5EB5-4698-86CD-54B8BB6F2917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B034-A9A2-41B2-B4AE-5271F14EB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AF4694-7F99-44CD-95E7-B8F03A3CBC81}" type="datetime1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962F-78EE-465B-BC8F-94559C7E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3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875AAA-BC7E-4D71-B57C-0C7BFF94DA25}" type="datetime1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962F-78EE-465B-BC8F-94559C7E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4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A94FA7-8F67-48BE-B2B4-B015591ED3D5}" type="datetime1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962F-78EE-465B-BC8F-94559C7E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3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699A07-041C-45CD-B57A-D23B78BD2DDC}" type="datetime1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962F-78EE-465B-BC8F-94559C7E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7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D9A93-0B8A-4FD7-8177-57C7211DEB1E}" type="datetime1">
              <a:rPr lang="en-US" smtClean="0"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962F-78EE-465B-BC8F-94559C7E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0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B93C7-EDFC-46FB-BD47-683CD9D2E308}" type="datetime1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962F-78EE-465B-BC8F-94559C7E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4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4FAB76-F1F1-4261-95F7-BFAFC5EB2997}" type="datetime1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962F-78EE-465B-BC8F-94559C7E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2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45341"/>
            <a:ext cx="1295401" cy="5712659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7382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962F-78EE-465B-BC8F-94559C7E8C17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C:\Users\troxelljw\Desktop\ppsquar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5400" cy="114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196340"/>
            <a:ext cx="1295401" cy="4572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" y="6810375"/>
            <a:ext cx="1295401" cy="45720"/>
          </a:xfrm>
          <a:prstGeom prst="rect">
            <a:avLst/>
          </a:prstGeom>
          <a:solidFill>
            <a:srgbClr val="0A8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95402" y="6477000"/>
            <a:ext cx="7848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 smtClean="0">
                <a:solidFill>
                  <a:srgbClr val="58595B"/>
                </a:solidFill>
              </a:rPr>
              <a:t>“Delivering Outstanding Services”</a:t>
            </a:r>
          </a:p>
        </p:txBody>
      </p:sp>
    </p:spTree>
    <p:extLst>
      <p:ext uri="{BB962C8B-B14F-4D97-AF65-F5344CB8AC3E}">
        <p14:creationId xmlns:p14="http://schemas.microsoft.com/office/powerpoint/2010/main" val="286730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7A6C2-5EB5-4698-86CD-54B8BB6F2917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1B034-A9A2-41B2-B4AE-5271F14EB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4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133600"/>
            <a:ext cx="7467600" cy="1470025"/>
          </a:xfrm>
        </p:spPr>
        <p:txBody>
          <a:bodyPr/>
          <a:lstStyle/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Enhancing Health Department’s Preventive Health Services – “Stretch Activities”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572000"/>
            <a:ext cx="7696200" cy="1219200"/>
          </a:xfrm>
        </p:spPr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Claudia Lozano, MPH, CHES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RHP 15 Meeting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28, 2016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962F-78EE-465B-BC8F-94559C7E8C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1115 Texas Healthcare Transformation Waiver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04218"/>
            <a:ext cx="8229600" cy="4525963"/>
          </a:xfrm>
        </p:spPr>
        <p:txBody>
          <a:bodyPr/>
          <a:lstStyle/>
          <a:p>
            <a:pPr marL="285750" indent="-285750"/>
            <a:r>
              <a:rPr lang="en-US" sz="2800" dirty="0"/>
              <a:t>Border Public Health Interest Group</a:t>
            </a:r>
          </a:p>
          <a:p>
            <a:pPr marL="285750" indent="-285750"/>
            <a:r>
              <a:rPr lang="en-US" sz="2800" dirty="0"/>
              <a:t>Community Health Atlas</a:t>
            </a:r>
          </a:p>
          <a:p>
            <a:pPr marL="285750" indent="-285750"/>
            <a:r>
              <a:rPr lang="en-US" sz="2800" dirty="0"/>
              <a:t>Mobile Dental Clinic</a:t>
            </a:r>
          </a:p>
          <a:p>
            <a:pPr marL="285750" indent="-285750"/>
            <a:r>
              <a:rPr lang="en-US" sz="2800" dirty="0"/>
              <a:t>Health Information Exchange</a:t>
            </a:r>
          </a:p>
          <a:p>
            <a:pPr marL="285750" indent="-285750"/>
            <a:r>
              <a:rPr lang="en-US" sz="2800" dirty="0"/>
              <a:t>Neighborhood Fire Stations </a:t>
            </a:r>
          </a:p>
          <a:p>
            <a:pPr marL="285750" indent="-285750"/>
            <a:r>
              <a:rPr lang="en-US" sz="2800" dirty="0"/>
              <a:t>Three Year Health Initiative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962F-78EE-465B-BC8F-94559C7E8C1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5" descr="T:\MedicaidWaiver\Former Employees\Jorge Ramirez DBA Files\Dental\Pic\IMAG12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4600"/>
            <a:ext cx="2620512" cy="157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lozanocs\Pictures\EL_1089536a93aafb2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67200"/>
            <a:ext cx="274010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57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Preventive Health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962F-78EE-465B-BC8F-94559C7E8C17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1447800" y="1600200"/>
            <a:ext cx="7239000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spcBef>
                <a:spcPct val="30000"/>
              </a:spcBef>
              <a:buNone/>
              <a:defRPr/>
            </a:pPr>
            <a:r>
              <a:rPr lang="en-US" sz="2400" i="1" dirty="0"/>
              <a:t>The purpose of the 1115 Healthcare Transformation waiver, is to expand healthcare services and improve the health of uninsured and Medicaid populations in Texas.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57400" y="2933422"/>
            <a:ext cx="487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Cancer Screenings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Immunizations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Blood Pressure and Glucose Check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Teen </a:t>
            </a:r>
            <a:r>
              <a:rPr lang="en-US" dirty="0"/>
              <a:t>pregnancy prevention and treatment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STD testing and </a:t>
            </a:r>
            <a:r>
              <a:rPr lang="en-US" dirty="0" smtClean="0"/>
              <a:t>follow-up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Hepatitis C linkage to care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Referral to resources and additional services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Health Education and Group Sessions</a:t>
            </a:r>
            <a:endParaRPr lang="en-US" dirty="0"/>
          </a:p>
        </p:txBody>
      </p:sp>
      <p:pic>
        <p:nvPicPr>
          <p:cNvPr id="8" name="Picture 3" descr="T:\MedicaidWaiver\Former Employees\Jorge Ramirez DBA Files\Mexican Consulate Event\EL_1138793cad3752d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144" y="4343400"/>
            <a:ext cx="2552856" cy="163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23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Measures Description</a:t>
            </a:r>
            <a:endParaRPr lang="en-US" i="1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8229600" cy="3124200"/>
          </a:xfrm>
        </p:spPr>
        <p:txBody>
          <a:bodyPr/>
          <a:lstStyle/>
          <a:p>
            <a:r>
              <a:rPr lang="en-US" dirty="0" smtClean="0"/>
              <a:t>Category 3 Outcome </a:t>
            </a:r>
          </a:p>
          <a:p>
            <a:pPr lvl="1"/>
            <a:r>
              <a:rPr lang="en-US" sz="2000" i="1" dirty="0" smtClean="0"/>
              <a:t>Chlamydia 3 month follow-up</a:t>
            </a:r>
          </a:p>
          <a:p>
            <a:pPr lvl="1"/>
            <a:r>
              <a:rPr lang="en-US" sz="2000" i="1" dirty="0" smtClean="0"/>
              <a:t>Teen Pregnancy Rate</a:t>
            </a:r>
          </a:p>
          <a:p>
            <a:pPr lvl="1"/>
            <a:r>
              <a:rPr lang="en-US" sz="2000" dirty="0" smtClean="0"/>
              <a:t>Influenza and Pneumonia Vaccines</a:t>
            </a:r>
          </a:p>
          <a:p>
            <a:pPr lvl="1"/>
            <a:r>
              <a:rPr lang="en-US" sz="2000" dirty="0" smtClean="0"/>
              <a:t>Cancer Screenings</a:t>
            </a:r>
          </a:p>
          <a:p>
            <a:r>
              <a:rPr lang="en-US" dirty="0"/>
              <a:t>Stretch Activity</a:t>
            </a:r>
          </a:p>
          <a:p>
            <a:pPr lvl="1"/>
            <a:r>
              <a:rPr lang="en-US" sz="2000" dirty="0" smtClean="0"/>
              <a:t>HHSC requirement to supplement Pay for Reporting (P4R) metrics to demonstrate improvement of project </a:t>
            </a:r>
          </a:p>
          <a:p>
            <a:pPr lvl="1"/>
            <a:r>
              <a:rPr lang="en-US" sz="2000" dirty="0" smtClean="0"/>
              <a:t>50% of payment allocation</a:t>
            </a:r>
          </a:p>
          <a:p>
            <a:pPr lvl="1"/>
            <a:r>
              <a:rPr lang="en-US" sz="2000" dirty="0" smtClean="0"/>
              <a:t>SA3: Alternative Approaches to Program and Outcome Linkages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962F-78EE-465B-BC8F-94559C7E8C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23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“Stretch Activities”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Media Campaign</a:t>
            </a:r>
            <a:endParaRPr lang="en-US" dirty="0"/>
          </a:p>
          <a:p>
            <a:r>
              <a:rPr lang="en-US" dirty="0" smtClean="0"/>
              <a:t>Training and Conferences </a:t>
            </a:r>
          </a:p>
          <a:p>
            <a:pPr lvl="1"/>
            <a:r>
              <a:rPr lang="en-US" sz="2000" dirty="0" smtClean="0"/>
              <a:t>Symposium to Prevent Teen Pregnancy</a:t>
            </a:r>
          </a:p>
          <a:p>
            <a:pPr lvl="1"/>
            <a:r>
              <a:rPr lang="en-US" sz="2000" dirty="0"/>
              <a:t>Maternal and Child Health Epidemiology Conference</a:t>
            </a:r>
            <a:endParaRPr lang="en-US" sz="2000" dirty="0" smtClean="0"/>
          </a:p>
          <a:p>
            <a:r>
              <a:rPr lang="en-US" dirty="0" smtClean="0"/>
              <a:t>Clinical and Health Education Personnel</a:t>
            </a:r>
          </a:p>
          <a:p>
            <a:r>
              <a:rPr lang="en-US" dirty="0" smtClean="0"/>
              <a:t>Partnerships</a:t>
            </a:r>
          </a:p>
          <a:p>
            <a:r>
              <a:rPr lang="en-US" dirty="0" smtClean="0"/>
              <a:t>Process Evaluation</a:t>
            </a:r>
          </a:p>
          <a:p>
            <a:pPr lvl="1"/>
            <a:r>
              <a:rPr lang="en-US" sz="2000" dirty="0" smtClean="0"/>
              <a:t>Identified focus areas by zip code</a:t>
            </a:r>
          </a:p>
          <a:p>
            <a:pPr lvl="1"/>
            <a:r>
              <a:rPr lang="en-US" sz="2000" dirty="0" smtClean="0"/>
              <a:t>Database and EMR upgrades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962F-78EE-465B-BC8F-94559C7E8C1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692" y="4495800"/>
            <a:ext cx="1662328" cy="17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90600"/>
            <a:ext cx="2531005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860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Community Benefits</a:t>
            </a:r>
            <a:endParaRPr lang="en-US" i="1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812704"/>
              </p:ext>
            </p:extLst>
          </p:nvPr>
        </p:nvGraphicFramePr>
        <p:xfrm>
          <a:off x="1676399" y="1752599"/>
          <a:ext cx="6400800" cy="419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9840"/>
                <a:gridCol w="1195480"/>
                <a:gridCol w="1195480"/>
              </a:tblGrid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2400" b="1" u="none" strike="noStrike" dirty="0" smtClean="0">
                          <a:effectLst/>
                        </a:rPr>
                        <a:t>Preventive Health Services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DY4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DY5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Vaccines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1336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2052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Cancer Screenings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202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Chlamydia Treatments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263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235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Hep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C Follow-ups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309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Teen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Pregnancy Prevention Participants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Fire </a:t>
                      </a:r>
                      <a:r>
                        <a:rPr lang="en-US" sz="1800" u="none" strike="noStrike" dirty="0" smtClean="0">
                          <a:effectLst/>
                        </a:rPr>
                        <a:t>station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clinic participants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1160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Mobile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Dental Exams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252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baseline="0" dirty="0" smtClean="0">
                          <a:effectLst/>
                        </a:rPr>
                        <a:t>Community outreach/Referral Services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1954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2352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A82C5"/>
                          </a:solidFill>
                          <a:effectLst/>
                        </a:rPr>
                        <a:t>Total</a:t>
                      </a:r>
                      <a:endParaRPr lang="en-US" sz="2400" b="1" i="0" u="none" strike="noStrike" dirty="0">
                        <a:solidFill>
                          <a:srgbClr val="0A82C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sng" strike="noStrike" dirty="0">
                          <a:solidFill>
                            <a:srgbClr val="0A82C5"/>
                          </a:solidFill>
                          <a:effectLst/>
                        </a:rPr>
                        <a:t>5851</a:t>
                      </a:r>
                      <a:endParaRPr lang="en-US" sz="2400" b="1" i="0" u="sng" strike="noStrike" dirty="0">
                        <a:solidFill>
                          <a:srgbClr val="0A82C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sng" strike="noStrike" dirty="0">
                          <a:solidFill>
                            <a:srgbClr val="0A82C5"/>
                          </a:solidFill>
                          <a:effectLst/>
                        </a:rPr>
                        <a:t>6728</a:t>
                      </a:r>
                      <a:endParaRPr lang="en-US" sz="2400" b="1" i="0" u="sng" strike="noStrike" dirty="0">
                        <a:solidFill>
                          <a:srgbClr val="0A82C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962F-78EE-465B-BC8F-94559C7E8C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94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/>
          <a:lstStyle/>
          <a:p>
            <a:r>
              <a:rPr lang="en-US" dirty="0" smtClean="0"/>
              <a:t>Colonoscopy services</a:t>
            </a:r>
          </a:p>
          <a:p>
            <a:r>
              <a:rPr lang="en-US" dirty="0" smtClean="0"/>
              <a:t>Transportation</a:t>
            </a:r>
          </a:p>
          <a:p>
            <a:r>
              <a:rPr lang="en-US" dirty="0" smtClean="0"/>
              <a:t>Collaborative projects with RHP15</a:t>
            </a:r>
          </a:p>
          <a:p>
            <a:r>
              <a:rPr lang="en-US" dirty="0" smtClean="0"/>
              <a:t>Onsite services</a:t>
            </a:r>
          </a:p>
          <a:p>
            <a:r>
              <a:rPr lang="en-US" dirty="0" smtClean="0"/>
              <a:t>Research Publications</a:t>
            </a:r>
          </a:p>
          <a:p>
            <a:r>
              <a:rPr lang="en-US" dirty="0" smtClean="0"/>
              <a:t>Grants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962F-78EE-465B-BC8F-94559C7E8C1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2" b="9558"/>
          <a:stretch/>
        </p:blipFill>
        <p:spPr>
          <a:xfrm>
            <a:off x="6629400" y="3758090"/>
            <a:ext cx="1943100" cy="23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8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315200" cy="4525963"/>
          </a:xfrm>
        </p:spPr>
        <p:txBody>
          <a:bodyPr/>
          <a:lstStyle/>
          <a:p>
            <a:r>
              <a:rPr lang="en-US" dirty="0" smtClean="0"/>
              <a:t>Questions</a:t>
            </a:r>
          </a:p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962F-78EE-465B-BC8F-94559C7E8C1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" r="9278" b="13386"/>
          <a:stretch/>
        </p:blipFill>
        <p:spPr>
          <a:xfrm>
            <a:off x="4572000" y="1600200"/>
            <a:ext cx="3733800" cy="2533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8"/>
          <a:stretch/>
        </p:blipFill>
        <p:spPr>
          <a:xfrm>
            <a:off x="685961" y="3785394"/>
            <a:ext cx="3702998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5491"/>
      </p:ext>
    </p:extLst>
  </p:cSld>
  <p:clrMapOvr>
    <a:masterClrMapping/>
  </p:clrMapOvr>
</p:sld>
</file>

<file path=ppt/theme/theme1.xml><?xml version="1.0" encoding="utf-8"?>
<a:theme xmlns:a="http://schemas.openxmlformats.org/drawingml/2006/main" name="Letterhead PowerPoint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9BDD56F139024BB61E5027780ABD14" ma:contentTypeVersion="0" ma:contentTypeDescription="Create a new document." ma:contentTypeScope="" ma:versionID="ed5761584aac87c1610f0e982be364e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304B01D9-0C70-4037-AE50-398C98EEA513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386D7255-0060-4CDD-B4EF-CCD2075EA3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7F8FE9D-5998-4AF9-9DD6-9156C6189601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59344744-423A-4F24-BBA4-4E7E5DC08D40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2A1326B1-7E56-4BFC-907B-040C40482304}">
  <ds:schemaRefs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6.xml><?xml version="1.0" encoding="utf-8"?>
<ds:datastoreItem xmlns:ds="http://schemas.openxmlformats.org/officeDocument/2006/customXml" ds:itemID="{9739A561-EEBF-47F7-B10B-12F39284C34C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3B3B434E-8078-466C-87EB-F4080D3B5251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14BBCF05-609F-4260-A3B6-1B834230C0AE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Letterhead PowerPoint Presentation Template</Template>
  <TotalTime>788</TotalTime>
  <Words>272</Words>
  <Application>Microsoft Office PowerPoint</Application>
  <PresentationFormat>On-screen Show (4:3)</PresentationFormat>
  <Paragraphs>91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Letterhead PowerPoint Presentation Template</vt:lpstr>
      <vt:lpstr>Custom Design</vt:lpstr>
      <vt:lpstr>Enhancing Health Department’s Preventive Health Services – “Stretch Activities”</vt:lpstr>
      <vt:lpstr>1115 Texas Healthcare Transformation Waiver</vt:lpstr>
      <vt:lpstr>Preventive Health Services</vt:lpstr>
      <vt:lpstr>Measures Description</vt:lpstr>
      <vt:lpstr>“Stretch Activities”</vt:lpstr>
      <vt:lpstr>Community Benefits</vt:lpstr>
      <vt:lpstr>Improvements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Irma Marie Lopez</dc:creator>
  <cp:lastModifiedBy>Owner</cp:lastModifiedBy>
  <cp:revision>33</cp:revision>
  <cp:lastPrinted>2016-09-28T14:12:30Z</cp:lastPrinted>
  <dcterms:created xsi:type="dcterms:W3CDTF">2015-04-16T16:24:00Z</dcterms:created>
  <dcterms:modified xsi:type="dcterms:W3CDTF">2016-09-28T18:23:59Z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0x010100E49BDD56F139024BB61E5027780ABD14</vt:lpwstr>
  </property>
</Properties>
</file>