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2.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4.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5.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6.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7.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8.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9.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2"/>
  </p:notesMasterIdLst>
  <p:handoutMasterIdLst>
    <p:handoutMasterId r:id="rId13"/>
  </p:handoutMasterIdLst>
  <p:sldIdLst>
    <p:sldId id="259" r:id="rId2"/>
    <p:sldId id="261" r:id="rId3"/>
    <p:sldId id="288" r:id="rId4"/>
    <p:sldId id="289" r:id="rId5"/>
    <p:sldId id="290" r:id="rId6"/>
    <p:sldId id="291" r:id="rId7"/>
    <p:sldId id="292" r:id="rId8"/>
    <p:sldId id="293" r:id="rId9"/>
    <p:sldId id="294" r:id="rId10"/>
    <p:sldId id="29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ED6"/>
    <a:srgbClr val="003300"/>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74" autoAdjust="0"/>
    <p:restoredTop sz="83977" autoAdjust="0"/>
  </p:normalViewPr>
  <p:slideViewPr>
    <p:cSldViewPr>
      <p:cViewPr varScale="1">
        <p:scale>
          <a:sx n="95" d="100"/>
          <a:sy n="95" d="100"/>
        </p:scale>
        <p:origin x="-1578" y="-96"/>
      </p:cViewPr>
      <p:guideLst>
        <p:guide orient="horz" pos="2160"/>
        <p:guide pos="2880"/>
      </p:guideLst>
    </p:cSldViewPr>
  </p:slideViewPr>
  <p:notesTextViewPr>
    <p:cViewPr>
      <p:scale>
        <a:sx n="100" d="100"/>
        <a:sy n="100" d="100"/>
      </p:scale>
      <p:origin x="0" y="0"/>
    </p:cViewPr>
  </p:notesTextViewPr>
  <p:sorterViewPr>
    <p:cViewPr>
      <p:scale>
        <a:sx n="154" d="100"/>
        <a:sy n="154" d="100"/>
      </p:scale>
      <p:origin x="0" y="0"/>
    </p:cViewPr>
  </p:sorterViewPr>
  <p:notesViewPr>
    <p:cSldViewPr>
      <p:cViewPr varScale="1">
        <p:scale>
          <a:sx n="83" d="100"/>
          <a:sy n="83" d="100"/>
        </p:scale>
        <p:origin x="-314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83FDC75-7F73-4A4A-A77C-09AADF00E0EA}" type="datetimeFigureOut">
              <a:rPr lang="en-US" smtClean="0"/>
              <a:pPr/>
              <a:t>3/25/2015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59226BF-1F13-42D3-80DC-373E7ADD1EBC}" type="slidenum">
              <a:rPr lang="en-US" smtClean="0"/>
              <a:pPr/>
              <a:t>‹#›</a:t>
            </a:fld>
            <a:endParaRPr lang="en-US" dirty="0"/>
          </a:p>
        </p:txBody>
      </p:sp>
    </p:spTree>
    <p:extLst>
      <p:ext uri="{BB962C8B-B14F-4D97-AF65-F5344CB8AC3E}">
        <p14:creationId xmlns:p14="http://schemas.microsoft.com/office/powerpoint/2010/main" val="6386803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AEF76B-3757-4A0B-AF93-28494465C1DD}" type="datetimeFigureOut">
              <a:rPr lang="en-US" smtClean="0"/>
              <a:pPr/>
              <a:t>3/25/2015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693FD4-8F83-4EF7-AC3F-0DC0388986B0}" type="slidenum">
              <a:rPr lang="en-US" smtClean="0"/>
              <a:pPr/>
              <a:t>‹#›</a:t>
            </a:fld>
            <a:endParaRPr lang="en-US" dirty="0"/>
          </a:p>
        </p:txBody>
      </p:sp>
    </p:spTree>
    <p:extLst>
      <p:ext uri="{BB962C8B-B14F-4D97-AF65-F5344CB8AC3E}">
        <p14:creationId xmlns:p14="http://schemas.microsoft.com/office/powerpoint/2010/main" val="2896849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C6EAC7D-5A89-47C2-8ABA-56C9C2DEF7A4}"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endParaRPr lang="en-US" dirty="0" smtClean="0"/>
          </a:p>
        </p:txBody>
      </p:sp>
      <p:sp>
        <p:nvSpPr>
          <p:cNvPr id="4" name="Slide Number Placeholder 3"/>
          <p:cNvSpPr>
            <a:spLocks noGrp="1"/>
          </p:cNvSpPr>
          <p:nvPr>
            <p:ph type="sldNum" sz="quarter" idx="10"/>
          </p:nvPr>
        </p:nvSpPr>
        <p:spPr/>
        <p:txBody>
          <a:bodyPr/>
          <a:lstStyle/>
          <a:p>
            <a:fld id="{EC6EAC7D-5A89-47C2-8ABA-56C9C2DEF7A4}" type="slidenum">
              <a:rPr lang="en-US" smtClean="0"/>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endParaRPr lang="en-US" dirty="0" smtClean="0"/>
          </a:p>
        </p:txBody>
      </p:sp>
      <p:sp>
        <p:nvSpPr>
          <p:cNvPr id="4" name="Slide Number Placeholder 3"/>
          <p:cNvSpPr>
            <a:spLocks noGrp="1"/>
          </p:cNvSpPr>
          <p:nvPr>
            <p:ph type="sldNum" sz="quarter" idx="10"/>
          </p:nvPr>
        </p:nvSpPr>
        <p:spPr/>
        <p:txBody>
          <a:bodyPr/>
          <a:lstStyle/>
          <a:p>
            <a:fld id="{EC6EAC7D-5A89-47C2-8ABA-56C9C2DEF7A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endParaRPr lang="en-US" dirty="0" smtClean="0"/>
          </a:p>
        </p:txBody>
      </p:sp>
      <p:sp>
        <p:nvSpPr>
          <p:cNvPr id="4" name="Slide Number Placeholder 3"/>
          <p:cNvSpPr>
            <a:spLocks noGrp="1"/>
          </p:cNvSpPr>
          <p:nvPr>
            <p:ph type="sldNum" sz="quarter" idx="10"/>
          </p:nvPr>
        </p:nvSpPr>
        <p:spPr/>
        <p:txBody>
          <a:bodyPr/>
          <a:lstStyle/>
          <a:p>
            <a:fld id="{EC6EAC7D-5A89-47C2-8ABA-56C9C2DEF7A4}"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endParaRPr lang="en-US" dirty="0" smtClean="0"/>
          </a:p>
        </p:txBody>
      </p:sp>
      <p:sp>
        <p:nvSpPr>
          <p:cNvPr id="4" name="Slide Number Placeholder 3"/>
          <p:cNvSpPr>
            <a:spLocks noGrp="1"/>
          </p:cNvSpPr>
          <p:nvPr>
            <p:ph type="sldNum" sz="quarter" idx="10"/>
          </p:nvPr>
        </p:nvSpPr>
        <p:spPr/>
        <p:txBody>
          <a:bodyPr/>
          <a:lstStyle/>
          <a:p>
            <a:fld id="{EC6EAC7D-5A89-47C2-8ABA-56C9C2DEF7A4}"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endParaRPr lang="en-US" dirty="0" smtClean="0"/>
          </a:p>
        </p:txBody>
      </p:sp>
      <p:sp>
        <p:nvSpPr>
          <p:cNvPr id="4" name="Slide Number Placeholder 3"/>
          <p:cNvSpPr>
            <a:spLocks noGrp="1"/>
          </p:cNvSpPr>
          <p:nvPr>
            <p:ph type="sldNum" sz="quarter" idx="10"/>
          </p:nvPr>
        </p:nvSpPr>
        <p:spPr/>
        <p:txBody>
          <a:bodyPr/>
          <a:lstStyle/>
          <a:p>
            <a:fld id="{EC6EAC7D-5A89-47C2-8ABA-56C9C2DEF7A4}"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endParaRPr lang="en-US" dirty="0" smtClean="0"/>
          </a:p>
        </p:txBody>
      </p:sp>
      <p:sp>
        <p:nvSpPr>
          <p:cNvPr id="4" name="Slide Number Placeholder 3"/>
          <p:cNvSpPr>
            <a:spLocks noGrp="1"/>
          </p:cNvSpPr>
          <p:nvPr>
            <p:ph type="sldNum" sz="quarter" idx="10"/>
          </p:nvPr>
        </p:nvSpPr>
        <p:spPr/>
        <p:txBody>
          <a:bodyPr/>
          <a:lstStyle/>
          <a:p>
            <a:fld id="{EC6EAC7D-5A89-47C2-8ABA-56C9C2DEF7A4}"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endParaRPr lang="en-US" dirty="0" smtClean="0"/>
          </a:p>
        </p:txBody>
      </p:sp>
      <p:sp>
        <p:nvSpPr>
          <p:cNvPr id="4" name="Slide Number Placeholder 3"/>
          <p:cNvSpPr>
            <a:spLocks noGrp="1"/>
          </p:cNvSpPr>
          <p:nvPr>
            <p:ph type="sldNum" sz="quarter" idx="10"/>
          </p:nvPr>
        </p:nvSpPr>
        <p:spPr/>
        <p:txBody>
          <a:bodyPr/>
          <a:lstStyle/>
          <a:p>
            <a:fld id="{EC6EAC7D-5A89-47C2-8ABA-56C9C2DEF7A4}"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endParaRPr lang="en-US" dirty="0" smtClean="0"/>
          </a:p>
        </p:txBody>
      </p:sp>
      <p:sp>
        <p:nvSpPr>
          <p:cNvPr id="4" name="Slide Number Placeholder 3"/>
          <p:cNvSpPr>
            <a:spLocks noGrp="1"/>
          </p:cNvSpPr>
          <p:nvPr>
            <p:ph type="sldNum" sz="quarter" idx="10"/>
          </p:nvPr>
        </p:nvSpPr>
        <p:spPr/>
        <p:txBody>
          <a:bodyPr/>
          <a:lstStyle/>
          <a:p>
            <a:fld id="{EC6EAC7D-5A89-47C2-8ABA-56C9C2DEF7A4}"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endParaRPr lang="en-US" dirty="0" smtClean="0"/>
          </a:p>
        </p:txBody>
      </p:sp>
      <p:sp>
        <p:nvSpPr>
          <p:cNvPr id="4" name="Slide Number Placeholder 3"/>
          <p:cNvSpPr>
            <a:spLocks noGrp="1"/>
          </p:cNvSpPr>
          <p:nvPr>
            <p:ph type="sldNum" sz="quarter" idx="10"/>
          </p:nvPr>
        </p:nvSpPr>
        <p:spPr/>
        <p:txBody>
          <a:bodyPr/>
          <a:lstStyle/>
          <a:p>
            <a:fld id="{EC6EAC7D-5A89-47C2-8ABA-56C9C2DEF7A4}"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2" name="Title 1"/>
          <p:cNvSpPr>
            <a:spLocks noGrp="1"/>
          </p:cNvSpPr>
          <p:nvPr>
            <p:ph type="ctrTitle" hasCustomPrompt="1"/>
          </p:nvPr>
        </p:nvSpPr>
        <p:spPr>
          <a:xfrm>
            <a:off x="2590800" y="2286000"/>
            <a:ext cx="6180224" cy="1470025"/>
          </a:xfrm>
        </p:spPr>
        <p:txBody>
          <a:bodyPr anchor="t"/>
          <a:lstStyle>
            <a:lvl1pPr algn="r">
              <a:defRPr b="1" cap="small" baseline="0">
                <a:solidFill>
                  <a:srgbClr val="00330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3962400" y="4038600"/>
            <a:ext cx="4772528" cy="990600"/>
          </a:xfrm>
        </p:spPr>
        <p:txBody>
          <a:bodyPr>
            <a:normAutofit/>
          </a:bodyPr>
          <a:lstStyle>
            <a:lvl1pPr marL="0" indent="0" algn="r">
              <a:buNone/>
              <a:defRPr sz="2000" b="0">
                <a:solidFill>
                  <a:schemeClr val="tx1"/>
                </a:solidFill>
                <a:latin typeface="Georgia"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7" name="Picture 6"/>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0" y="1251"/>
            <a:ext cx="3721618" cy="6858000"/>
          </a:xfrm>
          <a:prstGeom prst="rect">
            <a:avLst/>
          </a:prstGeom>
        </p:spPr>
      </p:pic>
      <p:sp>
        <p:nvSpPr>
          <p:cNvPr id="10" name="Picture Placeholder 9"/>
          <p:cNvSpPr>
            <a:spLocks noGrp="1"/>
          </p:cNvSpPr>
          <p:nvPr>
            <p:ph type="pic" sz="quarter" idx="13" hasCustomPrompt="1"/>
          </p:nvPr>
        </p:nvSpPr>
        <p:spPr>
          <a:xfrm>
            <a:off x="6858000" y="5105400"/>
            <a:ext cx="1828800" cy="990600"/>
          </a:xfrm>
        </p:spPr>
        <p:txBody>
          <a:bodyPr>
            <a:normAutofit/>
          </a:bodyPr>
          <a:lstStyle>
            <a:lvl1pPr marL="0" indent="0" algn="ctr">
              <a:buNone/>
              <a:defRPr sz="2000" baseline="0"/>
            </a:lvl1pPr>
          </a:lstStyle>
          <a:p>
            <a:r>
              <a:rPr lang="en-US" dirty="0" smtClean="0"/>
              <a:t>Company Logo</a:t>
            </a:r>
            <a:endParaRPr lang="en-US" dirty="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7B281C-5159-4971-8228-52B9A72E9ED2}" type="datetimeFigureOut">
              <a:rPr lang="en-US" smtClean="0"/>
              <a:pPr/>
              <a:t>3/25/2015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7B281C-5159-4971-8228-52B9A72E9ED2}" type="datetimeFigureOut">
              <a:rPr lang="en-US" smtClean="0"/>
              <a:pPr/>
              <a:t>3/25/2015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ackground Only">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3" name="Date Placeholder 3"/>
          <p:cNvSpPr>
            <a:spLocks noGrp="1"/>
          </p:cNvSpPr>
          <p:nvPr>
            <p:ph type="dt" sz="half" idx="10"/>
          </p:nvPr>
        </p:nvSpPr>
        <p:spPr>
          <a:xfrm>
            <a:off x="762000" y="6356350"/>
            <a:ext cx="2133600" cy="365125"/>
          </a:xfrm>
        </p:spPr>
        <p:txBody>
          <a:bodyPr/>
          <a:lstStyle/>
          <a:p>
            <a:fld id="{757B281C-5159-4971-8228-52B9A72E9ED2}" type="datetimeFigureOut">
              <a:rPr lang="en-US" smtClean="0"/>
              <a:pPr/>
              <a:t>3/25/2015</a:t>
            </a:fld>
            <a:endParaRPr lang="en-US" dirty="0"/>
          </a:p>
        </p:txBody>
      </p:sp>
      <p:sp>
        <p:nvSpPr>
          <p:cNvPr id="4" name="Footer Placeholder 4"/>
          <p:cNvSpPr>
            <a:spLocks noGrp="1"/>
          </p:cNvSpPr>
          <p:nvPr>
            <p:ph type="ftr" sz="quarter" idx="11"/>
          </p:nvPr>
        </p:nvSpPr>
        <p:spPr>
          <a:xfrm>
            <a:off x="3352800" y="6356350"/>
            <a:ext cx="2895600" cy="365125"/>
          </a:xfrm>
        </p:spPr>
        <p:txBody>
          <a:bodyPr/>
          <a:lstStyle/>
          <a:p>
            <a:endParaRPr lang="en-US" dirty="0"/>
          </a:p>
        </p:txBody>
      </p:sp>
      <p:sp>
        <p:nvSpPr>
          <p:cNvPr id="5" name="Slide Number Placeholder 5"/>
          <p:cNvSpPr>
            <a:spLocks noGrp="1"/>
          </p:cNvSpPr>
          <p:nvPr>
            <p:ph type="sldNum" sz="quarter" idx="12"/>
          </p:nvPr>
        </p:nvSpPr>
        <p:spPr>
          <a:xfrm>
            <a:off x="6705600" y="6356350"/>
            <a:ext cx="2133600" cy="365125"/>
          </a:xfrm>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pic>
        <p:nvPicPr>
          <p:cNvPr id="8" name="Picture 7"/>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rot="5400000">
            <a:off x="3161049" y="-3176815"/>
            <a:ext cx="2819400" cy="9173031"/>
          </a:xfrm>
          <a:prstGeom prst="rect">
            <a:avLst/>
          </a:prstGeom>
        </p:spPr>
      </p:pic>
      <p:sp>
        <p:nvSpPr>
          <p:cNvPr id="2" name="Title 1"/>
          <p:cNvSpPr>
            <a:spLocks noGrp="1"/>
          </p:cNvSpPr>
          <p:nvPr>
            <p:ph type="title" hasCustomPrompt="1"/>
          </p:nvPr>
        </p:nvSpPr>
        <p:spPr>
          <a:xfrm>
            <a:off x="4572000" y="3048000"/>
            <a:ext cx="4343400" cy="1362075"/>
          </a:xfrm>
        </p:spPr>
        <p:txBody>
          <a:bodyPr anchor="b" anchorCtr="0"/>
          <a:lstStyle>
            <a:lvl1pPr algn="l">
              <a:defRPr sz="4000" b="1" cap="small" baseline="0">
                <a:solidFill>
                  <a:srgbClr val="003300"/>
                </a:solidFill>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757B281C-5159-4971-8228-52B9A72E9ED2}" type="datetimeFigureOut">
              <a:rPr lang="en-US" smtClean="0"/>
              <a:pPr/>
              <a:t>3/25/2015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D6E5A2-EC83-451F-A719-9AC1370DD5CF}" type="slidenum">
              <a:rPr lang="en-US" smtClean="0"/>
              <a:pPr/>
              <a:t>‹#›</a:t>
            </a:fld>
            <a:endParaRPr lang="en-US" dirty="0"/>
          </a:p>
        </p:txBody>
      </p:sp>
      <p:sp>
        <p:nvSpPr>
          <p:cNvPr id="10" name="Picture Placeholder 9"/>
          <p:cNvSpPr>
            <a:spLocks noGrp="1"/>
          </p:cNvSpPr>
          <p:nvPr>
            <p:ph type="pic" sz="quarter" idx="13" hasCustomPrompt="1"/>
          </p:nvPr>
        </p:nvSpPr>
        <p:spPr>
          <a:xfrm>
            <a:off x="6781800" y="5334000"/>
            <a:ext cx="2133600" cy="990600"/>
          </a:xfrm>
        </p:spPr>
        <p:txBody>
          <a:bodyPr>
            <a:normAutofit/>
          </a:bodyPr>
          <a:lstStyle>
            <a:lvl1pPr marL="0" indent="0" algn="ctr">
              <a:buNone/>
              <a:defRPr sz="1800"/>
            </a:lvl1pPr>
          </a:lstStyle>
          <a:p>
            <a:r>
              <a:rPr lang="en-US" dirty="0" smtClean="0"/>
              <a:t>Company Logo</a:t>
            </a:r>
            <a:endParaRPr lang="en-US" dirty="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62000" y="269632"/>
            <a:ext cx="8077200" cy="1143000"/>
          </a:xfrm>
        </p:spPr>
        <p:txBody>
          <a:bodyPr anchor="ctr" anchorCtr="0"/>
          <a:lstStyle>
            <a:lvl1pPr algn="l">
              <a:defRPr lang="en-US" dirty="0"/>
            </a:lvl1pPr>
          </a:lstStyle>
          <a:p>
            <a:r>
              <a:rPr lang="en-US" dirty="0" smtClean="0"/>
              <a:t>Click To Edit Master Title Style</a:t>
            </a:r>
            <a:endParaRPr lang="en-US" dirty="0"/>
          </a:p>
        </p:txBody>
      </p:sp>
      <p:sp>
        <p:nvSpPr>
          <p:cNvPr id="3" name="Content Placeholder 2"/>
          <p:cNvSpPr>
            <a:spLocks noGrp="1"/>
          </p:cNvSpPr>
          <p:nvPr>
            <p:ph idx="1"/>
          </p:nvPr>
        </p:nvSpPr>
        <p:spPr>
          <a:xfrm>
            <a:off x="762000" y="1596413"/>
            <a:ext cx="8077200" cy="4297363"/>
          </a:xfrm>
        </p:spPr>
        <p:txBody>
          <a:bodyPr>
            <a:normAutofit/>
          </a:bodyPr>
          <a:lstStyle>
            <a:lvl1pPr>
              <a:defRPr sz="3200">
                <a:latin typeface="+mn-lt"/>
              </a:defRPr>
            </a:lvl1pPr>
            <a:lvl2pPr>
              <a:defRPr sz="2800">
                <a:latin typeface="+mn-lt"/>
              </a:defRPr>
            </a:lvl2pPr>
            <a:lvl3pPr>
              <a:defRPr sz="2400">
                <a:latin typeface="+mn-lt"/>
              </a:defRPr>
            </a:lvl3pPr>
            <a:lvl4pPr>
              <a:defRPr sz="2400">
                <a:latin typeface="+mn-lt"/>
              </a:defRPr>
            </a:lvl4pPr>
            <a:lvl5pPr>
              <a:defRPr sz="2400">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57B281C-5159-4971-8228-52B9A72E9ED2}" type="datetimeFigureOut">
              <a:rPr lang="en-US" smtClean="0"/>
              <a:pPr/>
              <a:t>3/25/2015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705600" y="6356350"/>
            <a:ext cx="2133600" cy="365125"/>
          </a:xfrm>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7B281C-5159-4971-8228-52B9A72E9ED2}" type="datetimeFigureOut">
              <a:rPr lang="en-US" smtClean="0"/>
              <a:pPr/>
              <a:t>3/25/2015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736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736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7B281C-5159-4971-8228-52B9A72E9ED2}" type="datetimeFigureOut">
              <a:rPr lang="en-US" smtClean="0"/>
              <a:pPr/>
              <a:t>3/25/2015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036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858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7B281C-5159-4971-8228-52B9A72E9ED2}" type="datetimeFigureOut">
              <a:rPr lang="en-US" smtClean="0"/>
              <a:pPr/>
              <a:t>3/25/2015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7B281C-5159-4971-8228-52B9A72E9ED2}" type="datetimeFigureOut">
              <a:rPr lang="en-US" smtClean="0"/>
              <a:pPr/>
              <a:t>3/25/2015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7B281C-5159-4971-8228-52B9A72E9ED2}" type="datetimeFigureOut">
              <a:rPr lang="en-US" smtClean="0"/>
              <a:pPr/>
              <a:t>3/25/2015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274638"/>
            <a:ext cx="5867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7B281C-5159-4971-8228-52B9A72E9ED2}" type="datetimeFigureOut">
              <a:rPr lang="en-US" smtClean="0"/>
              <a:pPr/>
              <a:t>3/25/2015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4"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2" name="Title Placeholder 1"/>
          <p:cNvSpPr>
            <a:spLocks noGrp="1"/>
          </p:cNvSpPr>
          <p:nvPr>
            <p:ph type="title"/>
          </p:nvPr>
        </p:nvSpPr>
        <p:spPr>
          <a:xfrm>
            <a:off x="762000" y="274638"/>
            <a:ext cx="80772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1600200"/>
            <a:ext cx="80772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20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B281C-5159-4971-8228-52B9A72E9ED2}" type="datetimeFigureOut">
              <a:rPr lang="en-US" smtClean="0"/>
              <a:pPr/>
              <a:t>3/25/2015</a:t>
            </a:fld>
            <a:endParaRPr lang="en-US" dirty="0"/>
          </a:p>
        </p:txBody>
      </p:sp>
      <p:sp>
        <p:nvSpPr>
          <p:cNvPr id="5" name="Footer Placeholder 4"/>
          <p:cNvSpPr>
            <a:spLocks noGrp="1"/>
          </p:cNvSpPr>
          <p:nvPr>
            <p:ph type="ftr" sz="quarter" idx="3"/>
          </p:nvPr>
        </p:nvSpPr>
        <p:spPr>
          <a:xfrm>
            <a:off x="33528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7056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D6E5A2-EC83-451F-A719-9AC1370DD5CF}" type="slidenum">
              <a:rPr lang="en-US" smtClean="0"/>
              <a:pPr/>
              <a:t>‹#›</a:t>
            </a:fld>
            <a:endParaRPr lang="en-US" dirty="0"/>
          </a:p>
        </p:txBody>
      </p:sp>
      <p:pic>
        <p:nvPicPr>
          <p:cNvPr id="8" name="Picture 7"/>
          <p:cNvPicPr>
            <a:picLocks noChangeAspect="1"/>
          </p:cNvPicPr>
          <p:nvPr/>
        </p:nvPicPr>
        <p:blipFill rotWithShape="1">
          <a:blip r:embed="rId15" cstate="email">
            <a:extLst>
              <a:ext uri="{28A0092B-C50C-407E-A947-70E740481C1C}">
                <a14:useLocalDpi xmlns:a14="http://schemas.microsoft.com/office/drawing/2010/main"/>
              </a:ext>
            </a:extLst>
          </a:blip>
          <a:srcRect/>
          <a:stretch/>
        </p:blipFill>
        <p:spPr>
          <a:xfrm>
            <a:off x="-152400" y="-109183"/>
            <a:ext cx="818707" cy="708318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3" r:id="rId5"/>
    <p:sldLayoutId id="2147483656" r:id="rId6"/>
    <p:sldLayoutId id="2147483657" r:id="rId7"/>
    <p:sldLayoutId id="2147483658" r:id="rId8"/>
    <p:sldLayoutId id="2147483659" r:id="rId9"/>
    <p:sldLayoutId id="2147483654" r:id="rId10"/>
    <p:sldLayoutId id="2147483655" r:id="rId11"/>
    <p:sldLayoutId id="2147483663" r:id="rId12"/>
  </p:sldLayoutIdLst>
  <p:transition spd="slow">
    <p:wipe dir="d"/>
  </p:transition>
  <p:timing>
    <p:tnLst>
      <p:par>
        <p:cTn id="1" dur="indefinite" restart="never" nodeType="tmRoot"/>
      </p:par>
    </p:tnLst>
  </p:timing>
  <p:txStyles>
    <p:titleStyle>
      <a:lvl1pPr algn="l" defTabSz="914400" rtl="0" eaLnBrk="1" latinLnBrk="0" hangingPunct="1">
        <a:spcBef>
          <a:spcPct val="0"/>
        </a:spcBef>
        <a:buNone/>
        <a:defRPr lang="en-US" sz="4400" kern="1200" dirty="0" smtClean="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7" Type="http://schemas.openxmlformats.org/officeDocument/2006/relationships/image" Target="../media/image7.jpe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6.jpeg"/><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notesSlide" Target="../notesSlides/notesSlide10.xml"/><Relationship Id="rId4"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notesSlide" Target="../notesSlides/notesSlide2.xml"/><Relationship Id="rId4"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image" Target="../media/image8.jpeg"/><Relationship Id="rId5" Type="http://schemas.openxmlformats.org/officeDocument/2006/relationships/notesSlide" Target="../notesSlides/notesSlide3.xml"/><Relationship Id="rId4"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image" Target="../media/image9.jpeg"/><Relationship Id="rId5" Type="http://schemas.openxmlformats.org/officeDocument/2006/relationships/notesSlide" Target="../notesSlides/notesSlide4.xml"/><Relationship Id="rId4"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image" Target="../media/image10.jpeg"/><Relationship Id="rId5" Type="http://schemas.openxmlformats.org/officeDocument/2006/relationships/notesSlide" Target="../notesSlides/notesSlide5.xml"/><Relationship Id="rId4"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image" Target="../media/image11.jpeg"/><Relationship Id="rId5" Type="http://schemas.openxmlformats.org/officeDocument/2006/relationships/notesSlide" Target="../notesSlides/notesSlide6.xml"/><Relationship Id="rId4"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notesSlide" Target="../notesSlides/notesSlide7.xml"/><Relationship Id="rId4"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8.xml"/><Relationship Id="rId4"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notesSlide" Target="../notesSlides/notesSlide9.xml"/><Relationship Id="rId4"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2"/>
            </p:custDataLst>
          </p:nvPr>
        </p:nvSpPr>
        <p:spPr/>
        <p:txBody>
          <a:bodyPr/>
          <a:lstStyle/>
          <a:p>
            <a:r>
              <a:rPr lang="en-US" dirty="0" smtClean="0"/>
              <a:t>Vaccinations for health</a:t>
            </a:r>
            <a:endParaRPr lang="en-US" dirty="0"/>
          </a:p>
        </p:txBody>
      </p:sp>
      <p:sp>
        <p:nvSpPr>
          <p:cNvPr id="3" name="Subtitle 2"/>
          <p:cNvSpPr>
            <a:spLocks noGrp="1"/>
          </p:cNvSpPr>
          <p:nvPr>
            <p:ph type="subTitle" idx="1"/>
            <p:custDataLst>
              <p:tags r:id="rId3"/>
            </p:custDataLst>
          </p:nvPr>
        </p:nvSpPr>
        <p:spPr/>
        <p:txBody>
          <a:bodyPr>
            <a:normAutofit fontScale="85000" lnSpcReduction="20000"/>
          </a:bodyPr>
          <a:lstStyle/>
          <a:p>
            <a:r>
              <a:rPr lang="en-US" sz="2400" dirty="0" smtClean="0">
                <a:latin typeface="+mn-lt"/>
              </a:rPr>
              <a:t>Deputy Chief Robert Arvizu</a:t>
            </a:r>
          </a:p>
          <a:p>
            <a:r>
              <a:rPr lang="en-US" sz="2400" dirty="0" smtClean="0">
                <a:latin typeface="+mn-lt"/>
              </a:rPr>
              <a:t>Wednesday </a:t>
            </a:r>
            <a:r>
              <a:rPr lang="en-US" sz="2400" smtClean="0">
                <a:latin typeface="+mn-lt"/>
              </a:rPr>
              <a:t>March 25, </a:t>
            </a:r>
            <a:r>
              <a:rPr lang="en-US" sz="2400" dirty="0" smtClean="0">
                <a:latin typeface="+mn-lt"/>
              </a:rPr>
              <a:t>2015</a:t>
            </a:r>
          </a:p>
          <a:p>
            <a:r>
              <a:rPr lang="en-US" sz="2400" dirty="0" smtClean="0">
                <a:latin typeface="+mn-lt"/>
              </a:rPr>
              <a:t>RHP 15 Meeting</a:t>
            </a:r>
            <a:endParaRPr lang="en-US" sz="2400" dirty="0">
              <a:latin typeface="+mn-lt"/>
            </a:endParaRPr>
          </a:p>
        </p:txBody>
      </p:sp>
      <p:pic>
        <p:nvPicPr>
          <p:cNvPr id="4" name="Picture 3"/>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5085396" y="2971801"/>
            <a:ext cx="773039" cy="756842"/>
          </a:xfrm>
          <a:prstGeom prst="rect">
            <a:avLst/>
          </a:prstGeom>
        </p:spPr>
      </p:pic>
      <p:pic>
        <p:nvPicPr>
          <p:cNvPr id="5" name="Picture 4"/>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a:off x="6194789" y="2971800"/>
            <a:ext cx="1044211" cy="710064"/>
          </a:xfrm>
          <a:prstGeom prst="rect">
            <a:avLst/>
          </a:prstGeom>
        </p:spPr>
      </p:pic>
    </p:spTree>
    <p:custDataLst>
      <p:tags r:id="rId1"/>
    </p:custData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smtClean="0"/>
              <a:t>Yearly Totals</a:t>
            </a:r>
            <a:endParaRPr lang="en-US" dirty="0"/>
          </a:p>
        </p:txBody>
      </p:sp>
      <p:sp>
        <p:nvSpPr>
          <p:cNvPr id="5" name="Content Placeholder 4"/>
          <p:cNvSpPr>
            <a:spLocks noGrp="1"/>
          </p:cNvSpPr>
          <p:nvPr>
            <p:ph idx="1"/>
            <p:custDataLst>
              <p:tags r:id="rId3"/>
            </p:custDataLst>
          </p:nvPr>
        </p:nvSpPr>
        <p:spPr>
          <a:xfrm>
            <a:off x="762000" y="1596413"/>
            <a:ext cx="8001000" cy="4297363"/>
          </a:xfrm>
        </p:spPr>
        <p:txBody>
          <a:bodyPr>
            <a:normAutofit/>
          </a:bodyPr>
          <a:lstStyle/>
          <a:p>
            <a:pPr marL="0" indent="0">
              <a:buNone/>
            </a:pPr>
            <a:r>
              <a:rPr lang="en-US" dirty="0" smtClean="0"/>
              <a:t>Excluding the two pilot days, we have seen a total of 516 patients (619 including). We project we will hit the yearly goals as we start up the Station clinics again September 2015 in preparation for the next flu season.</a:t>
            </a:r>
          </a:p>
          <a:p>
            <a:endParaRPr lang="en-US" dirty="0" smtClean="0"/>
          </a:p>
        </p:txBody>
      </p:sp>
    </p:spTree>
    <p:custDataLst>
      <p:tags r:id="rId1"/>
    </p:custDataLst>
    <p:extLst>
      <p:ext uri="{BB962C8B-B14F-4D97-AF65-F5344CB8AC3E}">
        <p14:creationId xmlns:p14="http://schemas.microsoft.com/office/powerpoint/2010/main" val="1769343468"/>
      </p:ext>
    </p:extLst>
  </p:cSld>
  <p:clrMapOvr>
    <a:masterClrMapping/>
  </p:clrMapOvr>
  <p:transition spd="slow">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smtClean="0"/>
              <a:t>Purpose of Program</a:t>
            </a:r>
            <a:endParaRPr lang="en-US" dirty="0"/>
          </a:p>
        </p:txBody>
      </p:sp>
      <p:sp>
        <p:nvSpPr>
          <p:cNvPr id="5" name="Content Placeholder 4"/>
          <p:cNvSpPr>
            <a:spLocks noGrp="1"/>
          </p:cNvSpPr>
          <p:nvPr>
            <p:ph idx="1"/>
            <p:custDataLst>
              <p:tags r:id="rId3"/>
            </p:custDataLst>
          </p:nvPr>
        </p:nvSpPr>
        <p:spPr/>
        <p:txBody>
          <a:bodyPr>
            <a:normAutofit fontScale="92500" lnSpcReduction="20000"/>
          </a:bodyPr>
          <a:lstStyle/>
          <a:p>
            <a:pPr marL="0" indent="0">
              <a:buNone/>
            </a:pPr>
            <a:r>
              <a:rPr lang="en-US" dirty="0"/>
              <a:t>It started out as a way to combine the resources of two El Paso City Departments in order to provide essential services to our senior </a:t>
            </a:r>
            <a:r>
              <a:rPr lang="en-US" dirty="0" smtClean="0"/>
              <a:t>population. </a:t>
            </a:r>
            <a:r>
              <a:rPr lang="en-US" dirty="0"/>
              <a:t>The Vaccinations for Health program is a cooperative endeavor between the City of El Paso Department of Public Health and the El Paso Fire Department. It officially began </a:t>
            </a:r>
            <a:r>
              <a:rPr lang="en-US" dirty="0" smtClean="0"/>
              <a:t>September 2014 with </a:t>
            </a:r>
            <a:r>
              <a:rPr lang="en-US" dirty="0"/>
              <a:t>Fire paramedics administering flu shots, pneumonia vaccines, and basic health screenings to seniors 50 years of age and older who are on Medicaid or who are uninsured.</a:t>
            </a:r>
            <a:endParaRPr lang="en-US" dirty="0" smtClean="0"/>
          </a:p>
        </p:txBody>
      </p:sp>
    </p:spTree>
    <p:custDataLst>
      <p:tags r:id="rId1"/>
    </p:custDataLst>
  </p:cSld>
  <p:clrMapOvr>
    <a:masterClrMapping/>
  </p:clrMapOvr>
  <p:transition spd="slow">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smtClean="0"/>
              <a:t>Pilot Program</a:t>
            </a:r>
            <a:endParaRPr lang="en-US" dirty="0"/>
          </a:p>
        </p:txBody>
      </p:sp>
      <p:sp>
        <p:nvSpPr>
          <p:cNvPr id="5" name="Content Placeholder 4"/>
          <p:cNvSpPr>
            <a:spLocks noGrp="1"/>
          </p:cNvSpPr>
          <p:nvPr>
            <p:ph idx="1"/>
            <p:custDataLst>
              <p:tags r:id="rId3"/>
            </p:custDataLst>
          </p:nvPr>
        </p:nvSpPr>
        <p:spPr>
          <a:xfrm>
            <a:off x="762000" y="1596413"/>
            <a:ext cx="5105400" cy="4297363"/>
          </a:xfrm>
        </p:spPr>
        <p:txBody>
          <a:bodyPr>
            <a:normAutofit fontScale="92500"/>
          </a:bodyPr>
          <a:lstStyle/>
          <a:p>
            <a:pPr marL="0" indent="0">
              <a:buNone/>
            </a:pPr>
            <a:r>
              <a:rPr lang="en-US" dirty="0" smtClean="0"/>
              <a:t>The program kicked off Sept. 13, 2014 at Central Station, 201 S. Florence. Push cards, posters and flyers were distributed. Sun Metro placed display ads in their fleet. A series of </a:t>
            </a:r>
            <a:r>
              <a:rPr lang="en-US" dirty="0" err="1" smtClean="0"/>
              <a:t>Diario</a:t>
            </a:r>
            <a:r>
              <a:rPr lang="en-US" dirty="0" smtClean="0"/>
              <a:t> de El Paso ads ran from Sept. 9-13. A total of 49 patients were seen.</a:t>
            </a:r>
          </a:p>
        </p:txBody>
      </p:sp>
      <p:pic>
        <p:nvPicPr>
          <p:cNvPr id="3" name="Picture 2"/>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5867399" y="1905000"/>
            <a:ext cx="2999993" cy="3505200"/>
          </a:xfrm>
          <a:prstGeom prst="rect">
            <a:avLst/>
          </a:prstGeom>
        </p:spPr>
      </p:pic>
    </p:spTree>
    <p:custDataLst>
      <p:tags r:id="rId1"/>
    </p:custDataLst>
    <p:extLst>
      <p:ext uri="{BB962C8B-B14F-4D97-AF65-F5344CB8AC3E}">
        <p14:creationId xmlns:p14="http://schemas.microsoft.com/office/powerpoint/2010/main" val="1073730490"/>
      </p:ext>
    </p:extLst>
  </p:cSld>
  <p:clrMapOvr>
    <a:masterClrMapping/>
  </p:clrMapOvr>
  <p:transition spd="slow">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smtClean="0"/>
              <a:t>Pilot Program – Week 2</a:t>
            </a:r>
            <a:endParaRPr lang="en-US" dirty="0"/>
          </a:p>
        </p:txBody>
      </p:sp>
      <p:sp>
        <p:nvSpPr>
          <p:cNvPr id="5" name="Content Placeholder 4"/>
          <p:cNvSpPr>
            <a:spLocks noGrp="1"/>
          </p:cNvSpPr>
          <p:nvPr>
            <p:ph idx="1"/>
            <p:custDataLst>
              <p:tags r:id="rId3"/>
            </p:custDataLst>
          </p:nvPr>
        </p:nvSpPr>
        <p:spPr>
          <a:xfrm>
            <a:off x="762000" y="1596413"/>
            <a:ext cx="7772400" cy="4297363"/>
          </a:xfrm>
        </p:spPr>
        <p:txBody>
          <a:bodyPr>
            <a:normAutofit/>
          </a:bodyPr>
          <a:lstStyle/>
          <a:p>
            <a:pPr marL="0" indent="0">
              <a:buNone/>
            </a:pPr>
            <a:r>
              <a:rPr lang="en-US" dirty="0" smtClean="0"/>
              <a:t>The pilot continued on Sept. 25, 2014 at Station 25, 10834 Ivanhoe. Posters were distributed. PIO did interviews on </a:t>
            </a:r>
            <a:r>
              <a:rPr lang="en-US" dirty="0" err="1" smtClean="0"/>
              <a:t>Noticias</a:t>
            </a:r>
            <a:r>
              <a:rPr lang="en-US" dirty="0" smtClean="0"/>
              <a:t> MVS, Univision and </a:t>
            </a:r>
            <a:r>
              <a:rPr lang="en-US" dirty="0" err="1" smtClean="0"/>
              <a:t>Telemundo</a:t>
            </a:r>
            <a:r>
              <a:rPr lang="en-US" dirty="0" smtClean="0"/>
              <a:t>. A series of </a:t>
            </a:r>
            <a:r>
              <a:rPr lang="en-US" dirty="0" err="1" smtClean="0"/>
              <a:t>Diario</a:t>
            </a:r>
            <a:r>
              <a:rPr lang="en-US" dirty="0" smtClean="0"/>
              <a:t> de El Paso ads ran from Sept. 24-25. A total of 54 patients were seen.</a:t>
            </a:r>
          </a:p>
        </p:txBody>
      </p:sp>
      <p:pic>
        <p:nvPicPr>
          <p:cNvPr id="4" name="Picture 3"/>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5410200" y="4622800"/>
            <a:ext cx="2881313" cy="1920875"/>
          </a:xfrm>
          <a:prstGeom prst="rect">
            <a:avLst/>
          </a:prstGeom>
        </p:spPr>
      </p:pic>
    </p:spTree>
    <p:custDataLst>
      <p:tags r:id="rId1"/>
    </p:custDataLst>
    <p:extLst>
      <p:ext uri="{BB962C8B-B14F-4D97-AF65-F5344CB8AC3E}">
        <p14:creationId xmlns:p14="http://schemas.microsoft.com/office/powerpoint/2010/main" val="3622747877"/>
      </p:ext>
    </p:extLst>
  </p:cSld>
  <p:clrMapOvr>
    <a:masterClrMapping/>
  </p:clrMapOvr>
  <p:transition spd="slow">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smtClean="0"/>
              <a:t>Program Launch</a:t>
            </a:r>
            <a:endParaRPr lang="en-US" dirty="0"/>
          </a:p>
        </p:txBody>
      </p:sp>
      <p:sp>
        <p:nvSpPr>
          <p:cNvPr id="5" name="Content Placeholder 4"/>
          <p:cNvSpPr>
            <a:spLocks noGrp="1"/>
          </p:cNvSpPr>
          <p:nvPr>
            <p:ph idx="1"/>
            <p:custDataLst>
              <p:tags r:id="rId3"/>
            </p:custDataLst>
          </p:nvPr>
        </p:nvSpPr>
        <p:spPr>
          <a:xfrm>
            <a:off x="762000" y="1596413"/>
            <a:ext cx="4572000" cy="4297363"/>
          </a:xfrm>
        </p:spPr>
        <p:txBody>
          <a:bodyPr>
            <a:normAutofit fontScale="92500" lnSpcReduction="10000"/>
          </a:bodyPr>
          <a:lstStyle/>
          <a:p>
            <a:pPr marL="0" indent="0">
              <a:buNone/>
            </a:pPr>
            <a:r>
              <a:rPr lang="en-US" dirty="0" smtClean="0"/>
              <a:t>The program officially started Oct. 4 at Station 7, 3200 Pershing. No paid advertising was utilized; only a media blitz. PIO did interviews on Univision, NBC, </a:t>
            </a:r>
            <a:r>
              <a:rPr lang="en-US" dirty="0" err="1" smtClean="0"/>
              <a:t>Noticias</a:t>
            </a:r>
            <a:r>
              <a:rPr lang="en-US" dirty="0" smtClean="0"/>
              <a:t> MVS, and Fox. Posters </a:t>
            </a:r>
            <a:r>
              <a:rPr lang="en-US" dirty="0"/>
              <a:t>and flyers were </a:t>
            </a:r>
            <a:r>
              <a:rPr lang="en-US" dirty="0" smtClean="0"/>
              <a:t>still distributed. A total of 43 patients were seen.</a:t>
            </a:r>
          </a:p>
        </p:txBody>
      </p:sp>
      <p:pic>
        <p:nvPicPr>
          <p:cNvPr id="3" name="Picture 2"/>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5425722" y="1524000"/>
            <a:ext cx="3414889" cy="4572000"/>
          </a:xfrm>
          <a:prstGeom prst="rect">
            <a:avLst/>
          </a:prstGeom>
        </p:spPr>
      </p:pic>
    </p:spTree>
    <p:custDataLst>
      <p:tags r:id="rId1"/>
    </p:custDataLst>
    <p:extLst>
      <p:ext uri="{BB962C8B-B14F-4D97-AF65-F5344CB8AC3E}">
        <p14:creationId xmlns:p14="http://schemas.microsoft.com/office/powerpoint/2010/main" val="3801839014"/>
      </p:ext>
    </p:extLst>
  </p:cSld>
  <p:clrMapOvr>
    <a:masterClrMapping/>
  </p:clrMapOvr>
  <p:transition spd="slow">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smtClean="0"/>
              <a:t>Program Peek</a:t>
            </a:r>
            <a:endParaRPr lang="en-US" dirty="0"/>
          </a:p>
        </p:txBody>
      </p:sp>
      <p:sp>
        <p:nvSpPr>
          <p:cNvPr id="5" name="Content Placeholder 4"/>
          <p:cNvSpPr>
            <a:spLocks noGrp="1"/>
          </p:cNvSpPr>
          <p:nvPr>
            <p:ph idx="1"/>
            <p:custDataLst>
              <p:tags r:id="rId3"/>
            </p:custDataLst>
          </p:nvPr>
        </p:nvSpPr>
        <p:spPr>
          <a:xfrm>
            <a:off x="762000" y="1596413"/>
            <a:ext cx="8001000" cy="4297363"/>
          </a:xfrm>
        </p:spPr>
        <p:txBody>
          <a:bodyPr>
            <a:normAutofit/>
          </a:bodyPr>
          <a:lstStyle/>
          <a:p>
            <a:pPr marL="0" indent="0">
              <a:buNone/>
            </a:pPr>
            <a:r>
              <a:rPr lang="en-US" dirty="0" smtClean="0"/>
              <a:t>The program hit its high mark on Oct. 11 at Station 17, 8803 Alameda. No paid advertising was utilized; only posters, flyers and a KTSM interview by Chief Robert Arvizu and PIO. A total of 107 patients were seen!</a:t>
            </a:r>
          </a:p>
        </p:txBody>
      </p:sp>
      <p:pic>
        <p:nvPicPr>
          <p:cNvPr id="6" name="Picture 5"/>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2895600" y="4191000"/>
            <a:ext cx="3657600" cy="2438400"/>
          </a:xfrm>
          <a:prstGeom prst="rect">
            <a:avLst/>
          </a:prstGeom>
        </p:spPr>
      </p:pic>
    </p:spTree>
    <p:custDataLst>
      <p:tags r:id="rId1"/>
    </p:custDataLst>
    <p:extLst>
      <p:ext uri="{BB962C8B-B14F-4D97-AF65-F5344CB8AC3E}">
        <p14:creationId xmlns:p14="http://schemas.microsoft.com/office/powerpoint/2010/main" val="2401472775"/>
      </p:ext>
    </p:extLst>
  </p:cSld>
  <p:clrMapOvr>
    <a:masterClrMapping/>
  </p:clrMapOvr>
  <p:transition spd="slow">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smtClean="0"/>
              <a:t>Continued Results</a:t>
            </a:r>
            <a:endParaRPr lang="en-US" dirty="0"/>
          </a:p>
        </p:txBody>
      </p:sp>
      <p:sp>
        <p:nvSpPr>
          <p:cNvPr id="5" name="Content Placeholder 4"/>
          <p:cNvSpPr>
            <a:spLocks noGrp="1"/>
          </p:cNvSpPr>
          <p:nvPr>
            <p:ph idx="1"/>
            <p:custDataLst>
              <p:tags r:id="rId3"/>
            </p:custDataLst>
          </p:nvPr>
        </p:nvSpPr>
        <p:spPr>
          <a:xfrm>
            <a:off x="762000" y="1596413"/>
            <a:ext cx="8001000" cy="4297363"/>
          </a:xfrm>
        </p:spPr>
        <p:txBody>
          <a:bodyPr>
            <a:normAutofit fontScale="70000" lnSpcReduction="20000"/>
          </a:bodyPr>
          <a:lstStyle/>
          <a:p>
            <a:r>
              <a:rPr lang="en-US" sz="3300" dirty="0" smtClean="0"/>
              <a:t>Oct. 18 – Station 22, 6500 N. Mesa – 22 patients</a:t>
            </a:r>
          </a:p>
          <a:p>
            <a:r>
              <a:rPr lang="en-US" sz="3300" dirty="0" smtClean="0"/>
              <a:t>Oct. 25 – Station 23, 5315 </a:t>
            </a:r>
            <a:r>
              <a:rPr lang="en-US" sz="3300" dirty="0" err="1" smtClean="0"/>
              <a:t>Threadgill</a:t>
            </a:r>
            <a:r>
              <a:rPr lang="en-US" sz="3300" dirty="0" smtClean="0"/>
              <a:t> – 44 patients</a:t>
            </a:r>
          </a:p>
          <a:p>
            <a:r>
              <a:rPr lang="en-US" sz="3300" dirty="0" smtClean="0"/>
              <a:t>Nov. 1 </a:t>
            </a:r>
            <a:r>
              <a:rPr lang="en-US" sz="3300" dirty="0"/>
              <a:t>–</a:t>
            </a:r>
            <a:r>
              <a:rPr lang="en-US" sz="3300" dirty="0" smtClean="0"/>
              <a:t> Station 18, 7901 San Jose – 60 patients</a:t>
            </a:r>
          </a:p>
          <a:p>
            <a:r>
              <a:rPr lang="en-US" sz="3300" dirty="0" smtClean="0"/>
              <a:t>Nov. 8 – Station 6, 1850 Firehouse – 25 patients</a:t>
            </a:r>
          </a:p>
          <a:p>
            <a:r>
              <a:rPr lang="en-US" sz="3300" dirty="0" smtClean="0"/>
              <a:t>Nov. 15 – Station 5, 400 Revere – 38 patients</a:t>
            </a:r>
          </a:p>
          <a:p>
            <a:r>
              <a:rPr lang="en-US" sz="3300" dirty="0" smtClean="0"/>
              <a:t>Dec. 6 – Station 27, 6767 </a:t>
            </a:r>
            <a:r>
              <a:rPr lang="en-US" sz="3300" dirty="0" err="1" smtClean="0"/>
              <a:t>Ojo</a:t>
            </a:r>
            <a:r>
              <a:rPr lang="en-US" sz="3300" dirty="0" smtClean="0"/>
              <a:t> de Agua – 5 patients</a:t>
            </a:r>
          </a:p>
          <a:p>
            <a:r>
              <a:rPr lang="en-US" sz="3300" dirty="0" smtClean="0"/>
              <a:t>Dec. 13 – Station 34, 6565 Angora Loop – 26 patients</a:t>
            </a:r>
          </a:p>
          <a:p>
            <a:r>
              <a:rPr lang="en-US" sz="3300" dirty="0" smtClean="0"/>
              <a:t>Jan. 17 – Station 12, 3801 Fort. Blvd – 49 patients</a:t>
            </a:r>
          </a:p>
          <a:p>
            <a:r>
              <a:rPr lang="en-US" sz="3300" dirty="0" smtClean="0"/>
              <a:t>Jan. 24 – Station 14, 6300 Delta – 33 patients</a:t>
            </a:r>
          </a:p>
          <a:p>
            <a:r>
              <a:rPr lang="en-US" sz="3300" dirty="0" smtClean="0"/>
              <a:t>Jan. 31 – Station 26, 9418 North Loop – 26 patients</a:t>
            </a:r>
          </a:p>
          <a:p>
            <a:r>
              <a:rPr lang="en-US" sz="3300" dirty="0" smtClean="0"/>
              <a:t>Feb. 21 – Station 2, 111 E. Robinson – 18 patients</a:t>
            </a:r>
          </a:p>
          <a:p>
            <a:r>
              <a:rPr lang="en-US" sz="3300" dirty="0" smtClean="0"/>
              <a:t>March 21 – Station 3, 721 Rio Grande – 1 patient</a:t>
            </a:r>
          </a:p>
          <a:p>
            <a:endParaRPr lang="en-US" sz="3300" dirty="0" smtClean="0"/>
          </a:p>
          <a:p>
            <a:endParaRPr lang="en-US" sz="2000" dirty="0" smtClean="0"/>
          </a:p>
          <a:p>
            <a:endParaRPr lang="en-US" sz="2000" dirty="0" smtClean="0"/>
          </a:p>
        </p:txBody>
      </p:sp>
    </p:spTree>
    <p:custDataLst>
      <p:tags r:id="rId1"/>
    </p:custDataLst>
    <p:extLst>
      <p:ext uri="{BB962C8B-B14F-4D97-AF65-F5344CB8AC3E}">
        <p14:creationId xmlns:p14="http://schemas.microsoft.com/office/powerpoint/2010/main" val="2072017429"/>
      </p:ext>
    </p:extLst>
  </p:cSld>
  <p:clrMapOvr>
    <a:masterClrMapping/>
  </p:clrMapOvr>
  <p:transition spd="slow">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smtClean="0"/>
              <a:t>Alternative Sites</a:t>
            </a:r>
            <a:endParaRPr lang="en-US" dirty="0"/>
          </a:p>
        </p:txBody>
      </p:sp>
      <p:sp>
        <p:nvSpPr>
          <p:cNvPr id="5" name="Content Placeholder 4"/>
          <p:cNvSpPr>
            <a:spLocks noGrp="1"/>
          </p:cNvSpPr>
          <p:nvPr>
            <p:ph idx="1"/>
            <p:custDataLst>
              <p:tags r:id="rId3"/>
            </p:custDataLst>
          </p:nvPr>
        </p:nvSpPr>
        <p:spPr>
          <a:xfrm>
            <a:off x="762000" y="1596413"/>
            <a:ext cx="8001000" cy="4297363"/>
          </a:xfrm>
        </p:spPr>
        <p:txBody>
          <a:bodyPr>
            <a:normAutofit/>
          </a:bodyPr>
          <a:lstStyle/>
          <a:p>
            <a:r>
              <a:rPr lang="en-US" dirty="0" smtClean="0"/>
              <a:t>On Jan. 24, a clinic was set up in Ft. Hancock to offer the same services to residents of that community. A total of 11 patients were seen there.</a:t>
            </a:r>
          </a:p>
          <a:p>
            <a:r>
              <a:rPr lang="en-US" dirty="0" smtClean="0"/>
              <a:t>On Feb. 21, a clinic was set  up at Mary Webb Park, 3401 East Missouri as part of the Black History Month Celebration. A total of 14 patients were seen. </a:t>
            </a:r>
          </a:p>
        </p:txBody>
      </p:sp>
    </p:spTree>
    <p:custDataLst>
      <p:tags r:id="rId1"/>
    </p:custDataLst>
    <p:extLst>
      <p:ext uri="{BB962C8B-B14F-4D97-AF65-F5344CB8AC3E}">
        <p14:creationId xmlns:p14="http://schemas.microsoft.com/office/powerpoint/2010/main" val="4254684102"/>
      </p:ext>
    </p:extLst>
  </p:cSld>
  <p:clrMapOvr>
    <a:masterClrMapping/>
  </p:clrMapOvr>
  <p:transition spd="slow">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smtClean="0"/>
              <a:t>Next Strategy</a:t>
            </a:r>
            <a:endParaRPr lang="en-US" dirty="0"/>
          </a:p>
        </p:txBody>
      </p:sp>
      <p:sp>
        <p:nvSpPr>
          <p:cNvPr id="5" name="Content Placeholder 4"/>
          <p:cNvSpPr>
            <a:spLocks noGrp="1"/>
          </p:cNvSpPr>
          <p:nvPr>
            <p:ph idx="1"/>
            <p:custDataLst>
              <p:tags r:id="rId3"/>
            </p:custDataLst>
          </p:nvPr>
        </p:nvSpPr>
        <p:spPr>
          <a:xfrm>
            <a:off x="762000" y="1596413"/>
            <a:ext cx="8001000" cy="4297363"/>
          </a:xfrm>
        </p:spPr>
        <p:txBody>
          <a:bodyPr>
            <a:normAutofit fontScale="92500"/>
          </a:bodyPr>
          <a:lstStyle/>
          <a:p>
            <a:pPr marL="0" indent="0">
              <a:buNone/>
            </a:pPr>
            <a:r>
              <a:rPr lang="en-US" dirty="0" smtClean="0"/>
              <a:t>As the numbers have started to slow down, we will concentrate on setting up clinics at existing functions with high traffic of seniors. Some examples include:</a:t>
            </a:r>
          </a:p>
          <a:p>
            <a:r>
              <a:rPr lang="en-US" dirty="0" err="1" smtClean="0"/>
              <a:t>Dia</a:t>
            </a:r>
            <a:r>
              <a:rPr lang="en-US" dirty="0" smtClean="0"/>
              <a:t> de los </a:t>
            </a:r>
            <a:r>
              <a:rPr lang="en-US" dirty="0" err="1" smtClean="0"/>
              <a:t>Niños</a:t>
            </a:r>
            <a:r>
              <a:rPr lang="en-US" dirty="0" smtClean="0"/>
              <a:t> – April 25 (lots of grandparents)</a:t>
            </a:r>
          </a:p>
          <a:p>
            <a:r>
              <a:rPr lang="en-US" dirty="0" smtClean="0"/>
              <a:t>Purple Day Health Fair – May 2 (Elder Abuse Prevention Month)</a:t>
            </a:r>
          </a:p>
          <a:p>
            <a:r>
              <a:rPr lang="en-US" dirty="0" smtClean="0"/>
              <a:t>Aging to Perfection Expo – May 22</a:t>
            </a:r>
          </a:p>
          <a:p>
            <a:endParaRPr lang="en-US" dirty="0" smtClean="0"/>
          </a:p>
          <a:p>
            <a:endParaRPr lang="en-US" dirty="0" smtClean="0"/>
          </a:p>
        </p:txBody>
      </p:sp>
    </p:spTree>
    <p:custDataLst>
      <p:tags r:id="rId1"/>
    </p:custDataLst>
    <p:extLst>
      <p:ext uri="{BB962C8B-B14F-4D97-AF65-F5344CB8AC3E}">
        <p14:creationId xmlns:p14="http://schemas.microsoft.com/office/powerpoint/2010/main" val="1711097737"/>
      </p:ext>
    </p:extLst>
  </p:cSld>
  <p:clrMapOvr>
    <a:masterClrMapping/>
  </p:clrMapOvr>
  <p:transition spd="slow">
    <p:wipe dir="d"/>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ECTIONID" val="yI2DOt6RzRcU51QxdhNewL"/>
</p:tagLst>
</file>

<file path=ppt/tags/tag10.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11.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12.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13.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14.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15.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16.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17.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18.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19.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2.xml><?xml version="1.0" encoding="utf-8"?>
<p:tagLst xmlns:a="http://schemas.openxmlformats.org/drawingml/2006/main" xmlns:r="http://schemas.openxmlformats.org/officeDocument/2006/relationships" xmlns:p="http://schemas.openxmlformats.org/presentationml/2006/main">
  <p:tag name="DVSHAPEID" val="HAGzTPKJNXuuOK4v20iPS7"/>
</p:tagLst>
</file>

<file path=ppt/tags/tag20.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21.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22.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23.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24.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25.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26.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27.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28.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29.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3.xml><?xml version="1.0" encoding="utf-8"?>
<p:tagLst xmlns:a="http://schemas.openxmlformats.org/drawingml/2006/main" xmlns:r="http://schemas.openxmlformats.org/officeDocument/2006/relationships" xmlns:p="http://schemas.openxmlformats.org/presentationml/2006/main">
  <p:tag name="DVSHAPEID" val="0uhWvCQomImT50qU5y4Znw"/>
</p:tagLst>
</file>

<file path=ppt/tags/tag30.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4.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5.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6.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7.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8.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9.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heme/theme1.xml><?xml version="1.0" encoding="utf-8"?>
<a:theme xmlns:a="http://schemas.openxmlformats.org/drawingml/2006/main" name="Train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Template>
  <TotalTime>0</TotalTime>
  <Words>676</Words>
  <Application>Microsoft Office PowerPoint</Application>
  <PresentationFormat>On-screen Show (4:3)</PresentationFormat>
  <Paragraphs>48</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Training</vt:lpstr>
      <vt:lpstr>Vaccinations for health</vt:lpstr>
      <vt:lpstr>Purpose of Program</vt:lpstr>
      <vt:lpstr>Pilot Program</vt:lpstr>
      <vt:lpstr>Pilot Program – Week 2</vt:lpstr>
      <vt:lpstr>Program Launch</vt:lpstr>
      <vt:lpstr>Program Peek</vt:lpstr>
      <vt:lpstr>Continued Results</vt:lpstr>
      <vt:lpstr>Alternative Sites</vt:lpstr>
      <vt:lpstr>Next Strategy</vt:lpstr>
      <vt:lpstr>Yearly Totals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2015-03-23T20:42:03Z</dcterms:created>
  <dcterms:modified xsi:type="dcterms:W3CDTF">2015-03-25T22:22:28Z</dcterms:modified>
</cp:coreProperties>
</file>