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"/>
  </p:handoutMasterIdLst>
  <p:sldIdLst>
    <p:sldId id="256" r:id="rId2"/>
    <p:sldId id="261" r:id="rId3"/>
    <p:sldId id="257" r:id="rId4"/>
    <p:sldId id="262" r:id="rId5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0C84242-075A-4FB3-9F9A-A78E0C473D10}" type="datetimeFigureOut">
              <a:rPr lang="en-US"/>
              <a:pPr>
                <a:defRPr/>
              </a:pPr>
              <a:t>8/28/2014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41B775F-7707-4979-95D2-FECAB057F7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644525" y="3657600"/>
            <a:ext cx="7853363" cy="66675"/>
            <a:chOff x="429" y="945"/>
            <a:chExt cx="4947" cy="42"/>
          </a:xfrm>
        </p:grpSpPr>
        <p:sp>
          <p:nvSpPr>
            <p:cNvPr id="5" name="Line 6"/>
            <p:cNvSpPr>
              <a:spLocks noChangeShapeType="1"/>
            </p:cNvSpPr>
            <p:nvPr userDrawn="1"/>
          </p:nvSpPr>
          <p:spPr bwMode="auto">
            <a:xfrm>
              <a:off x="432" y="945"/>
              <a:ext cx="4944" cy="0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6" name="Line 7"/>
            <p:cNvSpPr>
              <a:spLocks noChangeShapeType="1"/>
            </p:cNvSpPr>
            <p:nvPr userDrawn="1"/>
          </p:nvSpPr>
          <p:spPr bwMode="auto">
            <a:xfrm>
              <a:off x="429" y="987"/>
              <a:ext cx="4944" cy="0"/>
            </a:xfrm>
            <a:prstGeom prst="line">
              <a:avLst/>
            </a:prstGeom>
            <a:noFill/>
            <a:ln w="38100">
              <a:solidFill>
                <a:srgbClr val="F00000"/>
              </a:solidFill>
              <a:miter lim="800000"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pic>
        <p:nvPicPr>
          <p:cNvPr id="7" name="Picture 8" descr="HHSC_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04800"/>
            <a:ext cx="21113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600">
                <a:latin typeface="Times New Roman" pitchFamily="18" charset="0"/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defRPr sz="2800" b="1">
                <a:latin typeface="Times New Roman" pitchFamily="18" charset="0"/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01E096-16CD-4498-A8D9-29C90E584E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1B28B-52FE-4377-A3B8-66C9E9F9BF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0"/>
            <a:ext cx="205740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6019800" cy="5440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40BD2-F962-4228-A54B-124913B976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C35CC-041F-48A6-8D1F-CF0054E3C9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AC8E5-2171-4ECD-90AC-F9C878D9F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04623-0987-47C2-9278-1E8BE2F42F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D0B14-A975-4777-B736-925768E6B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756CC-CE34-479F-B8B0-997A3B04AF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426E3-A52A-407D-866B-35B02C490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54006-0F66-44C0-90A8-BD8F0B89E6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4730E-55DF-419A-8DCD-15396A5883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95600" y="685800"/>
            <a:ext cx="5791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Title Page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rgbClr val="000066"/>
                </a:solidFill>
                <a:latin typeface="+mn-lt"/>
              </a:defRPr>
            </a:lvl1pPr>
          </a:lstStyle>
          <a:p>
            <a:pPr>
              <a:defRPr/>
            </a:pPr>
            <a:fld id="{CEC31638-FEAB-4D51-BE68-485632D29A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9" name="Group 10"/>
          <p:cNvGrpSpPr>
            <a:grpSpLocks/>
          </p:cNvGrpSpPr>
          <p:nvPr/>
        </p:nvGrpSpPr>
        <p:grpSpPr bwMode="auto">
          <a:xfrm>
            <a:off x="833438" y="1457325"/>
            <a:ext cx="7853362" cy="66675"/>
            <a:chOff x="429" y="945"/>
            <a:chExt cx="4947" cy="42"/>
          </a:xfrm>
        </p:grpSpPr>
        <p:sp>
          <p:nvSpPr>
            <p:cNvPr id="1031" name="Line 11"/>
            <p:cNvSpPr>
              <a:spLocks noChangeShapeType="1"/>
            </p:cNvSpPr>
            <p:nvPr userDrawn="1"/>
          </p:nvSpPr>
          <p:spPr bwMode="auto">
            <a:xfrm>
              <a:off x="432" y="945"/>
              <a:ext cx="4944" cy="0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32" name="Line 12"/>
            <p:cNvSpPr>
              <a:spLocks noChangeShapeType="1"/>
            </p:cNvSpPr>
            <p:nvPr userDrawn="1"/>
          </p:nvSpPr>
          <p:spPr bwMode="auto">
            <a:xfrm>
              <a:off x="429" y="987"/>
              <a:ext cx="4944" cy="0"/>
            </a:xfrm>
            <a:prstGeom prst="line">
              <a:avLst/>
            </a:prstGeom>
            <a:noFill/>
            <a:ln w="38100">
              <a:solidFill>
                <a:srgbClr val="F00000"/>
              </a:solidFill>
              <a:miter lim="800000"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pic>
        <p:nvPicPr>
          <p:cNvPr id="1030" name="Picture 13" descr="HHSC_Logo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28600" y="304800"/>
            <a:ext cx="21113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2pPr>
      <a:lvl3pPr algn="r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3pPr>
      <a:lvl4pPr algn="r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4pPr>
      <a:lvl5pPr algn="r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3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sz="2800">
          <a:solidFill>
            <a:srgbClr val="000066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rgbClr val="000066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rgbClr val="000066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4"/>
          <p:cNvSpPr>
            <a:spLocks noGrp="1"/>
          </p:cNvSpPr>
          <p:nvPr>
            <p:ph type="title"/>
          </p:nvPr>
        </p:nvSpPr>
        <p:spPr>
          <a:xfrm>
            <a:off x="2895600" y="304800"/>
            <a:ext cx="5791200" cy="990600"/>
          </a:xfrm>
        </p:spPr>
        <p:txBody>
          <a:bodyPr anchor="t"/>
          <a:lstStyle/>
          <a:p>
            <a:r>
              <a:rPr lang="en-US" sz="2000" smtClean="0"/>
              <a:t>Statewide Learning Collaborative</a:t>
            </a:r>
            <a:br>
              <a:rPr lang="en-US" sz="2000" smtClean="0"/>
            </a:br>
            <a:endParaRPr lang="en-US" sz="2800" smtClean="0"/>
          </a:p>
        </p:txBody>
      </p:sp>
      <p:sp>
        <p:nvSpPr>
          <p:cNvPr id="7" name="Rectangle 6"/>
          <p:cNvSpPr/>
          <p:nvPr/>
        </p:nvSpPr>
        <p:spPr>
          <a:xfrm>
            <a:off x="1066800" y="1676400"/>
            <a:ext cx="69342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20 Regional Healthcare Partnerships</a:t>
            </a:r>
          </a:p>
        </p:txBody>
      </p:sp>
      <p:sp>
        <p:nvSpPr>
          <p:cNvPr id="8" name="Rectangle 7"/>
          <p:cNvSpPr/>
          <p:nvPr/>
        </p:nvSpPr>
        <p:spPr>
          <a:xfrm>
            <a:off x="609600" y="2967038"/>
            <a:ext cx="78486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Collaboration and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Innovation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4"/>
          <p:cNvSpPr>
            <a:spLocks noGrp="1"/>
          </p:cNvSpPr>
          <p:nvPr>
            <p:ph type="title"/>
          </p:nvPr>
        </p:nvSpPr>
        <p:spPr>
          <a:xfrm>
            <a:off x="2895600" y="304800"/>
            <a:ext cx="5791200" cy="990600"/>
          </a:xfrm>
        </p:spPr>
        <p:txBody>
          <a:bodyPr anchor="t"/>
          <a:lstStyle/>
          <a:p>
            <a:r>
              <a:rPr lang="en-US" sz="2000" smtClean="0"/>
              <a:t>Statewide Learning Collaborative</a:t>
            </a:r>
            <a:br>
              <a:rPr lang="en-US" sz="2000" smtClean="0"/>
            </a:br>
            <a:r>
              <a:rPr lang="en-US" sz="2800" smtClean="0"/>
              <a:t>RHP #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2895600"/>
          </a:xfrm>
        </p:spPr>
        <p:txBody>
          <a:bodyPr/>
          <a:lstStyle/>
          <a:p>
            <a:pPr>
              <a:defRPr/>
            </a:pPr>
            <a:r>
              <a:rPr lang="en-US" b="1" dirty="0"/>
              <a:t>	</a:t>
            </a:r>
            <a:r>
              <a:rPr lang="en-US" sz="2800" b="1" dirty="0" smtClean="0"/>
              <a:t>Regional Health Partnership #_</a:t>
            </a:r>
            <a:endParaRPr lang="en-US" sz="3600" b="1" dirty="0" smtClean="0"/>
          </a:p>
          <a:p>
            <a:pPr marL="400050" lvl="1" indent="0">
              <a:buFontTx/>
              <a:buNone/>
              <a:defRPr/>
            </a:pPr>
            <a:endParaRPr lang="en-US" sz="2400" dirty="0" smtClean="0"/>
          </a:p>
          <a:p>
            <a:pPr marL="400050" lvl="1" indent="0">
              <a:buFontTx/>
              <a:buNone/>
              <a:defRPr/>
            </a:pPr>
            <a:r>
              <a:rPr lang="en-US" sz="2400" dirty="0" smtClean="0"/>
              <a:t>Anchor: </a:t>
            </a:r>
          </a:p>
          <a:p>
            <a:pPr marL="400050" lvl="1" indent="0">
              <a:buFontTx/>
              <a:buNone/>
              <a:defRPr/>
            </a:pPr>
            <a:r>
              <a:rPr lang="en-US" sz="2400" dirty="0" smtClean="0"/>
              <a:t>Unique Features of RHP (what is special or different such as population boom, health disparities, square miles covered, major needs, etc.)</a:t>
            </a:r>
          </a:p>
          <a:p>
            <a:pPr marL="857250" lvl="1" indent="-457200">
              <a:buFont typeface="Arial" pitchFamily="34" charset="0"/>
              <a:buChar char="•"/>
              <a:defRPr/>
            </a:pPr>
            <a:endParaRPr lang="en-US" sz="2400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4"/>
          <p:cNvSpPr>
            <a:spLocks noGrp="1"/>
          </p:cNvSpPr>
          <p:nvPr>
            <p:ph type="title"/>
          </p:nvPr>
        </p:nvSpPr>
        <p:spPr>
          <a:xfrm>
            <a:off x="2895600" y="609600"/>
            <a:ext cx="5791200" cy="990600"/>
          </a:xfrm>
        </p:spPr>
        <p:txBody>
          <a:bodyPr anchor="t"/>
          <a:lstStyle/>
          <a:p>
            <a:r>
              <a:rPr lang="en-US" sz="2000" smtClean="0"/>
              <a:t>Statewide Learning Collaborative</a:t>
            </a:r>
            <a:br>
              <a:rPr lang="en-US" sz="2000" smtClean="0"/>
            </a:br>
            <a:r>
              <a:rPr lang="en-US" sz="2800" smtClean="0"/>
              <a:t>RHP #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33600"/>
          </a:xfrm>
        </p:spPr>
        <p:txBody>
          <a:bodyPr/>
          <a:lstStyle/>
          <a:p>
            <a:pPr>
              <a:defRPr/>
            </a:pPr>
            <a:r>
              <a:rPr lang="en-US" b="1" dirty="0" smtClean="0"/>
              <a:t>Successes and Discoveries:</a:t>
            </a:r>
          </a:p>
          <a:p>
            <a:pPr marL="400050" lvl="1" indent="0">
              <a:buFontTx/>
              <a:buNone/>
              <a:defRPr/>
            </a:pPr>
            <a:endParaRPr lang="en-US" sz="2400" dirty="0" smtClean="0"/>
          </a:p>
          <a:p>
            <a:pPr marL="857250" lvl="1" indent="-457200">
              <a:buFont typeface="Arial" pitchFamily="34" charset="0"/>
              <a:buChar char="•"/>
              <a:defRPr/>
            </a:pPr>
            <a:r>
              <a:rPr lang="en-US" sz="2400" dirty="0" smtClean="0"/>
              <a:t>Define strategy and methods that led to discovery of improved process or delivery method (examples such as RHP 1 asthma project funding through schools; unexpected collaborations; themes in the types of projects that providers in your RHP are working on; other ways that healthcare delivery is transforming)</a:t>
            </a:r>
          </a:p>
          <a:p>
            <a:pPr marL="400050" lvl="1" indent="0">
              <a:buFontTx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4"/>
          <p:cNvSpPr>
            <a:spLocks noGrp="1"/>
          </p:cNvSpPr>
          <p:nvPr>
            <p:ph type="title"/>
          </p:nvPr>
        </p:nvSpPr>
        <p:spPr>
          <a:xfrm>
            <a:off x="2895600" y="609600"/>
            <a:ext cx="5791200" cy="990600"/>
          </a:xfrm>
        </p:spPr>
        <p:txBody>
          <a:bodyPr anchor="t"/>
          <a:lstStyle/>
          <a:p>
            <a:r>
              <a:rPr lang="en-US" sz="2000" smtClean="0"/>
              <a:t>Statewide Learning Collaborative</a:t>
            </a:r>
            <a:br>
              <a:rPr lang="en-US" sz="2000" smtClean="0"/>
            </a:br>
            <a:r>
              <a:rPr lang="en-US" sz="2800" smtClean="0"/>
              <a:t>RHP #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33600"/>
          </a:xfrm>
        </p:spPr>
        <p:txBody>
          <a:bodyPr/>
          <a:lstStyle/>
          <a:p>
            <a:pPr>
              <a:defRPr/>
            </a:pPr>
            <a:r>
              <a:rPr lang="en-US" b="1" dirty="0" smtClean="0"/>
              <a:t>Patient Impact:</a:t>
            </a:r>
          </a:p>
          <a:p>
            <a:pPr marL="400050" lvl="1" indent="0">
              <a:buFontTx/>
              <a:buNone/>
              <a:defRPr/>
            </a:pPr>
            <a:endParaRPr lang="en-US" sz="2400" dirty="0" smtClean="0"/>
          </a:p>
          <a:p>
            <a:pPr marL="857250" lvl="1" indent="-457200">
              <a:buFont typeface="Arial" pitchFamily="34" charset="0"/>
              <a:buChar char="•"/>
              <a:defRPr/>
            </a:pPr>
            <a:r>
              <a:rPr lang="en-US" sz="2400" dirty="0" smtClean="0"/>
              <a:t>If you have one, </a:t>
            </a:r>
            <a:r>
              <a:rPr lang="en-US" sz="2400" dirty="0"/>
              <a:t>p</a:t>
            </a:r>
            <a:r>
              <a:rPr lang="en-US" sz="2400" dirty="0" smtClean="0"/>
              <a:t>rovide an example of how a patient in your RHP has benefited from DSRIP.</a:t>
            </a:r>
          </a:p>
          <a:p>
            <a:pPr marL="400050" lvl="1" indent="0">
              <a:buFontTx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HSC Theme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HHSC Theme</Template>
  <TotalTime>433</TotalTime>
  <Words>117</Words>
  <Application>Microsoft Office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HHSC Theme</vt:lpstr>
      <vt:lpstr>HHSC Theme</vt:lpstr>
      <vt:lpstr>Statewide Learning Collaborative </vt:lpstr>
      <vt:lpstr>Statewide Learning Collaborative RHP #</vt:lpstr>
      <vt:lpstr>Statewide Learning Collaborative RHP #</vt:lpstr>
      <vt:lpstr>Statewide Learning Collaborative RHP #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Lance Lunsford</dc:creator>
  <cp:lastModifiedBy>Thomason</cp:lastModifiedBy>
  <cp:revision>13</cp:revision>
  <cp:lastPrinted>2014-08-06T20:20:34Z</cp:lastPrinted>
  <dcterms:created xsi:type="dcterms:W3CDTF">2014-08-06T14:04:09Z</dcterms:created>
  <dcterms:modified xsi:type="dcterms:W3CDTF">2014-08-28T16:54:21Z</dcterms:modified>
</cp:coreProperties>
</file>