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handoutMasterIdLst>
    <p:handoutMasterId r:id="rId12"/>
  </p:handoutMasterIdLst>
  <p:sldIdLst>
    <p:sldId id="264" r:id="rId2"/>
    <p:sldId id="267" r:id="rId3"/>
    <p:sldId id="265" r:id="rId4"/>
    <p:sldId id="272" r:id="rId5"/>
    <p:sldId id="273" r:id="rId6"/>
    <p:sldId id="268" r:id="rId7"/>
    <p:sldId id="275" r:id="rId8"/>
    <p:sldId id="276" r:id="rId9"/>
    <p:sldId id="277"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900"/>
    <a:srgbClr val="3B2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99" autoAdjust="0"/>
    <p:restoredTop sz="86364" autoAdjust="0"/>
  </p:normalViewPr>
  <p:slideViewPr>
    <p:cSldViewPr>
      <p:cViewPr>
        <p:scale>
          <a:sx n="107" d="100"/>
          <a:sy n="107" d="100"/>
        </p:scale>
        <p:origin x="-7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1174200-3E59-4C87-9F23-79A9C115F085}" type="datetimeFigureOut">
              <a:rPr lang="en-US" smtClean="0"/>
              <a:t>4/22/2014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ADC9B8B-9D56-421F-A0D4-1CE38BBDCB9D}" type="slidenum">
              <a:rPr lang="en-US" smtClean="0"/>
              <a:t>‹#›</a:t>
            </a:fld>
            <a:endParaRPr lang="en-US"/>
          </a:p>
        </p:txBody>
      </p:sp>
    </p:spTree>
    <p:extLst>
      <p:ext uri="{BB962C8B-B14F-4D97-AF65-F5344CB8AC3E}">
        <p14:creationId xmlns:p14="http://schemas.microsoft.com/office/powerpoint/2010/main" val="1627297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01351FF-0169-4FB0-9723-76CEC40875D7}" type="datetimeFigureOut">
              <a:rPr lang="en-US" smtClean="0"/>
              <a:t>4/22/2014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D60433E1-AAA1-4E7D-A6DC-744357C207D1}" type="slidenum">
              <a:rPr lang="en-US" smtClean="0"/>
              <a:t>‹#›</a:t>
            </a:fld>
            <a:endParaRPr lang="en-US"/>
          </a:p>
        </p:txBody>
      </p:sp>
    </p:spTree>
    <p:extLst>
      <p:ext uri="{BB962C8B-B14F-4D97-AF65-F5344CB8AC3E}">
        <p14:creationId xmlns:p14="http://schemas.microsoft.com/office/powerpoint/2010/main" val="4278534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0433E1-AAA1-4E7D-A6DC-744357C207D1}" type="slidenum">
              <a:rPr lang="en-US" smtClean="0"/>
              <a:t>2</a:t>
            </a:fld>
            <a:endParaRPr lang="en-US" dirty="0"/>
          </a:p>
        </p:txBody>
      </p:sp>
    </p:spTree>
    <p:extLst>
      <p:ext uri="{BB962C8B-B14F-4D97-AF65-F5344CB8AC3E}">
        <p14:creationId xmlns:p14="http://schemas.microsoft.com/office/powerpoint/2010/main" val="438744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8" name="Slide Number Placeholder 7"/>
          <p:cNvSpPr>
            <a:spLocks noGrp="1"/>
          </p:cNvSpPr>
          <p:nvPr>
            <p:ph type="sldNum" sz="quarter" idx="11"/>
          </p:nvPr>
        </p:nvSpPr>
        <p:spPr/>
        <p:txBody>
          <a:bodyPr/>
          <a:lstStyle/>
          <a:p>
            <a:fld id="{1DCC748C-9A68-4900-89A4-A857C6FA59B1}"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CC748C-9A68-4900-89A4-A857C6FA59B1}"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CC748C-9A68-4900-89A4-A857C6FA59B1}"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55E30B-E1F4-4FC5-8E25-CD6FA8A37D10}" type="datetimeFigureOut">
              <a:rPr lang="en-US" smtClean="0"/>
              <a:pPr/>
              <a:t>4/22/2014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CC748C-9A68-4900-89A4-A857C6FA59B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255E30B-E1F4-4FC5-8E25-CD6FA8A37D10}" type="datetimeFigureOut">
              <a:rPr lang="en-US" smtClean="0"/>
              <a:pPr/>
              <a:t>4/22/2014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DCC748C-9A68-4900-89A4-A857C6FA59B1}"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dirty="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dirty="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0419"/>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5"/>
          <p:cNvGrpSpPr/>
          <p:nvPr/>
        </p:nvGrpSpPr>
        <p:grpSpPr>
          <a:xfrm>
            <a:off x="1066800" y="1015395"/>
            <a:ext cx="6049762" cy="1405579"/>
            <a:chOff x="609600" y="1015395"/>
            <a:chExt cx="6049762" cy="1405579"/>
          </a:xfrm>
        </p:grpSpPr>
        <p:pic>
          <p:nvPicPr>
            <p:cNvPr id="20" name="Picture 19" descr="cityhealthdepartmentlogo"/>
            <p:cNvPicPr/>
            <p:nvPr/>
          </p:nvPicPr>
          <p:blipFill>
            <a:blip r:embed="rId4" cstate="print"/>
            <a:srcRect/>
            <a:stretch>
              <a:fillRect/>
            </a:stretch>
          </p:blipFill>
          <p:spPr bwMode="auto">
            <a:xfrm>
              <a:off x="5211562" y="1143001"/>
              <a:ext cx="1447800" cy="985586"/>
            </a:xfrm>
            <a:prstGeom prst="rect">
              <a:avLst/>
            </a:prstGeom>
            <a:noFill/>
            <a:ln w="9525" algn="in">
              <a:noFill/>
              <a:miter lim="800000"/>
              <a:headEnd/>
              <a:tailEnd/>
            </a:ln>
            <a:effectLst/>
          </p:spPr>
        </p:pic>
        <p:sp>
          <p:nvSpPr>
            <p:cNvPr id="3" name="TextBox 2"/>
            <p:cNvSpPr txBox="1"/>
            <p:nvPr/>
          </p:nvSpPr>
          <p:spPr>
            <a:xfrm>
              <a:off x="609600" y="1015395"/>
              <a:ext cx="4876800" cy="830997"/>
            </a:xfrm>
            <a:prstGeom prst="rect">
              <a:avLst/>
            </a:prstGeom>
            <a:noFill/>
          </p:spPr>
          <p:txBody>
            <a:bodyPr wrap="square" rtlCol="0">
              <a:spAutoFit/>
            </a:bodyPr>
            <a:lstStyle/>
            <a:p>
              <a:pPr algn="ctr"/>
              <a:r>
                <a:rPr lang="en-US" sz="2400" dirty="0" smtClean="0">
                  <a:cs typeface="Arial" pitchFamily="34" charset="0"/>
                </a:rPr>
                <a:t>City of El Paso                     Department of Public Health </a:t>
              </a:r>
              <a:endParaRPr lang="en-US" sz="2400" dirty="0">
                <a:cs typeface="Arial" pitchFamily="34" charset="0"/>
              </a:endParaRPr>
            </a:p>
          </p:txBody>
        </p:sp>
        <p:sp>
          <p:nvSpPr>
            <p:cNvPr id="4" name="TextBox 3"/>
            <p:cNvSpPr txBox="1"/>
            <p:nvPr/>
          </p:nvSpPr>
          <p:spPr>
            <a:xfrm>
              <a:off x="1371600" y="1836199"/>
              <a:ext cx="4267200" cy="584775"/>
            </a:xfrm>
            <a:prstGeom prst="rect">
              <a:avLst/>
            </a:prstGeom>
            <a:noFill/>
          </p:spPr>
          <p:txBody>
            <a:bodyPr wrap="square" rtlCol="0">
              <a:spAutoFit/>
            </a:bodyPr>
            <a:lstStyle/>
            <a:p>
              <a:r>
                <a:rPr lang="en-US" sz="1600" i="1" dirty="0" smtClean="0">
                  <a:solidFill>
                    <a:srgbClr val="0070C0"/>
                  </a:solidFill>
                  <a:cs typeface="Arial" pitchFamily="34" charset="0"/>
                </a:rPr>
                <a:t>Region 15  Regional Health Partnership</a:t>
              </a:r>
            </a:p>
            <a:p>
              <a:r>
                <a:rPr lang="en-US" sz="1600" i="1" dirty="0" smtClean="0">
                  <a:solidFill>
                    <a:srgbClr val="0070C0"/>
                  </a:solidFill>
                  <a:cs typeface="Arial" pitchFamily="34" charset="0"/>
                </a:rPr>
                <a:t>1115 Healthcare Transformation Waiver</a:t>
              </a:r>
              <a:endParaRPr lang="en-US" sz="1600" i="1" dirty="0">
                <a:solidFill>
                  <a:srgbClr val="0070C0"/>
                </a:solidFill>
                <a:cs typeface="Arial" pitchFamily="34" charset="0"/>
              </a:endParaRPr>
            </a:p>
          </p:txBody>
        </p:sp>
      </p:grpSp>
      <p:sp>
        <p:nvSpPr>
          <p:cNvPr id="5" name="TextBox 4"/>
          <p:cNvSpPr txBox="1"/>
          <p:nvPr/>
        </p:nvSpPr>
        <p:spPr>
          <a:xfrm>
            <a:off x="457200" y="3276600"/>
            <a:ext cx="7620000" cy="646331"/>
          </a:xfrm>
          <a:prstGeom prst="rect">
            <a:avLst/>
          </a:prstGeom>
          <a:noFill/>
        </p:spPr>
        <p:txBody>
          <a:bodyPr wrap="square" rtlCol="0">
            <a:spAutoFit/>
          </a:bodyPr>
          <a:lstStyle/>
          <a:p>
            <a:r>
              <a:rPr lang="en-US" sz="3600" dirty="0" smtClean="0">
                <a:cs typeface="Arial" pitchFamily="34" charset="0"/>
              </a:rPr>
              <a:t>Expansion of Oral Health Services</a:t>
            </a:r>
            <a:endParaRPr lang="en-US" sz="3600" dirty="0">
              <a:cs typeface="Arial" pitchFamily="34" charset="0"/>
            </a:endParaRPr>
          </a:p>
        </p:txBody>
      </p:sp>
      <p:sp>
        <p:nvSpPr>
          <p:cNvPr id="7" name="TextBox 6"/>
          <p:cNvSpPr txBox="1"/>
          <p:nvPr/>
        </p:nvSpPr>
        <p:spPr>
          <a:xfrm>
            <a:off x="1928119" y="4224169"/>
            <a:ext cx="4678162" cy="1200329"/>
          </a:xfrm>
          <a:prstGeom prst="rect">
            <a:avLst/>
          </a:prstGeom>
          <a:noFill/>
        </p:spPr>
        <p:txBody>
          <a:bodyPr wrap="square" rtlCol="0">
            <a:spAutoFit/>
          </a:bodyPr>
          <a:lstStyle/>
          <a:p>
            <a:pPr algn="ctr"/>
            <a:r>
              <a:rPr lang="en-US" dirty="0" smtClean="0"/>
              <a:t>Bruce Parsons, Assistant Health Director</a:t>
            </a:r>
          </a:p>
          <a:p>
            <a:pPr algn="ctr"/>
            <a:r>
              <a:rPr lang="en-US" dirty="0" smtClean="0"/>
              <a:t>Region 15 RHP Meeting</a:t>
            </a:r>
          </a:p>
          <a:p>
            <a:pPr algn="ctr"/>
            <a:r>
              <a:rPr lang="en-US" dirty="0" smtClean="0"/>
              <a:t>March 28, 2014</a:t>
            </a:r>
          </a:p>
          <a:p>
            <a:pPr algn="ctr"/>
            <a:r>
              <a:rPr lang="en-US" dirty="0" smtClean="0"/>
              <a:t>1:00pm</a:t>
            </a:r>
          </a:p>
        </p:txBody>
      </p:sp>
    </p:spTree>
    <p:extLst>
      <p:ext uri="{BB962C8B-B14F-4D97-AF65-F5344CB8AC3E}">
        <p14:creationId xmlns:p14="http://schemas.microsoft.com/office/powerpoint/2010/main" val="3538862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dirty="0" smtClean="0">
              <a:solidFill>
                <a:srgbClr val="FFFFFF"/>
              </a:solidFill>
            </a:endParaRPr>
          </a:p>
        </p:txBody>
      </p:sp>
      <p:pic>
        <p:nvPicPr>
          <p:cNvPr id="11267" name="Picture 4"/>
          <p:cNvPicPr>
            <a:picLocks noChangeAspect="1"/>
          </p:cNvPicPr>
          <p:nvPr/>
        </p:nvPicPr>
        <p:blipFill>
          <a:blip r:embed="rId3">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dirty="0">
                <a:solidFill>
                  <a:srgbClr val="FFFFFF"/>
                </a:solidFill>
              </a:rPr>
              <a:t>GIS Capabilities</a:t>
            </a:r>
          </a:p>
        </p:txBody>
      </p:sp>
      <p:pic>
        <p:nvPicPr>
          <p:cNvPr id="11269" name="Picture 4" descr="City PP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057400" y="1219200"/>
            <a:ext cx="4876800" cy="584775"/>
          </a:xfrm>
          <a:prstGeom prst="rect">
            <a:avLst/>
          </a:prstGeom>
          <a:noFill/>
        </p:spPr>
        <p:txBody>
          <a:bodyPr wrap="square" rtlCol="0">
            <a:spAutoFit/>
          </a:bodyPr>
          <a:lstStyle/>
          <a:p>
            <a:r>
              <a:rPr lang="en-US" sz="3200" dirty="0" smtClean="0"/>
              <a:t>Description of Project</a:t>
            </a:r>
            <a:endParaRPr lang="en-US" sz="3200" dirty="0"/>
          </a:p>
        </p:txBody>
      </p:sp>
      <p:grpSp>
        <p:nvGrpSpPr>
          <p:cNvPr id="6" name="Group 5"/>
          <p:cNvGrpSpPr/>
          <p:nvPr/>
        </p:nvGrpSpPr>
        <p:grpSpPr>
          <a:xfrm>
            <a:off x="1032029" y="1962300"/>
            <a:ext cx="6629400" cy="2349282"/>
            <a:chOff x="1066800" y="2133600"/>
            <a:chExt cx="6629400" cy="2349282"/>
          </a:xfrm>
        </p:grpSpPr>
        <p:sp>
          <p:nvSpPr>
            <p:cNvPr id="3" name="Rectangle 2"/>
            <p:cNvSpPr/>
            <p:nvPr/>
          </p:nvSpPr>
          <p:spPr>
            <a:xfrm>
              <a:off x="1066800" y="2133600"/>
              <a:ext cx="1162498" cy="369332"/>
            </a:xfrm>
            <a:prstGeom prst="rect">
              <a:avLst/>
            </a:prstGeom>
          </p:spPr>
          <p:txBody>
            <a:bodyPr wrap="none">
              <a:spAutoFit/>
            </a:bodyPr>
            <a:lstStyle/>
            <a:p>
              <a:pPr lvl="0"/>
              <a:r>
                <a:rPr lang="en-US" i="1" dirty="0" smtClean="0">
                  <a:latin typeface="+mj-lt"/>
                </a:rPr>
                <a:t>Synopsis:</a:t>
              </a:r>
            </a:p>
          </p:txBody>
        </p:sp>
        <p:sp>
          <p:nvSpPr>
            <p:cNvPr id="4" name="TextBox 3"/>
            <p:cNvSpPr txBox="1"/>
            <p:nvPr/>
          </p:nvSpPr>
          <p:spPr>
            <a:xfrm>
              <a:off x="1295400" y="2667000"/>
              <a:ext cx="6400800" cy="1815882"/>
            </a:xfrm>
            <a:prstGeom prst="rect">
              <a:avLst/>
            </a:prstGeom>
            <a:noFill/>
          </p:spPr>
          <p:txBody>
            <a:bodyPr wrap="square" rtlCol="0">
              <a:spAutoFit/>
            </a:bodyPr>
            <a:lstStyle/>
            <a:p>
              <a:r>
                <a:rPr lang="en-US" sz="1600" dirty="0" smtClean="0"/>
                <a:t>The Expansion of Oral Health Services Project will extend preventive and restorative dental services to low income children outside of the current catchment area for the health department’s fixed site dental clinic in central El Paso.  Services will be provided through a mobile dental clinic which will be deployed to select schools, Head Start sites, and WIC clinics.  Clinical services will be supplemented by research opportunities.</a:t>
              </a:r>
              <a:endParaRPr lang="en-US" sz="1600" dirty="0"/>
            </a:p>
          </p:txBody>
        </p:sp>
      </p:grpSp>
      <p:grpSp>
        <p:nvGrpSpPr>
          <p:cNvPr id="8" name="Group 7"/>
          <p:cNvGrpSpPr/>
          <p:nvPr/>
        </p:nvGrpSpPr>
        <p:grpSpPr>
          <a:xfrm>
            <a:off x="1032029" y="4361490"/>
            <a:ext cx="6324600" cy="1217274"/>
            <a:chOff x="1066800" y="3828356"/>
            <a:chExt cx="6324600" cy="1217274"/>
          </a:xfrm>
        </p:grpSpPr>
        <p:sp>
          <p:nvSpPr>
            <p:cNvPr id="12" name="Rectangle 11"/>
            <p:cNvSpPr/>
            <p:nvPr/>
          </p:nvSpPr>
          <p:spPr>
            <a:xfrm>
              <a:off x="1066800" y="3828356"/>
              <a:ext cx="2866490" cy="369332"/>
            </a:xfrm>
            <a:prstGeom prst="rect">
              <a:avLst/>
            </a:prstGeom>
          </p:spPr>
          <p:txBody>
            <a:bodyPr wrap="none">
              <a:spAutoFit/>
            </a:bodyPr>
            <a:lstStyle/>
            <a:p>
              <a:pPr lvl="0"/>
              <a:r>
                <a:rPr lang="en-US" i="1" dirty="0" smtClean="0">
                  <a:latin typeface="+mj-lt"/>
                </a:rPr>
                <a:t>Participating Institutions:</a:t>
              </a:r>
            </a:p>
          </p:txBody>
        </p:sp>
        <p:sp>
          <p:nvSpPr>
            <p:cNvPr id="5" name="TextBox 4"/>
            <p:cNvSpPr txBox="1"/>
            <p:nvPr/>
          </p:nvSpPr>
          <p:spPr>
            <a:xfrm>
              <a:off x="1648048" y="4183856"/>
              <a:ext cx="5743352" cy="861774"/>
            </a:xfrm>
            <a:prstGeom prst="rect">
              <a:avLst/>
            </a:prstGeom>
            <a:noFill/>
          </p:spPr>
          <p:txBody>
            <a:bodyPr wrap="square" rtlCol="0">
              <a:spAutoFit/>
            </a:bodyPr>
            <a:lstStyle/>
            <a:p>
              <a:r>
                <a:rPr lang="en-US" dirty="0" smtClean="0"/>
                <a:t>-</a:t>
              </a:r>
              <a:r>
                <a:rPr lang="en-US" sz="1600" dirty="0" smtClean="0"/>
                <a:t>City of El Paso Department of Public Health                                                               -Texas Tech University Paul L. Foster School of Medicine   	Department of Biomedical Sciences </a:t>
              </a:r>
              <a:endParaRPr lang="en-US" sz="1600" dirty="0"/>
            </a:p>
          </p:txBody>
        </p:sp>
      </p:grpSp>
    </p:spTree>
    <p:extLst>
      <p:ext uri="{BB962C8B-B14F-4D97-AF65-F5344CB8AC3E}">
        <p14:creationId xmlns:p14="http://schemas.microsoft.com/office/powerpoint/2010/main" val="1671186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dirty="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dirty="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1143000" y="1688068"/>
            <a:ext cx="3140603" cy="369332"/>
          </a:xfrm>
          <a:prstGeom prst="rect">
            <a:avLst/>
          </a:prstGeom>
        </p:spPr>
        <p:txBody>
          <a:bodyPr wrap="none">
            <a:spAutoFit/>
          </a:bodyPr>
          <a:lstStyle/>
          <a:p>
            <a:pPr lvl="0"/>
            <a:r>
              <a:rPr lang="en-US" i="1" dirty="0" smtClean="0">
                <a:latin typeface="+mj-lt"/>
              </a:rPr>
              <a:t>Major Milestones DY2/DY3:</a:t>
            </a:r>
          </a:p>
        </p:txBody>
      </p:sp>
      <p:sp>
        <p:nvSpPr>
          <p:cNvPr id="2" name="TextBox 1"/>
          <p:cNvSpPr txBox="1"/>
          <p:nvPr/>
        </p:nvSpPr>
        <p:spPr>
          <a:xfrm>
            <a:off x="1367084" y="2586559"/>
            <a:ext cx="6446838" cy="2862322"/>
          </a:xfrm>
          <a:prstGeom prst="rect">
            <a:avLst/>
          </a:prstGeom>
          <a:noFill/>
        </p:spPr>
        <p:txBody>
          <a:bodyPr wrap="square" rtlCol="0">
            <a:spAutoFit/>
          </a:bodyPr>
          <a:lstStyle/>
          <a:p>
            <a:r>
              <a:rPr lang="en-US" dirty="0" smtClean="0"/>
              <a:t>Designed/purchased two operatory mobile dental including interview/research enrollment area </a:t>
            </a:r>
          </a:p>
          <a:p>
            <a:endParaRPr lang="en-US" dirty="0"/>
          </a:p>
          <a:p>
            <a:r>
              <a:rPr lang="en-US" dirty="0" smtClean="0"/>
              <a:t>Catalog current research activity to identify common thematic elements and opportunities for collaboration for REAL data collection and analysis</a:t>
            </a:r>
          </a:p>
          <a:p>
            <a:endParaRPr lang="en-US" dirty="0" smtClean="0"/>
          </a:p>
          <a:p>
            <a:r>
              <a:rPr lang="en-US" dirty="0" smtClean="0"/>
              <a:t>Developed research proposal for analysis of saliva samples to identify constituents that exacerbate dental disease in Mexican-American children</a:t>
            </a:r>
            <a:endParaRPr lang="en-US" dirty="0"/>
          </a:p>
        </p:txBody>
      </p:sp>
      <p:grpSp>
        <p:nvGrpSpPr>
          <p:cNvPr id="10" name="Group 12"/>
          <p:cNvGrpSpPr>
            <a:grpSpLocks/>
          </p:cNvGrpSpPr>
          <p:nvPr/>
        </p:nvGrpSpPr>
        <p:grpSpPr bwMode="auto">
          <a:xfrm>
            <a:off x="1069712" y="2788240"/>
            <a:ext cx="228600" cy="304800"/>
            <a:chOff x="513" y="1946"/>
            <a:chExt cx="266" cy="284"/>
          </a:xfrm>
          <a:solidFill>
            <a:srgbClr val="C00000"/>
          </a:solidFill>
        </p:grpSpPr>
        <p:sp>
          <p:nvSpPr>
            <p:cNvPr id="11" name="Freeform 13"/>
            <p:cNvSpPr>
              <a:spLocks/>
            </p:cNvSpPr>
            <p:nvPr/>
          </p:nvSpPr>
          <p:spPr bwMode="auto">
            <a:xfrm>
              <a:off x="514" y="1946"/>
              <a:ext cx="265" cy="263"/>
            </a:xfrm>
            <a:custGeom>
              <a:avLst/>
              <a:gdLst>
                <a:gd name="T0" fmla="*/ 28 w 265"/>
                <a:gd name="T1" fmla="*/ 110 h 263"/>
                <a:gd name="T2" fmla="*/ 32 w 265"/>
                <a:gd name="T3" fmla="*/ 113 h 263"/>
                <a:gd name="T4" fmla="*/ 38 w 265"/>
                <a:gd name="T5" fmla="*/ 118 h 263"/>
                <a:gd name="T6" fmla="*/ 45 w 265"/>
                <a:gd name="T7" fmla="*/ 126 h 263"/>
                <a:gd name="T8" fmla="*/ 51 w 265"/>
                <a:gd name="T9" fmla="*/ 132 h 263"/>
                <a:gd name="T10" fmla="*/ 61 w 265"/>
                <a:gd name="T11" fmla="*/ 143 h 263"/>
                <a:gd name="T12" fmla="*/ 66 w 265"/>
                <a:gd name="T13" fmla="*/ 152 h 263"/>
                <a:gd name="T14" fmla="*/ 75 w 265"/>
                <a:gd name="T15" fmla="*/ 167 h 263"/>
                <a:gd name="T16" fmla="*/ 81 w 265"/>
                <a:gd name="T17" fmla="*/ 180 h 263"/>
                <a:gd name="T18" fmla="*/ 82 w 265"/>
                <a:gd name="T19" fmla="*/ 182 h 263"/>
                <a:gd name="T20" fmla="*/ 84 w 265"/>
                <a:gd name="T21" fmla="*/ 180 h 263"/>
                <a:gd name="T22" fmla="*/ 95 w 265"/>
                <a:gd name="T23" fmla="*/ 155 h 263"/>
                <a:gd name="T24" fmla="*/ 99 w 265"/>
                <a:gd name="T25" fmla="*/ 147 h 263"/>
                <a:gd name="T26" fmla="*/ 104 w 265"/>
                <a:gd name="T27" fmla="*/ 140 h 263"/>
                <a:gd name="T28" fmla="*/ 110 w 265"/>
                <a:gd name="T29" fmla="*/ 129 h 263"/>
                <a:gd name="T30" fmla="*/ 118 w 265"/>
                <a:gd name="T31" fmla="*/ 118 h 263"/>
                <a:gd name="T32" fmla="*/ 130 w 265"/>
                <a:gd name="T33" fmla="*/ 101 h 263"/>
                <a:gd name="T34" fmla="*/ 137 w 265"/>
                <a:gd name="T35" fmla="*/ 91 h 263"/>
                <a:gd name="T36" fmla="*/ 144 w 265"/>
                <a:gd name="T37" fmla="*/ 82 h 263"/>
                <a:gd name="T38" fmla="*/ 151 w 265"/>
                <a:gd name="T39" fmla="*/ 74 h 263"/>
                <a:gd name="T40" fmla="*/ 158 w 265"/>
                <a:gd name="T41" fmla="*/ 66 h 263"/>
                <a:gd name="T42" fmla="*/ 167 w 265"/>
                <a:gd name="T43" fmla="*/ 56 h 263"/>
                <a:gd name="T44" fmla="*/ 177 w 265"/>
                <a:gd name="T45" fmla="*/ 46 h 263"/>
                <a:gd name="T46" fmla="*/ 188 w 265"/>
                <a:gd name="T47" fmla="*/ 36 h 263"/>
                <a:gd name="T48" fmla="*/ 201 w 265"/>
                <a:gd name="T49" fmla="*/ 26 h 263"/>
                <a:gd name="T50" fmla="*/ 213 w 265"/>
                <a:gd name="T51" fmla="*/ 18 h 263"/>
                <a:gd name="T52" fmla="*/ 225 w 265"/>
                <a:gd name="T53" fmla="*/ 10 h 263"/>
                <a:gd name="T54" fmla="*/ 235 w 265"/>
                <a:gd name="T55" fmla="*/ 5 h 263"/>
                <a:gd name="T56" fmla="*/ 246 w 265"/>
                <a:gd name="T57" fmla="*/ 1 h 263"/>
                <a:gd name="T58" fmla="*/ 249 w 265"/>
                <a:gd name="T59" fmla="*/ 0 h 263"/>
                <a:gd name="T60" fmla="*/ 264 w 265"/>
                <a:gd name="T61" fmla="*/ 40 h 263"/>
                <a:gd name="T62" fmla="*/ 260 w 265"/>
                <a:gd name="T63" fmla="*/ 41 h 263"/>
                <a:gd name="T64" fmla="*/ 257 w 265"/>
                <a:gd name="T65" fmla="*/ 42 h 263"/>
                <a:gd name="T66" fmla="*/ 253 w 265"/>
                <a:gd name="T67" fmla="*/ 44 h 263"/>
                <a:gd name="T68" fmla="*/ 244 w 265"/>
                <a:gd name="T69" fmla="*/ 49 h 263"/>
                <a:gd name="T70" fmla="*/ 230 w 265"/>
                <a:gd name="T71" fmla="*/ 59 h 263"/>
                <a:gd name="T72" fmla="*/ 212 w 265"/>
                <a:gd name="T73" fmla="*/ 75 h 263"/>
                <a:gd name="T74" fmla="*/ 201 w 265"/>
                <a:gd name="T75" fmla="*/ 85 h 263"/>
                <a:gd name="T76" fmla="*/ 186 w 265"/>
                <a:gd name="T77" fmla="*/ 101 h 263"/>
                <a:gd name="T78" fmla="*/ 167 w 265"/>
                <a:gd name="T79" fmla="*/ 123 h 263"/>
                <a:gd name="T80" fmla="*/ 145 w 265"/>
                <a:gd name="T81" fmla="*/ 151 h 263"/>
                <a:gd name="T82" fmla="*/ 111 w 265"/>
                <a:gd name="T83" fmla="*/ 199 h 263"/>
                <a:gd name="T84" fmla="*/ 92 w 265"/>
                <a:gd name="T85" fmla="*/ 230 h 263"/>
                <a:gd name="T86" fmla="*/ 82 w 265"/>
                <a:gd name="T87" fmla="*/ 248 h 263"/>
                <a:gd name="T88" fmla="*/ 78 w 265"/>
                <a:gd name="T89" fmla="*/ 255 h 263"/>
                <a:gd name="T90" fmla="*/ 77 w 265"/>
                <a:gd name="T91" fmla="*/ 260 h 263"/>
                <a:gd name="T92" fmla="*/ 76 w 265"/>
                <a:gd name="T93" fmla="*/ 262 h 263"/>
                <a:gd name="T94" fmla="*/ 72 w 265"/>
                <a:gd name="T95" fmla="*/ 250 h 263"/>
                <a:gd name="T96" fmla="*/ 70 w 265"/>
                <a:gd name="T97" fmla="*/ 244 h 263"/>
                <a:gd name="T98" fmla="*/ 63 w 265"/>
                <a:gd name="T99" fmla="*/ 229 h 263"/>
                <a:gd name="T100" fmla="*/ 41 w 265"/>
                <a:gd name="T101" fmla="*/ 187 h 263"/>
                <a:gd name="T102" fmla="*/ 35 w 265"/>
                <a:gd name="T103" fmla="*/ 177 h 263"/>
                <a:gd name="T104" fmla="*/ 31 w 265"/>
                <a:gd name="T105" fmla="*/ 170 h 263"/>
                <a:gd name="T106" fmla="*/ 24 w 265"/>
                <a:gd name="T107" fmla="*/ 161 h 263"/>
                <a:gd name="T108" fmla="*/ 18 w 265"/>
                <a:gd name="T109" fmla="*/ 154 h 263"/>
                <a:gd name="T110" fmla="*/ 11 w 265"/>
                <a:gd name="T111" fmla="*/ 147 h 263"/>
                <a:gd name="T112" fmla="*/ 4 w 265"/>
                <a:gd name="T113" fmla="*/ 142 h 263"/>
                <a:gd name="T114" fmla="*/ 3 w 265"/>
                <a:gd name="T115" fmla="*/ 141 h 263"/>
                <a:gd name="T116" fmla="*/ 0 w 265"/>
                <a:gd name="T117" fmla="*/ 139 h 263"/>
                <a:gd name="T118" fmla="*/ 28 w 265"/>
                <a:gd name="T119" fmla="*/ 110 h 2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65" h="263">
                  <a:moveTo>
                    <a:pt x="28" y="110"/>
                  </a:moveTo>
                  <a:lnTo>
                    <a:pt x="32" y="113"/>
                  </a:lnTo>
                  <a:lnTo>
                    <a:pt x="38" y="118"/>
                  </a:lnTo>
                  <a:lnTo>
                    <a:pt x="45" y="126"/>
                  </a:lnTo>
                  <a:lnTo>
                    <a:pt x="51" y="132"/>
                  </a:lnTo>
                  <a:lnTo>
                    <a:pt x="61" y="143"/>
                  </a:lnTo>
                  <a:lnTo>
                    <a:pt x="66" y="152"/>
                  </a:lnTo>
                  <a:lnTo>
                    <a:pt x="75" y="167"/>
                  </a:lnTo>
                  <a:lnTo>
                    <a:pt x="81" y="180"/>
                  </a:lnTo>
                  <a:lnTo>
                    <a:pt x="82" y="182"/>
                  </a:lnTo>
                  <a:lnTo>
                    <a:pt x="84" y="180"/>
                  </a:lnTo>
                  <a:lnTo>
                    <a:pt x="95" y="155"/>
                  </a:lnTo>
                  <a:lnTo>
                    <a:pt x="99" y="147"/>
                  </a:lnTo>
                  <a:lnTo>
                    <a:pt x="104" y="140"/>
                  </a:lnTo>
                  <a:lnTo>
                    <a:pt x="110" y="129"/>
                  </a:lnTo>
                  <a:lnTo>
                    <a:pt x="118" y="118"/>
                  </a:lnTo>
                  <a:lnTo>
                    <a:pt x="130" y="101"/>
                  </a:lnTo>
                  <a:lnTo>
                    <a:pt x="137" y="91"/>
                  </a:lnTo>
                  <a:lnTo>
                    <a:pt x="144" y="82"/>
                  </a:lnTo>
                  <a:lnTo>
                    <a:pt x="151" y="74"/>
                  </a:lnTo>
                  <a:lnTo>
                    <a:pt x="158" y="66"/>
                  </a:lnTo>
                  <a:lnTo>
                    <a:pt x="167" y="56"/>
                  </a:lnTo>
                  <a:lnTo>
                    <a:pt x="177" y="46"/>
                  </a:lnTo>
                  <a:lnTo>
                    <a:pt x="188" y="36"/>
                  </a:lnTo>
                  <a:lnTo>
                    <a:pt x="201" y="26"/>
                  </a:lnTo>
                  <a:lnTo>
                    <a:pt x="213" y="18"/>
                  </a:lnTo>
                  <a:lnTo>
                    <a:pt x="225" y="10"/>
                  </a:lnTo>
                  <a:lnTo>
                    <a:pt x="235" y="5"/>
                  </a:lnTo>
                  <a:lnTo>
                    <a:pt x="246" y="1"/>
                  </a:lnTo>
                  <a:lnTo>
                    <a:pt x="249" y="0"/>
                  </a:lnTo>
                  <a:lnTo>
                    <a:pt x="264" y="40"/>
                  </a:lnTo>
                  <a:lnTo>
                    <a:pt x="260" y="41"/>
                  </a:lnTo>
                  <a:lnTo>
                    <a:pt x="257" y="42"/>
                  </a:lnTo>
                  <a:lnTo>
                    <a:pt x="253" y="44"/>
                  </a:lnTo>
                  <a:lnTo>
                    <a:pt x="244" y="49"/>
                  </a:lnTo>
                  <a:lnTo>
                    <a:pt x="230" y="59"/>
                  </a:lnTo>
                  <a:lnTo>
                    <a:pt x="212" y="75"/>
                  </a:lnTo>
                  <a:lnTo>
                    <a:pt x="201" y="85"/>
                  </a:lnTo>
                  <a:lnTo>
                    <a:pt x="186" y="101"/>
                  </a:lnTo>
                  <a:lnTo>
                    <a:pt x="167" y="123"/>
                  </a:lnTo>
                  <a:lnTo>
                    <a:pt x="145" y="151"/>
                  </a:lnTo>
                  <a:lnTo>
                    <a:pt x="111" y="199"/>
                  </a:lnTo>
                  <a:lnTo>
                    <a:pt x="92" y="230"/>
                  </a:lnTo>
                  <a:lnTo>
                    <a:pt x="82" y="248"/>
                  </a:lnTo>
                  <a:lnTo>
                    <a:pt x="78" y="255"/>
                  </a:lnTo>
                  <a:lnTo>
                    <a:pt x="77" y="260"/>
                  </a:lnTo>
                  <a:lnTo>
                    <a:pt x="76" y="262"/>
                  </a:lnTo>
                  <a:lnTo>
                    <a:pt x="72" y="250"/>
                  </a:lnTo>
                  <a:lnTo>
                    <a:pt x="70" y="244"/>
                  </a:lnTo>
                  <a:lnTo>
                    <a:pt x="63" y="229"/>
                  </a:lnTo>
                  <a:lnTo>
                    <a:pt x="41" y="187"/>
                  </a:lnTo>
                  <a:lnTo>
                    <a:pt x="35" y="177"/>
                  </a:lnTo>
                  <a:lnTo>
                    <a:pt x="31" y="170"/>
                  </a:lnTo>
                  <a:lnTo>
                    <a:pt x="24" y="161"/>
                  </a:lnTo>
                  <a:lnTo>
                    <a:pt x="18" y="154"/>
                  </a:lnTo>
                  <a:lnTo>
                    <a:pt x="11" y="147"/>
                  </a:lnTo>
                  <a:lnTo>
                    <a:pt x="4" y="142"/>
                  </a:lnTo>
                  <a:lnTo>
                    <a:pt x="3" y="141"/>
                  </a:lnTo>
                  <a:lnTo>
                    <a:pt x="0" y="139"/>
                  </a:lnTo>
                  <a:lnTo>
                    <a:pt x="28" y="110"/>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2" name="Freeform 14"/>
            <p:cNvSpPr>
              <a:spLocks/>
            </p:cNvSpPr>
            <p:nvPr/>
          </p:nvSpPr>
          <p:spPr bwMode="auto">
            <a:xfrm>
              <a:off x="513" y="1986"/>
              <a:ext cx="266" cy="244"/>
            </a:xfrm>
            <a:custGeom>
              <a:avLst/>
              <a:gdLst>
                <a:gd name="T0" fmla="*/ 4 w 266"/>
                <a:gd name="T1" fmla="*/ 101 h 244"/>
                <a:gd name="T2" fmla="*/ 9 w 266"/>
                <a:gd name="T3" fmla="*/ 104 h 244"/>
                <a:gd name="T4" fmla="*/ 22 w 266"/>
                <a:gd name="T5" fmla="*/ 117 h 244"/>
                <a:gd name="T6" fmla="*/ 34 w 266"/>
                <a:gd name="T7" fmla="*/ 133 h 244"/>
                <a:gd name="T8" fmla="*/ 45 w 266"/>
                <a:gd name="T9" fmla="*/ 152 h 244"/>
                <a:gd name="T10" fmla="*/ 56 w 266"/>
                <a:gd name="T11" fmla="*/ 171 h 244"/>
                <a:gd name="T12" fmla="*/ 71 w 266"/>
                <a:gd name="T13" fmla="*/ 204 h 244"/>
                <a:gd name="T14" fmla="*/ 77 w 266"/>
                <a:gd name="T15" fmla="*/ 222 h 244"/>
                <a:gd name="T16" fmla="*/ 83 w 266"/>
                <a:gd name="T17" fmla="*/ 208 h 244"/>
                <a:gd name="T18" fmla="*/ 101 w 266"/>
                <a:gd name="T19" fmla="*/ 177 h 244"/>
                <a:gd name="T20" fmla="*/ 146 w 266"/>
                <a:gd name="T21" fmla="*/ 111 h 244"/>
                <a:gd name="T22" fmla="*/ 168 w 266"/>
                <a:gd name="T23" fmla="*/ 83 h 244"/>
                <a:gd name="T24" fmla="*/ 194 w 266"/>
                <a:gd name="T25" fmla="*/ 52 h 244"/>
                <a:gd name="T26" fmla="*/ 231 w 266"/>
                <a:gd name="T27" fmla="*/ 19 h 244"/>
                <a:gd name="T28" fmla="*/ 254 w 266"/>
                <a:gd name="T29" fmla="*/ 4 h 244"/>
                <a:gd name="T30" fmla="*/ 265 w 266"/>
                <a:gd name="T31" fmla="*/ 0 h 244"/>
                <a:gd name="T32" fmla="*/ 265 w 266"/>
                <a:gd name="T33" fmla="*/ 20 h 244"/>
                <a:gd name="T34" fmla="*/ 253 w 266"/>
                <a:gd name="T35" fmla="*/ 25 h 244"/>
                <a:gd name="T36" fmla="*/ 228 w 266"/>
                <a:gd name="T37" fmla="*/ 42 h 244"/>
                <a:gd name="T38" fmla="*/ 187 w 266"/>
                <a:gd name="T39" fmla="*/ 83 h 244"/>
                <a:gd name="T40" fmla="*/ 163 w 266"/>
                <a:gd name="T41" fmla="*/ 111 h 244"/>
                <a:gd name="T42" fmla="*/ 132 w 266"/>
                <a:gd name="T43" fmla="*/ 151 h 244"/>
                <a:gd name="T44" fmla="*/ 105 w 266"/>
                <a:gd name="T45" fmla="*/ 193 h 244"/>
                <a:gd name="T46" fmla="*/ 79 w 266"/>
                <a:gd name="T47" fmla="*/ 237 h 244"/>
                <a:gd name="T48" fmla="*/ 75 w 266"/>
                <a:gd name="T49" fmla="*/ 240 h 244"/>
                <a:gd name="T50" fmla="*/ 66 w 266"/>
                <a:gd name="T51" fmla="*/ 214 h 244"/>
                <a:gd name="T52" fmla="*/ 51 w 266"/>
                <a:gd name="T53" fmla="*/ 184 h 244"/>
                <a:gd name="T54" fmla="*/ 40 w 266"/>
                <a:gd name="T55" fmla="*/ 164 h 244"/>
                <a:gd name="T56" fmla="*/ 29 w 266"/>
                <a:gd name="T57" fmla="*/ 147 h 244"/>
                <a:gd name="T58" fmla="*/ 16 w 266"/>
                <a:gd name="T59" fmla="*/ 131 h 244"/>
                <a:gd name="T60" fmla="*/ 3 w 266"/>
                <a:gd name="T61" fmla="*/ 121 h 244"/>
                <a:gd name="T62" fmla="*/ 1 w 266"/>
                <a:gd name="T63" fmla="*/ 99 h 24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66" h="244">
                  <a:moveTo>
                    <a:pt x="1" y="99"/>
                  </a:moveTo>
                  <a:lnTo>
                    <a:pt x="4" y="101"/>
                  </a:lnTo>
                  <a:lnTo>
                    <a:pt x="5" y="102"/>
                  </a:lnTo>
                  <a:lnTo>
                    <a:pt x="9" y="104"/>
                  </a:lnTo>
                  <a:lnTo>
                    <a:pt x="16" y="110"/>
                  </a:lnTo>
                  <a:lnTo>
                    <a:pt x="22" y="117"/>
                  </a:lnTo>
                  <a:lnTo>
                    <a:pt x="28" y="126"/>
                  </a:lnTo>
                  <a:lnTo>
                    <a:pt x="34" y="133"/>
                  </a:lnTo>
                  <a:lnTo>
                    <a:pt x="39" y="142"/>
                  </a:lnTo>
                  <a:lnTo>
                    <a:pt x="45" y="152"/>
                  </a:lnTo>
                  <a:lnTo>
                    <a:pt x="50" y="161"/>
                  </a:lnTo>
                  <a:lnTo>
                    <a:pt x="56" y="171"/>
                  </a:lnTo>
                  <a:lnTo>
                    <a:pt x="64" y="189"/>
                  </a:lnTo>
                  <a:lnTo>
                    <a:pt x="71" y="204"/>
                  </a:lnTo>
                  <a:lnTo>
                    <a:pt x="76" y="219"/>
                  </a:lnTo>
                  <a:lnTo>
                    <a:pt x="77" y="222"/>
                  </a:lnTo>
                  <a:lnTo>
                    <a:pt x="79" y="217"/>
                  </a:lnTo>
                  <a:lnTo>
                    <a:pt x="83" y="208"/>
                  </a:lnTo>
                  <a:lnTo>
                    <a:pt x="87" y="200"/>
                  </a:lnTo>
                  <a:lnTo>
                    <a:pt x="101" y="177"/>
                  </a:lnTo>
                  <a:lnTo>
                    <a:pt x="121" y="146"/>
                  </a:lnTo>
                  <a:lnTo>
                    <a:pt x="146" y="111"/>
                  </a:lnTo>
                  <a:lnTo>
                    <a:pt x="157" y="97"/>
                  </a:lnTo>
                  <a:lnTo>
                    <a:pt x="168" y="83"/>
                  </a:lnTo>
                  <a:lnTo>
                    <a:pt x="179" y="70"/>
                  </a:lnTo>
                  <a:lnTo>
                    <a:pt x="194" y="52"/>
                  </a:lnTo>
                  <a:lnTo>
                    <a:pt x="213" y="35"/>
                  </a:lnTo>
                  <a:lnTo>
                    <a:pt x="231" y="19"/>
                  </a:lnTo>
                  <a:lnTo>
                    <a:pt x="245" y="9"/>
                  </a:lnTo>
                  <a:lnTo>
                    <a:pt x="254" y="4"/>
                  </a:lnTo>
                  <a:lnTo>
                    <a:pt x="261" y="1"/>
                  </a:lnTo>
                  <a:lnTo>
                    <a:pt x="265" y="0"/>
                  </a:lnTo>
                  <a:lnTo>
                    <a:pt x="265" y="20"/>
                  </a:lnTo>
                  <a:lnTo>
                    <a:pt x="263" y="21"/>
                  </a:lnTo>
                  <a:lnTo>
                    <a:pt x="253" y="25"/>
                  </a:lnTo>
                  <a:lnTo>
                    <a:pt x="241" y="32"/>
                  </a:lnTo>
                  <a:lnTo>
                    <a:pt x="228" y="42"/>
                  </a:lnTo>
                  <a:lnTo>
                    <a:pt x="212" y="57"/>
                  </a:lnTo>
                  <a:lnTo>
                    <a:pt x="187" y="83"/>
                  </a:lnTo>
                  <a:lnTo>
                    <a:pt x="174" y="97"/>
                  </a:lnTo>
                  <a:lnTo>
                    <a:pt x="163" y="111"/>
                  </a:lnTo>
                  <a:lnTo>
                    <a:pt x="146" y="132"/>
                  </a:lnTo>
                  <a:lnTo>
                    <a:pt x="132" y="151"/>
                  </a:lnTo>
                  <a:lnTo>
                    <a:pt x="117" y="173"/>
                  </a:lnTo>
                  <a:lnTo>
                    <a:pt x="105" y="193"/>
                  </a:lnTo>
                  <a:lnTo>
                    <a:pt x="88" y="220"/>
                  </a:lnTo>
                  <a:lnTo>
                    <a:pt x="79" y="237"/>
                  </a:lnTo>
                  <a:lnTo>
                    <a:pt x="77" y="243"/>
                  </a:lnTo>
                  <a:lnTo>
                    <a:pt x="75" y="240"/>
                  </a:lnTo>
                  <a:lnTo>
                    <a:pt x="71" y="229"/>
                  </a:lnTo>
                  <a:lnTo>
                    <a:pt x="66" y="214"/>
                  </a:lnTo>
                  <a:lnTo>
                    <a:pt x="60" y="200"/>
                  </a:lnTo>
                  <a:lnTo>
                    <a:pt x="51" y="184"/>
                  </a:lnTo>
                  <a:lnTo>
                    <a:pt x="43" y="169"/>
                  </a:lnTo>
                  <a:lnTo>
                    <a:pt x="40" y="164"/>
                  </a:lnTo>
                  <a:lnTo>
                    <a:pt x="34" y="152"/>
                  </a:lnTo>
                  <a:lnTo>
                    <a:pt x="29" y="147"/>
                  </a:lnTo>
                  <a:lnTo>
                    <a:pt x="23" y="138"/>
                  </a:lnTo>
                  <a:lnTo>
                    <a:pt x="16" y="131"/>
                  </a:lnTo>
                  <a:lnTo>
                    <a:pt x="9" y="125"/>
                  </a:lnTo>
                  <a:lnTo>
                    <a:pt x="3" y="121"/>
                  </a:lnTo>
                  <a:lnTo>
                    <a:pt x="0" y="119"/>
                  </a:lnTo>
                  <a:lnTo>
                    <a:pt x="1" y="99"/>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3" name="Group 12"/>
          <p:cNvGrpSpPr>
            <a:grpSpLocks/>
          </p:cNvGrpSpPr>
          <p:nvPr/>
        </p:nvGrpSpPr>
        <p:grpSpPr bwMode="auto">
          <a:xfrm>
            <a:off x="1069712" y="4017720"/>
            <a:ext cx="228600" cy="304800"/>
            <a:chOff x="513" y="1946"/>
            <a:chExt cx="266" cy="284"/>
          </a:xfrm>
          <a:solidFill>
            <a:srgbClr val="C00000"/>
          </a:solidFill>
        </p:grpSpPr>
        <p:sp>
          <p:nvSpPr>
            <p:cNvPr id="14" name="Freeform 13"/>
            <p:cNvSpPr>
              <a:spLocks/>
            </p:cNvSpPr>
            <p:nvPr/>
          </p:nvSpPr>
          <p:spPr bwMode="auto">
            <a:xfrm>
              <a:off x="514" y="1946"/>
              <a:ext cx="265" cy="263"/>
            </a:xfrm>
            <a:custGeom>
              <a:avLst/>
              <a:gdLst>
                <a:gd name="T0" fmla="*/ 28 w 265"/>
                <a:gd name="T1" fmla="*/ 110 h 263"/>
                <a:gd name="T2" fmla="*/ 32 w 265"/>
                <a:gd name="T3" fmla="*/ 113 h 263"/>
                <a:gd name="T4" fmla="*/ 38 w 265"/>
                <a:gd name="T5" fmla="*/ 118 h 263"/>
                <a:gd name="T6" fmla="*/ 45 w 265"/>
                <a:gd name="T7" fmla="*/ 126 h 263"/>
                <a:gd name="T8" fmla="*/ 51 w 265"/>
                <a:gd name="T9" fmla="*/ 132 h 263"/>
                <a:gd name="T10" fmla="*/ 61 w 265"/>
                <a:gd name="T11" fmla="*/ 143 h 263"/>
                <a:gd name="T12" fmla="*/ 66 w 265"/>
                <a:gd name="T13" fmla="*/ 152 h 263"/>
                <a:gd name="T14" fmla="*/ 75 w 265"/>
                <a:gd name="T15" fmla="*/ 167 h 263"/>
                <a:gd name="T16" fmla="*/ 81 w 265"/>
                <a:gd name="T17" fmla="*/ 180 h 263"/>
                <a:gd name="T18" fmla="*/ 82 w 265"/>
                <a:gd name="T19" fmla="*/ 182 h 263"/>
                <a:gd name="T20" fmla="*/ 84 w 265"/>
                <a:gd name="T21" fmla="*/ 180 h 263"/>
                <a:gd name="T22" fmla="*/ 95 w 265"/>
                <a:gd name="T23" fmla="*/ 155 h 263"/>
                <a:gd name="T24" fmla="*/ 99 w 265"/>
                <a:gd name="T25" fmla="*/ 147 h 263"/>
                <a:gd name="T26" fmla="*/ 104 w 265"/>
                <a:gd name="T27" fmla="*/ 140 h 263"/>
                <a:gd name="T28" fmla="*/ 110 w 265"/>
                <a:gd name="T29" fmla="*/ 129 h 263"/>
                <a:gd name="T30" fmla="*/ 118 w 265"/>
                <a:gd name="T31" fmla="*/ 118 h 263"/>
                <a:gd name="T32" fmla="*/ 130 w 265"/>
                <a:gd name="T33" fmla="*/ 101 h 263"/>
                <a:gd name="T34" fmla="*/ 137 w 265"/>
                <a:gd name="T35" fmla="*/ 91 h 263"/>
                <a:gd name="T36" fmla="*/ 144 w 265"/>
                <a:gd name="T37" fmla="*/ 82 h 263"/>
                <a:gd name="T38" fmla="*/ 151 w 265"/>
                <a:gd name="T39" fmla="*/ 74 h 263"/>
                <a:gd name="T40" fmla="*/ 158 w 265"/>
                <a:gd name="T41" fmla="*/ 66 h 263"/>
                <a:gd name="T42" fmla="*/ 167 w 265"/>
                <a:gd name="T43" fmla="*/ 56 h 263"/>
                <a:gd name="T44" fmla="*/ 177 w 265"/>
                <a:gd name="T45" fmla="*/ 46 h 263"/>
                <a:gd name="T46" fmla="*/ 188 w 265"/>
                <a:gd name="T47" fmla="*/ 36 h 263"/>
                <a:gd name="T48" fmla="*/ 201 w 265"/>
                <a:gd name="T49" fmla="*/ 26 h 263"/>
                <a:gd name="T50" fmla="*/ 213 w 265"/>
                <a:gd name="T51" fmla="*/ 18 h 263"/>
                <a:gd name="T52" fmla="*/ 225 w 265"/>
                <a:gd name="T53" fmla="*/ 10 h 263"/>
                <a:gd name="T54" fmla="*/ 235 w 265"/>
                <a:gd name="T55" fmla="*/ 5 h 263"/>
                <a:gd name="T56" fmla="*/ 246 w 265"/>
                <a:gd name="T57" fmla="*/ 1 h 263"/>
                <a:gd name="T58" fmla="*/ 249 w 265"/>
                <a:gd name="T59" fmla="*/ 0 h 263"/>
                <a:gd name="T60" fmla="*/ 264 w 265"/>
                <a:gd name="T61" fmla="*/ 40 h 263"/>
                <a:gd name="T62" fmla="*/ 260 w 265"/>
                <a:gd name="T63" fmla="*/ 41 h 263"/>
                <a:gd name="T64" fmla="*/ 257 w 265"/>
                <a:gd name="T65" fmla="*/ 42 h 263"/>
                <a:gd name="T66" fmla="*/ 253 w 265"/>
                <a:gd name="T67" fmla="*/ 44 h 263"/>
                <a:gd name="T68" fmla="*/ 244 w 265"/>
                <a:gd name="T69" fmla="*/ 49 h 263"/>
                <a:gd name="T70" fmla="*/ 230 w 265"/>
                <a:gd name="T71" fmla="*/ 59 h 263"/>
                <a:gd name="T72" fmla="*/ 212 w 265"/>
                <a:gd name="T73" fmla="*/ 75 h 263"/>
                <a:gd name="T74" fmla="*/ 201 w 265"/>
                <a:gd name="T75" fmla="*/ 85 h 263"/>
                <a:gd name="T76" fmla="*/ 186 w 265"/>
                <a:gd name="T77" fmla="*/ 101 h 263"/>
                <a:gd name="T78" fmla="*/ 167 w 265"/>
                <a:gd name="T79" fmla="*/ 123 h 263"/>
                <a:gd name="T80" fmla="*/ 145 w 265"/>
                <a:gd name="T81" fmla="*/ 151 h 263"/>
                <a:gd name="T82" fmla="*/ 111 w 265"/>
                <a:gd name="T83" fmla="*/ 199 h 263"/>
                <a:gd name="T84" fmla="*/ 92 w 265"/>
                <a:gd name="T85" fmla="*/ 230 h 263"/>
                <a:gd name="T86" fmla="*/ 82 w 265"/>
                <a:gd name="T87" fmla="*/ 248 h 263"/>
                <a:gd name="T88" fmla="*/ 78 w 265"/>
                <a:gd name="T89" fmla="*/ 255 h 263"/>
                <a:gd name="T90" fmla="*/ 77 w 265"/>
                <a:gd name="T91" fmla="*/ 260 h 263"/>
                <a:gd name="T92" fmla="*/ 76 w 265"/>
                <a:gd name="T93" fmla="*/ 262 h 263"/>
                <a:gd name="T94" fmla="*/ 72 w 265"/>
                <a:gd name="T95" fmla="*/ 250 h 263"/>
                <a:gd name="T96" fmla="*/ 70 w 265"/>
                <a:gd name="T97" fmla="*/ 244 h 263"/>
                <a:gd name="T98" fmla="*/ 63 w 265"/>
                <a:gd name="T99" fmla="*/ 229 h 263"/>
                <a:gd name="T100" fmla="*/ 41 w 265"/>
                <a:gd name="T101" fmla="*/ 187 h 263"/>
                <a:gd name="T102" fmla="*/ 35 w 265"/>
                <a:gd name="T103" fmla="*/ 177 h 263"/>
                <a:gd name="T104" fmla="*/ 31 w 265"/>
                <a:gd name="T105" fmla="*/ 170 h 263"/>
                <a:gd name="T106" fmla="*/ 24 w 265"/>
                <a:gd name="T107" fmla="*/ 161 h 263"/>
                <a:gd name="T108" fmla="*/ 18 w 265"/>
                <a:gd name="T109" fmla="*/ 154 h 263"/>
                <a:gd name="T110" fmla="*/ 11 w 265"/>
                <a:gd name="T111" fmla="*/ 147 h 263"/>
                <a:gd name="T112" fmla="*/ 4 w 265"/>
                <a:gd name="T113" fmla="*/ 142 h 263"/>
                <a:gd name="T114" fmla="*/ 3 w 265"/>
                <a:gd name="T115" fmla="*/ 141 h 263"/>
                <a:gd name="T116" fmla="*/ 0 w 265"/>
                <a:gd name="T117" fmla="*/ 139 h 263"/>
                <a:gd name="T118" fmla="*/ 28 w 265"/>
                <a:gd name="T119" fmla="*/ 110 h 2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65" h="263">
                  <a:moveTo>
                    <a:pt x="28" y="110"/>
                  </a:moveTo>
                  <a:lnTo>
                    <a:pt x="32" y="113"/>
                  </a:lnTo>
                  <a:lnTo>
                    <a:pt x="38" y="118"/>
                  </a:lnTo>
                  <a:lnTo>
                    <a:pt x="45" y="126"/>
                  </a:lnTo>
                  <a:lnTo>
                    <a:pt x="51" y="132"/>
                  </a:lnTo>
                  <a:lnTo>
                    <a:pt x="61" y="143"/>
                  </a:lnTo>
                  <a:lnTo>
                    <a:pt x="66" y="152"/>
                  </a:lnTo>
                  <a:lnTo>
                    <a:pt x="75" y="167"/>
                  </a:lnTo>
                  <a:lnTo>
                    <a:pt x="81" y="180"/>
                  </a:lnTo>
                  <a:lnTo>
                    <a:pt x="82" y="182"/>
                  </a:lnTo>
                  <a:lnTo>
                    <a:pt x="84" y="180"/>
                  </a:lnTo>
                  <a:lnTo>
                    <a:pt x="95" y="155"/>
                  </a:lnTo>
                  <a:lnTo>
                    <a:pt x="99" y="147"/>
                  </a:lnTo>
                  <a:lnTo>
                    <a:pt x="104" y="140"/>
                  </a:lnTo>
                  <a:lnTo>
                    <a:pt x="110" y="129"/>
                  </a:lnTo>
                  <a:lnTo>
                    <a:pt x="118" y="118"/>
                  </a:lnTo>
                  <a:lnTo>
                    <a:pt x="130" y="101"/>
                  </a:lnTo>
                  <a:lnTo>
                    <a:pt x="137" y="91"/>
                  </a:lnTo>
                  <a:lnTo>
                    <a:pt x="144" y="82"/>
                  </a:lnTo>
                  <a:lnTo>
                    <a:pt x="151" y="74"/>
                  </a:lnTo>
                  <a:lnTo>
                    <a:pt x="158" y="66"/>
                  </a:lnTo>
                  <a:lnTo>
                    <a:pt x="167" y="56"/>
                  </a:lnTo>
                  <a:lnTo>
                    <a:pt x="177" y="46"/>
                  </a:lnTo>
                  <a:lnTo>
                    <a:pt x="188" y="36"/>
                  </a:lnTo>
                  <a:lnTo>
                    <a:pt x="201" y="26"/>
                  </a:lnTo>
                  <a:lnTo>
                    <a:pt x="213" y="18"/>
                  </a:lnTo>
                  <a:lnTo>
                    <a:pt x="225" y="10"/>
                  </a:lnTo>
                  <a:lnTo>
                    <a:pt x="235" y="5"/>
                  </a:lnTo>
                  <a:lnTo>
                    <a:pt x="246" y="1"/>
                  </a:lnTo>
                  <a:lnTo>
                    <a:pt x="249" y="0"/>
                  </a:lnTo>
                  <a:lnTo>
                    <a:pt x="264" y="40"/>
                  </a:lnTo>
                  <a:lnTo>
                    <a:pt x="260" y="41"/>
                  </a:lnTo>
                  <a:lnTo>
                    <a:pt x="257" y="42"/>
                  </a:lnTo>
                  <a:lnTo>
                    <a:pt x="253" y="44"/>
                  </a:lnTo>
                  <a:lnTo>
                    <a:pt x="244" y="49"/>
                  </a:lnTo>
                  <a:lnTo>
                    <a:pt x="230" y="59"/>
                  </a:lnTo>
                  <a:lnTo>
                    <a:pt x="212" y="75"/>
                  </a:lnTo>
                  <a:lnTo>
                    <a:pt x="201" y="85"/>
                  </a:lnTo>
                  <a:lnTo>
                    <a:pt x="186" y="101"/>
                  </a:lnTo>
                  <a:lnTo>
                    <a:pt x="167" y="123"/>
                  </a:lnTo>
                  <a:lnTo>
                    <a:pt x="145" y="151"/>
                  </a:lnTo>
                  <a:lnTo>
                    <a:pt x="111" y="199"/>
                  </a:lnTo>
                  <a:lnTo>
                    <a:pt x="92" y="230"/>
                  </a:lnTo>
                  <a:lnTo>
                    <a:pt x="82" y="248"/>
                  </a:lnTo>
                  <a:lnTo>
                    <a:pt x="78" y="255"/>
                  </a:lnTo>
                  <a:lnTo>
                    <a:pt x="77" y="260"/>
                  </a:lnTo>
                  <a:lnTo>
                    <a:pt x="76" y="262"/>
                  </a:lnTo>
                  <a:lnTo>
                    <a:pt x="72" y="250"/>
                  </a:lnTo>
                  <a:lnTo>
                    <a:pt x="70" y="244"/>
                  </a:lnTo>
                  <a:lnTo>
                    <a:pt x="63" y="229"/>
                  </a:lnTo>
                  <a:lnTo>
                    <a:pt x="41" y="187"/>
                  </a:lnTo>
                  <a:lnTo>
                    <a:pt x="35" y="177"/>
                  </a:lnTo>
                  <a:lnTo>
                    <a:pt x="31" y="170"/>
                  </a:lnTo>
                  <a:lnTo>
                    <a:pt x="24" y="161"/>
                  </a:lnTo>
                  <a:lnTo>
                    <a:pt x="18" y="154"/>
                  </a:lnTo>
                  <a:lnTo>
                    <a:pt x="11" y="147"/>
                  </a:lnTo>
                  <a:lnTo>
                    <a:pt x="4" y="142"/>
                  </a:lnTo>
                  <a:lnTo>
                    <a:pt x="3" y="141"/>
                  </a:lnTo>
                  <a:lnTo>
                    <a:pt x="0" y="139"/>
                  </a:lnTo>
                  <a:lnTo>
                    <a:pt x="28" y="110"/>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Freeform 14"/>
            <p:cNvSpPr>
              <a:spLocks/>
            </p:cNvSpPr>
            <p:nvPr/>
          </p:nvSpPr>
          <p:spPr bwMode="auto">
            <a:xfrm>
              <a:off x="513" y="1986"/>
              <a:ext cx="266" cy="244"/>
            </a:xfrm>
            <a:custGeom>
              <a:avLst/>
              <a:gdLst>
                <a:gd name="T0" fmla="*/ 4 w 266"/>
                <a:gd name="T1" fmla="*/ 101 h 244"/>
                <a:gd name="T2" fmla="*/ 9 w 266"/>
                <a:gd name="T3" fmla="*/ 104 h 244"/>
                <a:gd name="T4" fmla="*/ 22 w 266"/>
                <a:gd name="T5" fmla="*/ 117 h 244"/>
                <a:gd name="T6" fmla="*/ 34 w 266"/>
                <a:gd name="T7" fmla="*/ 133 h 244"/>
                <a:gd name="T8" fmla="*/ 45 w 266"/>
                <a:gd name="T9" fmla="*/ 152 h 244"/>
                <a:gd name="T10" fmla="*/ 56 w 266"/>
                <a:gd name="T11" fmla="*/ 171 h 244"/>
                <a:gd name="T12" fmla="*/ 71 w 266"/>
                <a:gd name="T13" fmla="*/ 204 h 244"/>
                <a:gd name="T14" fmla="*/ 77 w 266"/>
                <a:gd name="T15" fmla="*/ 222 h 244"/>
                <a:gd name="T16" fmla="*/ 83 w 266"/>
                <a:gd name="T17" fmla="*/ 208 h 244"/>
                <a:gd name="T18" fmla="*/ 101 w 266"/>
                <a:gd name="T19" fmla="*/ 177 h 244"/>
                <a:gd name="T20" fmla="*/ 146 w 266"/>
                <a:gd name="T21" fmla="*/ 111 h 244"/>
                <a:gd name="T22" fmla="*/ 168 w 266"/>
                <a:gd name="T23" fmla="*/ 83 h 244"/>
                <a:gd name="T24" fmla="*/ 194 w 266"/>
                <a:gd name="T25" fmla="*/ 52 h 244"/>
                <a:gd name="T26" fmla="*/ 231 w 266"/>
                <a:gd name="T27" fmla="*/ 19 h 244"/>
                <a:gd name="T28" fmla="*/ 254 w 266"/>
                <a:gd name="T29" fmla="*/ 4 h 244"/>
                <a:gd name="T30" fmla="*/ 265 w 266"/>
                <a:gd name="T31" fmla="*/ 0 h 244"/>
                <a:gd name="T32" fmla="*/ 265 w 266"/>
                <a:gd name="T33" fmla="*/ 20 h 244"/>
                <a:gd name="T34" fmla="*/ 253 w 266"/>
                <a:gd name="T35" fmla="*/ 25 h 244"/>
                <a:gd name="T36" fmla="*/ 228 w 266"/>
                <a:gd name="T37" fmla="*/ 42 h 244"/>
                <a:gd name="T38" fmla="*/ 187 w 266"/>
                <a:gd name="T39" fmla="*/ 83 h 244"/>
                <a:gd name="T40" fmla="*/ 163 w 266"/>
                <a:gd name="T41" fmla="*/ 111 h 244"/>
                <a:gd name="T42" fmla="*/ 132 w 266"/>
                <a:gd name="T43" fmla="*/ 151 h 244"/>
                <a:gd name="T44" fmla="*/ 105 w 266"/>
                <a:gd name="T45" fmla="*/ 193 h 244"/>
                <a:gd name="T46" fmla="*/ 79 w 266"/>
                <a:gd name="T47" fmla="*/ 237 h 244"/>
                <a:gd name="T48" fmla="*/ 75 w 266"/>
                <a:gd name="T49" fmla="*/ 240 h 244"/>
                <a:gd name="T50" fmla="*/ 66 w 266"/>
                <a:gd name="T51" fmla="*/ 214 h 244"/>
                <a:gd name="T52" fmla="*/ 51 w 266"/>
                <a:gd name="T53" fmla="*/ 184 h 244"/>
                <a:gd name="T54" fmla="*/ 40 w 266"/>
                <a:gd name="T55" fmla="*/ 164 h 244"/>
                <a:gd name="T56" fmla="*/ 29 w 266"/>
                <a:gd name="T57" fmla="*/ 147 h 244"/>
                <a:gd name="T58" fmla="*/ 16 w 266"/>
                <a:gd name="T59" fmla="*/ 131 h 244"/>
                <a:gd name="T60" fmla="*/ 3 w 266"/>
                <a:gd name="T61" fmla="*/ 121 h 244"/>
                <a:gd name="T62" fmla="*/ 1 w 266"/>
                <a:gd name="T63" fmla="*/ 99 h 24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66" h="244">
                  <a:moveTo>
                    <a:pt x="1" y="99"/>
                  </a:moveTo>
                  <a:lnTo>
                    <a:pt x="4" y="101"/>
                  </a:lnTo>
                  <a:lnTo>
                    <a:pt x="5" y="102"/>
                  </a:lnTo>
                  <a:lnTo>
                    <a:pt x="9" y="104"/>
                  </a:lnTo>
                  <a:lnTo>
                    <a:pt x="16" y="110"/>
                  </a:lnTo>
                  <a:lnTo>
                    <a:pt x="22" y="117"/>
                  </a:lnTo>
                  <a:lnTo>
                    <a:pt x="28" y="126"/>
                  </a:lnTo>
                  <a:lnTo>
                    <a:pt x="34" y="133"/>
                  </a:lnTo>
                  <a:lnTo>
                    <a:pt x="39" y="142"/>
                  </a:lnTo>
                  <a:lnTo>
                    <a:pt x="45" y="152"/>
                  </a:lnTo>
                  <a:lnTo>
                    <a:pt x="50" y="161"/>
                  </a:lnTo>
                  <a:lnTo>
                    <a:pt x="56" y="171"/>
                  </a:lnTo>
                  <a:lnTo>
                    <a:pt x="64" y="189"/>
                  </a:lnTo>
                  <a:lnTo>
                    <a:pt x="71" y="204"/>
                  </a:lnTo>
                  <a:lnTo>
                    <a:pt x="76" y="219"/>
                  </a:lnTo>
                  <a:lnTo>
                    <a:pt x="77" y="222"/>
                  </a:lnTo>
                  <a:lnTo>
                    <a:pt x="79" y="217"/>
                  </a:lnTo>
                  <a:lnTo>
                    <a:pt x="83" y="208"/>
                  </a:lnTo>
                  <a:lnTo>
                    <a:pt x="87" y="200"/>
                  </a:lnTo>
                  <a:lnTo>
                    <a:pt x="101" y="177"/>
                  </a:lnTo>
                  <a:lnTo>
                    <a:pt x="121" y="146"/>
                  </a:lnTo>
                  <a:lnTo>
                    <a:pt x="146" y="111"/>
                  </a:lnTo>
                  <a:lnTo>
                    <a:pt x="157" y="97"/>
                  </a:lnTo>
                  <a:lnTo>
                    <a:pt x="168" y="83"/>
                  </a:lnTo>
                  <a:lnTo>
                    <a:pt x="179" y="70"/>
                  </a:lnTo>
                  <a:lnTo>
                    <a:pt x="194" y="52"/>
                  </a:lnTo>
                  <a:lnTo>
                    <a:pt x="213" y="35"/>
                  </a:lnTo>
                  <a:lnTo>
                    <a:pt x="231" y="19"/>
                  </a:lnTo>
                  <a:lnTo>
                    <a:pt x="245" y="9"/>
                  </a:lnTo>
                  <a:lnTo>
                    <a:pt x="254" y="4"/>
                  </a:lnTo>
                  <a:lnTo>
                    <a:pt x="261" y="1"/>
                  </a:lnTo>
                  <a:lnTo>
                    <a:pt x="265" y="0"/>
                  </a:lnTo>
                  <a:lnTo>
                    <a:pt x="265" y="20"/>
                  </a:lnTo>
                  <a:lnTo>
                    <a:pt x="263" y="21"/>
                  </a:lnTo>
                  <a:lnTo>
                    <a:pt x="253" y="25"/>
                  </a:lnTo>
                  <a:lnTo>
                    <a:pt x="241" y="32"/>
                  </a:lnTo>
                  <a:lnTo>
                    <a:pt x="228" y="42"/>
                  </a:lnTo>
                  <a:lnTo>
                    <a:pt x="212" y="57"/>
                  </a:lnTo>
                  <a:lnTo>
                    <a:pt x="187" y="83"/>
                  </a:lnTo>
                  <a:lnTo>
                    <a:pt x="174" y="97"/>
                  </a:lnTo>
                  <a:lnTo>
                    <a:pt x="163" y="111"/>
                  </a:lnTo>
                  <a:lnTo>
                    <a:pt x="146" y="132"/>
                  </a:lnTo>
                  <a:lnTo>
                    <a:pt x="132" y="151"/>
                  </a:lnTo>
                  <a:lnTo>
                    <a:pt x="117" y="173"/>
                  </a:lnTo>
                  <a:lnTo>
                    <a:pt x="105" y="193"/>
                  </a:lnTo>
                  <a:lnTo>
                    <a:pt x="88" y="220"/>
                  </a:lnTo>
                  <a:lnTo>
                    <a:pt x="79" y="237"/>
                  </a:lnTo>
                  <a:lnTo>
                    <a:pt x="77" y="243"/>
                  </a:lnTo>
                  <a:lnTo>
                    <a:pt x="75" y="240"/>
                  </a:lnTo>
                  <a:lnTo>
                    <a:pt x="71" y="229"/>
                  </a:lnTo>
                  <a:lnTo>
                    <a:pt x="66" y="214"/>
                  </a:lnTo>
                  <a:lnTo>
                    <a:pt x="60" y="200"/>
                  </a:lnTo>
                  <a:lnTo>
                    <a:pt x="51" y="184"/>
                  </a:lnTo>
                  <a:lnTo>
                    <a:pt x="43" y="169"/>
                  </a:lnTo>
                  <a:lnTo>
                    <a:pt x="40" y="164"/>
                  </a:lnTo>
                  <a:lnTo>
                    <a:pt x="34" y="152"/>
                  </a:lnTo>
                  <a:lnTo>
                    <a:pt x="29" y="147"/>
                  </a:lnTo>
                  <a:lnTo>
                    <a:pt x="23" y="138"/>
                  </a:lnTo>
                  <a:lnTo>
                    <a:pt x="16" y="131"/>
                  </a:lnTo>
                  <a:lnTo>
                    <a:pt x="9" y="125"/>
                  </a:lnTo>
                  <a:lnTo>
                    <a:pt x="3" y="121"/>
                  </a:lnTo>
                  <a:lnTo>
                    <a:pt x="0" y="119"/>
                  </a:lnTo>
                  <a:lnTo>
                    <a:pt x="1" y="99"/>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grpSp>
        <p:nvGrpSpPr>
          <p:cNvPr id="16" name="Group 12"/>
          <p:cNvGrpSpPr>
            <a:grpSpLocks/>
          </p:cNvGrpSpPr>
          <p:nvPr/>
        </p:nvGrpSpPr>
        <p:grpSpPr bwMode="auto">
          <a:xfrm>
            <a:off x="1092110" y="4814376"/>
            <a:ext cx="228600" cy="304800"/>
            <a:chOff x="513" y="1946"/>
            <a:chExt cx="266" cy="284"/>
          </a:xfrm>
          <a:solidFill>
            <a:srgbClr val="C00000"/>
          </a:solidFill>
        </p:grpSpPr>
        <p:sp>
          <p:nvSpPr>
            <p:cNvPr id="17" name="Freeform 13"/>
            <p:cNvSpPr>
              <a:spLocks/>
            </p:cNvSpPr>
            <p:nvPr/>
          </p:nvSpPr>
          <p:spPr bwMode="auto">
            <a:xfrm>
              <a:off x="514" y="1946"/>
              <a:ext cx="265" cy="263"/>
            </a:xfrm>
            <a:custGeom>
              <a:avLst/>
              <a:gdLst>
                <a:gd name="T0" fmla="*/ 28 w 265"/>
                <a:gd name="T1" fmla="*/ 110 h 263"/>
                <a:gd name="T2" fmla="*/ 32 w 265"/>
                <a:gd name="T3" fmla="*/ 113 h 263"/>
                <a:gd name="T4" fmla="*/ 38 w 265"/>
                <a:gd name="T5" fmla="*/ 118 h 263"/>
                <a:gd name="T6" fmla="*/ 45 w 265"/>
                <a:gd name="T7" fmla="*/ 126 h 263"/>
                <a:gd name="T8" fmla="*/ 51 w 265"/>
                <a:gd name="T9" fmla="*/ 132 h 263"/>
                <a:gd name="T10" fmla="*/ 61 w 265"/>
                <a:gd name="T11" fmla="*/ 143 h 263"/>
                <a:gd name="T12" fmla="*/ 66 w 265"/>
                <a:gd name="T13" fmla="*/ 152 h 263"/>
                <a:gd name="T14" fmla="*/ 75 w 265"/>
                <a:gd name="T15" fmla="*/ 167 h 263"/>
                <a:gd name="T16" fmla="*/ 81 w 265"/>
                <a:gd name="T17" fmla="*/ 180 h 263"/>
                <a:gd name="T18" fmla="*/ 82 w 265"/>
                <a:gd name="T19" fmla="*/ 182 h 263"/>
                <a:gd name="T20" fmla="*/ 84 w 265"/>
                <a:gd name="T21" fmla="*/ 180 h 263"/>
                <a:gd name="T22" fmla="*/ 95 w 265"/>
                <a:gd name="T23" fmla="*/ 155 h 263"/>
                <a:gd name="T24" fmla="*/ 99 w 265"/>
                <a:gd name="T25" fmla="*/ 147 h 263"/>
                <a:gd name="T26" fmla="*/ 104 w 265"/>
                <a:gd name="T27" fmla="*/ 140 h 263"/>
                <a:gd name="T28" fmla="*/ 110 w 265"/>
                <a:gd name="T29" fmla="*/ 129 h 263"/>
                <a:gd name="T30" fmla="*/ 118 w 265"/>
                <a:gd name="T31" fmla="*/ 118 h 263"/>
                <a:gd name="T32" fmla="*/ 130 w 265"/>
                <a:gd name="T33" fmla="*/ 101 h 263"/>
                <a:gd name="T34" fmla="*/ 137 w 265"/>
                <a:gd name="T35" fmla="*/ 91 h 263"/>
                <a:gd name="T36" fmla="*/ 144 w 265"/>
                <a:gd name="T37" fmla="*/ 82 h 263"/>
                <a:gd name="T38" fmla="*/ 151 w 265"/>
                <a:gd name="T39" fmla="*/ 74 h 263"/>
                <a:gd name="T40" fmla="*/ 158 w 265"/>
                <a:gd name="T41" fmla="*/ 66 h 263"/>
                <a:gd name="T42" fmla="*/ 167 w 265"/>
                <a:gd name="T43" fmla="*/ 56 h 263"/>
                <a:gd name="T44" fmla="*/ 177 w 265"/>
                <a:gd name="T45" fmla="*/ 46 h 263"/>
                <a:gd name="T46" fmla="*/ 188 w 265"/>
                <a:gd name="T47" fmla="*/ 36 h 263"/>
                <a:gd name="T48" fmla="*/ 201 w 265"/>
                <a:gd name="T49" fmla="*/ 26 h 263"/>
                <a:gd name="T50" fmla="*/ 213 w 265"/>
                <a:gd name="T51" fmla="*/ 18 h 263"/>
                <a:gd name="T52" fmla="*/ 225 w 265"/>
                <a:gd name="T53" fmla="*/ 10 h 263"/>
                <a:gd name="T54" fmla="*/ 235 w 265"/>
                <a:gd name="T55" fmla="*/ 5 h 263"/>
                <a:gd name="T56" fmla="*/ 246 w 265"/>
                <a:gd name="T57" fmla="*/ 1 h 263"/>
                <a:gd name="T58" fmla="*/ 249 w 265"/>
                <a:gd name="T59" fmla="*/ 0 h 263"/>
                <a:gd name="T60" fmla="*/ 264 w 265"/>
                <a:gd name="T61" fmla="*/ 40 h 263"/>
                <a:gd name="T62" fmla="*/ 260 w 265"/>
                <a:gd name="T63" fmla="*/ 41 h 263"/>
                <a:gd name="T64" fmla="*/ 257 w 265"/>
                <a:gd name="T65" fmla="*/ 42 h 263"/>
                <a:gd name="T66" fmla="*/ 253 w 265"/>
                <a:gd name="T67" fmla="*/ 44 h 263"/>
                <a:gd name="T68" fmla="*/ 244 w 265"/>
                <a:gd name="T69" fmla="*/ 49 h 263"/>
                <a:gd name="T70" fmla="*/ 230 w 265"/>
                <a:gd name="T71" fmla="*/ 59 h 263"/>
                <a:gd name="T72" fmla="*/ 212 w 265"/>
                <a:gd name="T73" fmla="*/ 75 h 263"/>
                <a:gd name="T74" fmla="*/ 201 w 265"/>
                <a:gd name="T75" fmla="*/ 85 h 263"/>
                <a:gd name="T76" fmla="*/ 186 w 265"/>
                <a:gd name="T77" fmla="*/ 101 h 263"/>
                <a:gd name="T78" fmla="*/ 167 w 265"/>
                <a:gd name="T79" fmla="*/ 123 h 263"/>
                <a:gd name="T80" fmla="*/ 145 w 265"/>
                <a:gd name="T81" fmla="*/ 151 h 263"/>
                <a:gd name="T82" fmla="*/ 111 w 265"/>
                <a:gd name="T83" fmla="*/ 199 h 263"/>
                <a:gd name="T84" fmla="*/ 92 w 265"/>
                <a:gd name="T85" fmla="*/ 230 h 263"/>
                <a:gd name="T86" fmla="*/ 82 w 265"/>
                <a:gd name="T87" fmla="*/ 248 h 263"/>
                <a:gd name="T88" fmla="*/ 78 w 265"/>
                <a:gd name="T89" fmla="*/ 255 h 263"/>
                <a:gd name="T90" fmla="*/ 77 w 265"/>
                <a:gd name="T91" fmla="*/ 260 h 263"/>
                <a:gd name="T92" fmla="*/ 76 w 265"/>
                <a:gd name="T93" fmla="*/ 262 h 263"/>
                <a:gd name="T94" fmla="*/ 72 w 265"/>
                <a:gd name="T95" fmla="*/ 250 h 263"/>
                <a:gd name="T96" fmla="*/ 70 w 265"/>
                <a:gd name="T97" fmla="*/ 244 h 263"/>
                <a:gd name="T98" fmla="*/ 63 w 265"/>
                <a:gd name="T99" fmla="*/ 229 h 263"/>
                <a:gd name="T100" fmla="*/ 41 w 265"/>
                <a:gd name="T101" fmla="*/ 187 h 263"/>
                <a:gd name="T102" fmla="*/ 35 w 265"/>
                <a:gd name="T103" fmla="*/ 177 h 263"/>
                <a:gd name="T104" fmla="*/ 31 w 265"/>
                <a:gd name="T105" fmla="*/ 170 h 263"/>
                <a:gd name="T106" fmla="*/ 24 w 265"/>
                <a:gd name="T107" fmla="*/ 161 h 263"/>
                <a:gd name="T108" fmla="*/ 18 w 265"/>
                <a:gd name="T109" fmla="*/ 154 h 263"/>
                <a:gd name="T110" fmla="*/ 11 w 265"/>
                <a:gd name="T111" fmla="*/ 147 h 263"/>
                <a:gd name="T112" fmla="*/ 4 w 265"/>
                <a:gd name="T113" fmla="*/ 142 h 263"/>
                <a:gd name="T114" fmla="*/ 3 w 265"/>
                <a:gd name="T115" fmla="*/ 141 h 263"/>
                <a:gd name="T116" fmla="*/ 0 w 265"/>
                <a:gd name="T117" fmla="*/ 139 h 263"/>
                <a:gd name="T118" fmla="*/ 28 w 265"/>
                <a:gd name="T119" fmla="*/ 110 h 2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65" h="263">
                  <a:moveTo>
                    <a:pt x="28" y="110"/>
                  </a:moveTo>
                  <a:lnTo>
                    <a:pt x="32" y="113"/>
                  </a:lnTo>
                  <a:lnTo>
                    <a:pt x="38" y="118"/>
                  </a:lnTo>
                  <a:lnTo>
                    <a:pt x="45" y="126"/>
                  </a:lnTo>
                  <a:lnTo>
                    <a:pt x="51" y="132"/>
                  </a:lnTo>
                  <a:lnTo>
                    <a:pt x="61" y="143"/>
                  </a:lnTo>
                  <a:lnTo>
                    <a:pt x="66" y="152"/>
                  </a:lnTo>
                  <a:lnTo>
                    <a:pt x="75" y="167"/>
                  </a:lnTo>
                  <a:lnTo>
                    <a:pt x="81" y="180"/>
                  </a:lnTo>
                  <a:lnTo>
                    <a:pt x="82" y="182"/>
                  </a:lnTo>
                  <a:lnTo>
                    <a:pt x="84" y="180"/>
                  </a:lnTo>
                  <a:lnTo>
                    <a:pt x="95" y="155"/>
                  </a:lnTo>
                  <a:lnTo>
                    <a:pt x="99" y="147"/>
                  </a:lnTo>
                  <a:lnTo>
                    <a:pt x="104" y="140"/>
                  </a:lnTo>
                  <a:lnTo>
                    <a:pt x="110" y="129"/>
                  </a:lnTo>
                  <a:lnTo>
                    <a:pt x="118" y="118"/>
                  </a:lnTo>
                  <a:lnTo>
                    <a:pt x="130" y="101"/>
                  </a:lnTo>
                  <a:lnTo>
                    <a:pt x="137" y="91"/>
                  </a:lnTo>
                  <a:lnTo>
                    <a:pt x="144" y="82"/>
                  </a:lnTo>
                  <a:lnTo>
                    <a:pt x="151" y="74"/>
                  </a:lnTo>
                  <a:lnTo>
                    <a:pt x="158" y="66"/>
                  </a:lnTo>
                  <a:lnTo>
                    <a:pt x="167" y="56"/>
                  </a:lnTo>
                  <a:lnTo>
                    <a:pt x="177" y="46"/>
                  </a:lnTo>
                  <a:lnTo>
                    <a:pt x="188" y="36"/>
                  </a:lnTo>
                  <a:lnTo>
                    <a:pt x="201" y="26"/>
                  </a:lnTo>
                  <a:lnTo>
                    <a:pt x="213" y="18"/>
                  </a:lnTo>
                  <a:lnTo>
                    <a:pt x="225" y="10"/>
                  </a:lnTo>
                  <a:lnTo>
                    <a:pt x="235" y="5"/>
                  </a:lnTo>
                  <a:lnTo>
                    <a:pt x="246" y="1"/>
                  </a:lnTo>
                  <a:lnTo>
                    <a:pt x="249" y="0"/>
                  </a:lnTo>
                  <a:lnTo>
                    <a:pt x="264" y="40"/>
                  </a:lnTo>
                  <a:lnTo>
                    <a:pt x="260" y="41"/>
                  </a:lnTo>
                  <a:lnTo>
                    <a:pt x="257" y="42"/>
                  </a:lnTo>
                  <a:lnTo>
                    <a:pt x="253" y="44"/>
                  </a:lnTo>
                  <a:lnTo>
                    <a:pt x="244" y="49"/>
                  </a:lnTo>
                  <a:lnTo>
                    <a:pt x="230" y="59"/>
                  </a:lnTo>
                  <a:lnTo>
                    <a:pt x="212" y="75"/>
                  </a:lnTo>
                  <a:lnTo>
                    <a:pt x="201" y="85"/>
                  </a:lnTo>
                  <a:lnTo>
                    <a:pt x="186" y="101"/>
                  </a:lnTo>
                  <a:lnTo>
                    <a:pt x="167" y="123"/>
                  </a:lnTo>
                  <a:lnTo>
                    <a:pt x="145" y="151"/>
                  </a:lnTo>
                  <a:lnTo>
                    <a:pt x="111" y="199"/>
                  </a:lnTo>
                  <a:lnTo>
                    <a:pt x="92" y="230"/>
                  </a:lnTo>
                  <a:lnTo>
                    <a:pt x="82" y="248"/>
                  </a:lnTo>
                  <a:lnTo>
                    <a:pt x="78" y="255"/>
                  </a:lnTo>
                  <a:lnTo>
                    <a:pt x="77" y="260"/>
                  </a:lnTo>
                  <a:lnTo>
                    <a:pt x="76" y="262"/>
                  </a:lnTo>
                  <a:lnTo>
                    <a:pt x="72" y="250"/>
                  </a:lnTo>
                  <a:lnTo>
                    <a:pt x="70" y="244"/>
                  </a:lnTo>
                  <a:lnTo>
                    <a:pt x="63" y="229"/>
                  </a:lnTo>
                  <a:lnTo>
                    <a:pt x="41" y="187"/>
                  </a:lnTo>
                  <a:lnTo>
                    <a:pt x="35" y="177"/>
                  </a:lnTo>
                  <a:lnTo>
                    <a:pt x="31" y="170"/>
                  </a:lnTo>
                  <a:lnTo>
                    <a:pt x="24" y="161"/>
                  </a:lnTo>
                  <a:lnTo>
                    <a:pt x="18" y="154"/>
                  </a:lnTo>
                  <a:lnTo>
                    <a:pt x="11" y="147"/>
                  </a:lnTo>
                  <a:lnTo>
                    <a:pt x="4" y="142"/>
                  </a:lnTo>
                  <a:lnTo>
                    <a:pt x="3" y="141"/>
                  </a:lnTo>
                  <a:lnTo>
                    <a:pt x="0" y="139"/>
                  </a:lnTo>
                  <a:lnTo>
                    <a:pt x="28" y="110"/>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8" name="Freeform 14"/>
            <p:cNvSpPr>
              <a:spLocks/>
            </p:cNvSpPr>
            <p:nvPr/>
          </p:nvSpPr>
          <p:spPr bwMode="auto">
            <a:xfrm>
              <a:off x="513" y="1986"/>
              <a:ext cx="266" cy="244"/>
            </a:xfrm>
            <a:custGeom>
              <a:avLst/>
              <a:gdLst>
                <a:gd name="T0" fmla="*/ 4 w 266"/>
                <a:gd name="T1" fmla="*/ 101 h 244"/>
                <a:gd name="T2" fmla="*/ 9 w 266"/>
                <a:gd name="T3" fmla="*/ 104 h 244"/>
                <a:gd name="T4" fmla="*/ 22 w 266"/>
                <a:gd name="T5" fmla="*/ 117 h 244"/>
                <a:gd name="T6" fmla="*/ 34 w 266"/>
                <a:gd name="T7" fmla="*/ 133 h 244"/>
                <a:gd name="T8" fmla="*/ 45 w 266"/>
                <a:gd name="T9" fmla="*/ 152 h 244"/>
                <a:gd name="T10" fmla="*/ 56 w 266"/>
                <a:gd name="T11" fmla="*/ 171 h 244"/>
                <a:gd name="T12" fmla="*/ 71 w 266"/>
                <a:gd name="T13" fmla="*/ 204 h 244"/>
                <a:gd name="T14" fmla="*/ 77 w 266"/>
                <a:gd name="T15" fmla="*/ 222 h 244"/>
                <a:gd name="T16" fmla="*/ 83 w 266"/>
                <a:gd name="T17" fmla="*/ 208 h 244"/>
                <a:gd name="T18" fmla="*/ 101 w 266"/>
                <a:gd name="T19" fmla="*/ 177 h 244"/>
                <a:gd name="T20" fmla="*/ 146 w 266"/>
                <a:gd name="T21" fmla="*/ 111 h 244"/>
                <a:gd name="T22" fmla="*/ 168 w 266"/>
                <a:gd name="T23" fmla="*/ 83 h 244"/>
                <a:gd name="T24" fmla="*/ 194 w 266"/>
                <a:gd name="T25" fmla="*/ 52 h 244"/>
                <a:gd name="T26" fmla="*/ 231 w 266"/>
                <a:gd name="T27" fmla="*/ 19 h 244"/>
                <a:gd name="T28" fmla="*/ 254 w 266"/>
                <a:gd name="T29" fmla="*/ 4 h 244"/>
                <a:gd name="T30" fmla="*/ 265 w 266"/>
                <a:gd name="T31" fmla="*/ 0 h 244"/>
                <a:gd name="T32" fmla="*/ 265 w 266"/>
                <a:gd name="T33" fmla="*/ 20 h 244"/>
                <a:gd name="T34" fmla="*/ 253 w 266"/>
                <a:gd name="T35" fmla="*/ 25 h 244"/>
                <a:gd name="T36" fmla="*/ 228 w 266"/>
                <a:gd name="T37" fmla="*/ 42 h 244"/>
                <a:gd name="T38" fmla="*/ 187 w 266"/>
                <a:gd name="T39" fmla="*/ 83 h 244"/>
                <a:gd name="T40" fmla="*/ 163 w 266"/>
                <a:gd name="T41" fmla="*/ 111 h 244"/>
                <a:gd name="T42" fmla="*/ 132 w 266"/>
                <a:gd name="T43" fmla="*/ 151 h 244"/>
                <a:gd name="T44" fmla="*/ 105 w 266"/>
                <a:gd name="T45" fmla="*/ 193 h 244"/>
                <a:gd name="T46" fmla="*/ 79 w 266"/>
                <a:gd name="T47" fmla="*/ 237 h 244"/>
                <a:gd name="T48" fmla="*/ 75 w 266"/>
                <a:gd name="T49" fmla="*/ 240 h 244"/>
                <a:gd name="T50" fmla="*/ 66 w 266"/>
                <a:gd name="T51" fmla="*/ 214 h 244"/>
                <a:gd name="T52" fmla="*/ 51 w 266"/>
                <a:gd name="T53" fmla="*/ 184 h 244"/>
                <a:gd name="T54" fmla="*/ 40 w 266"/>
                <a:gd name="T55" fmla="*/ 164 h 244"/>
                <a:gd name="T56" fmla="*/ 29 w 266"/>
                <a:gd name="T57" fmla="*/ 147 h 244"/>
                <a:gd name="T58" fmla="*/ 16 w 266"/>
                <a:gd name="T59" fmla="*/ 131 h 244"/>
                <a:gd name="T60" fmla="*/ 3 w 266"/>
                <a:gd name="T61" fmla="*/ 121 h 244"/>
                <a:gd name="T62" fmla="*/ 1 w 266"/>
                <a:gd name="T63" fmla="*/ 99 h 24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66" h="244">
                  <a:moveTo>
                    <a:pt x="1" y="99"/>
                  </a:moveTo>
                  <a:lnTo>
                    <a:pt x="4" y="101"/>
                  </a:lnTo>
                  <a:lnTo>
                    <a:pt x="5" y="102"/>
                  </a:lnTo>
                  <a:lnTo>
                    <a:pt x="9" y="104"/>
                  </a:lnTo>
                  <a:lnTo>
                    <a:pt x="16" y="110"/>
                  </a:lnTo>
                  <a:lnTo>
                    <a:pt x="22" y="117"/>
                  </a:lnTo>
                  <a:lnTo>
                    <a:pt x="28" y="126"/>
                  </a:lnTo>
                  <a:lnTo>
                    <a:pt x="34" y="133"/>
                  </a:lnTo>
                  <a:lnTo>
                    <a:pt x="39" y="142"/>
                  </a:lnTo>
                  <a:lnTo>
                    <a:pt x="45" y="152"/>
                  </a:lnTo>
                  <a:lnTo>
                    <a:pt x="50" y="161"/>
                  </a:lnTo>
                  <a:lnTo>
                    <a:pt x="56" y="171"/>
                  </a:lnTo>
                  <a:lnTo>
                    <a:pt x="64" y="189"/>
                  </a:lnTo>
                  <a:lnTo>
                    <a:pt x="71" y="204"/>
                  </a:lnTo>
                  <a:lnTo>
                    <a:pt x="76" y="219"/>
                  </a:lnTo>
                  <a:lnTo>
                    <a:pt x="77" y="222"/>
                  </a:lnTo>
                  <a:lnTo>
                    <a:pt x="79" y="217"/>
                  </a:lnTo>
                  <a:lnTo>
                    <a:pt x="83" y="208"/>
                  </a:lnTo>
                  <a:lnTo>
                    <a:pt x="87" y="200"/>
                  </a:lnTo>
                  <a:lnTo>
                    <a:pt x="101" y="177"/>
                  </a:lnTo>
                  <a:lnTo>
                    <a:pt x="121" y="146"/>
                  </a:lnTo>
                  <a:lnTo>
                    <a:pt x="146" y="111"/>
                  </a:lnTo>
                  <a:lnTo>
                    <a:pt x="157" y="97"/>
                  </a:lnTo>
                  <a:lnTo>
                    <a:pt x="168" y="83"/>
                  </a:lnTo>
                  <a:lnTo>
                    <a:pt x="179" y="70"/>
                  </a:lnTo>
                  <a:lnTo>
                    <a:pt x="194" y="52"/>
                  </a:lnTo>
                  <a:lnTo>
                    <a:pt x="213" y="35"/>
                  </a:lnTo>
                  <a:lnTo>
                    <a:pt x="231" y="19"/>
                  </a:lnTo>
                  <a:lnTo>
                    <a:pt x="245" y="9"/>
                  </a:lnTo>
                  <a:lnTo>
                    <a:pt x="254" y="4"/>
                  </a:lnTo>
                  <a:lnTo>
                    <a:pt x="261" y="1"/>
                  </a:lnTo>
                  <a:lnTo>
                    <a:pt x="265" y="0"/>
                  </a:lnTo>
                  <a:lnTo>
                    <a:pt x="265" y="20"/>
                  </a:lnTo>
                  <a:lnTo>
                    <a:pt x="263" y="21"/>
                  </a:lnTo>
                  <a:lnTo>
                    <a:pt x="253" y="25"/>
                  </a:lnTo>
                  <a:lnTo>
                    <a:pt x="241" y="32"/>
                  </a:lnTo>
                  <a:lnTo>
                    <a:pt x="228" y="42"/>
                  </a:lnTo>
                  <a:lnTo>
                    <a:pt x="212" y="57"/>
                  </a:lnTo>
                  <a:lnTo>
                    <a:pt x="187" y="83"/>
                  </a:lnTo>
                  <a:lnTo>
                    <a:pt x="174" y="97"/>
                  </a:lnTo>
                  <a:lnTo>
                    <a:pt x="163" y="111"/>
                  </a:lnTo>
                  <a:lnTo>
                    <a:pt x="146" y="132"/>
                  </a:lnTo>
                  <a:lnTo>
                    <a:pt x="132" y="151"/>
                  </a:lnTo>
                  <a:lnTo>
                    <a:pt x="117" y="173"/>
                  </a:lnTo>
                  <a:lnTo>
                    <a:pt x="105" y="193"/>
                  </a:lnTo>
                  <a:lnTo>
                    <a:pt x="88" y="220"/>
                  </a:lnTo>
                  <a:lnTo>
                    <a:pt x="79" y="237"/>
                  </a:lnTo>
                  <a:lnTo>
                    <a:pt x="77" y="243"/>
                  </a:lnTo>
                  <a:lnTo>
                    <a:pt x="75" y="240"/>
                  </a:lnTo>
                  <a:lnTo>
                    <a:pt x="71" y="229"/>
                  </a:lnTo>
                  <a:lnTo>
                    <a:pt x="66" y="214"/>
                  </a:lnTo>
                  <a:lnTo>
                    <a:pt x="60" y="200"/>
                  </a:lnTo>
                  <a:lnTo>
                    <a:pt x="51" y="184"/>
                  </a:lnTo>
                  <a:lnTo>
                    <a:pt x="43" y="169"/>
                  </a:lnTo>
                  <a:lnTo>
                    <a:pt x="40" y="164"/>
                  </a:lnTo>
                  <a:lnTo>
                    <a:pt x="34" y="152"/>
                  </a:lnTo>
                  <a:lnTo>
                    <a:pt x="29" y="147"/>
                  </a:lnTo>
                  <a:lnTo>
                    <a:pt x="23" y="138"/>
                  </a:lnTo>
                  <a:lnTo>
                    <a:pt x="16" y="131"/>
                  </a:lnTo>
                  <a:lnTo>
                    <a:pt x="9" y="125"/>
                  </a:lnTo>
                  <a:lnTo>
                    <a:pt x="3" y="121"/>
                  </a:lnTo>
                  <a:lnTo>
                    <a:pt x="0" y="119"/>
                  </a:lnTo>
                  <a:lnTo>
                    <a:pt x="1" y="99"/>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Tree>
    <p:extLst>
      <p:ext uri="{BB962C8B-B14F-4D97-AF65-F5344CB8AC3E}">
        <p14:creationId xmlns:p14="http://schemas.microsoft.com/office/powerpoint/2010/main" val="1671186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296" y="-38100"/>
            <a:ext cx="919029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Box 21"/>
          <p:cNvSpPr txBox="1"/>
          <p:nvPr/>
        </p:nvSpPr>
        <p:spPr>
          <a:xfrm>
            <a:off x="6467475" y="4994445"/>
            <a:ext cx="1276310" cy="923330"/>
          </a:xfrm>
          <a:prstGeom prst="rect">
            <a:avLst/>
          </a:prstGeom>
          <a:noFill/>
        </p:spPr>
        <p:txBody>
          <a:bodyPr wrap="none" rtlCol="0">
            <a:spAutoFit/>
          </a:bodyPr>
          <a:lstStyle/>
          <a:p>
            <a:pPr algn="ctr"/>
            <a:r>
              <a:rPr lang="en-US" dirty="0" smtClean="0">
                <a:solidFill>
                  <a:schemeClr val="bg1"/>
                </a:solidFill>
              </a:rPr>
              <a:t>Community</a:t>
            </a:r>
          </a:p>
          <a:p>
            <a:pPr algn="ctr"/>
            <a:r>
              <a:rPr lang="en-US" dirty="0" smtClean="0">
                <a:solidFill>
                  <a:schemeClr val="bg1"/>
                </a:solidFill>
              </a:rPr>
              <a:t>Health</a:t>
            </a:r>
          </a:p>
          <a:p>
            <a:pPr algn="ctr"/>
            <a:r>
              <a:rPr lang="en-US" dirty="0" smtClean="0">
                <a:solidFill>
                  <a:schemeClr val="bg1"/>
                </a:solidFill>
              </a:rPr>
              <a:t>Policy</a:t>
            </a:r>
            <a:endParaRPr lang="en-US" dirty="0">
              <a:solidFill>
                <a:schemeClr val="bg1"/>
              </a:solidFill>
            </a:endParaRPr>
          </a:p>
        </p:txBody>
      </p:sp>
      <p:sp>
        <p:nvSpPr>
          <p:cNvPr id="27" name="Rounded Rectangle 26"/>
          <p:cNvSpPr/>
          <p:nvPr/>
        </p:nvSpPr>
        <p:spPr>
          <a:xfrm>
            <a:off x="2961630" y="2971801"/>
            <a:ext cx="2678435" cy="17092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31" name="Straight Connector 30"/>
          <p:cNvCxnSpPr/>
          <p:nvPr/>
        </p:nvCxnSpPr>
        <p:spPr>
          <a:xfrm>
            <a:off x="1469381" y="2745579"/>
            <a:ext cx="0" cy="67627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3679652" y="1974740"/>
            <a:ext cx="1229370" cy="584775"/>
          </a:xfrm>
          <a:prstGeom prst="rect">
            <a:avLst/>
          </a:prstGeom>
          <a:noFill/>
        </p:spPr>
        <p:txBody>
          <a:bodyPr wrap="square" rtlCol="0">
            <a:spAutoFit/>
          </a:bodyPr>
          <a:lstStyle/>
          <a:p>
            <a:pPr algn="ctr"/>
            <a:r>
              <a:rPr lang="en-US" sz="1600" dirty="0" smtClean="0">
                <a:solidFill>
                  <a:schemeClr val="bg1"/>
                </a:solidFill>
              </a:rPr>
              <a:t>Dental Services</a:t>
            </a:r>
            <a:endParaRPr lang="en-US" sz="1600" dirty="0">
              <a:solidFill>
                <a:schemeClr val="bg1"/>
              </a:solidFill>
            </a:endParaRPr>
          </a:p>
        </p:txBody>
      </p:sp>
      <p:sp>
        <p:nvSpPr>
          <p:cNvPr id="6" name="TextBox 5"/>
          <p:cNvSpPr txBox="1"/>
          <p:nvPr/>
        </p:nvSpPr>
        <p:spPr>
          <a:xfrm>
            <a:off x="3679651" y="5181477"/>
            <a:ext cx="1428279" cy="584775"/>
          </a:xfrm>
          <a:prstGeom prst="rect">
            <a:avLst/>
          </a:prstGeom>
          <a:noFill/>
        </p:spPr>
        <p:txBody>
          <a:bodyPr wrap="square" rtlCol="0">
            <a:spAutoFit/>
          </a:bodyPr>
          <a:lstStyle/>
          <a:p>
            <a:r>
              <a:rPr lang="en-US" sz="1600" dirty="0" smtClean="0">
                <a:solidFill>
                  <a:schemeClr val="bg1"/>
                </a:solidFill>
              </a:rPr>
              <a:t>Nutritional Evaluations</a:t>
            </a:r>
            <a:endParaRPr lang="en-US" sz="1600" dirty="0">
              <a:solidFill>
                <a:schemeClr val="bg1"/>
              </a:solidFill>
            </a:endParaRPr>
          </a:p>
        </p:txBody>
      </p:sp>
      <p:cxnSp>
        <p:nvCxnSpPr>
          <p:cNvPr id="11" name="Straight Connector 10"/>
          <p:cNvCxnSpPr/>
          <p:nvPr/>
        </p:nvCxnSpPr>
        <p:spPr>
          <a:xfrm>
            <a:off x="2337892" y="3926670"/>
            <a:ext cx="623738"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6172200" y="1859753"/>
            <a:ext cx="1600200" cy="93821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Salivary</a:t>
            </a:r>
          </a:p>
          <a:p>
            <a:pPr algn="ctr"/>
            <a:r>
              <a:rPr lang="en-US" sz="1600" dirty="0"/>
              <a:t>C</a:t>
            </a:r>
            <a:r>
              <a:rPr lang="en-US" sz="1600" dirty="0" smtClean="0"/>
              <a:t>hemistry</a:t>
            </a:r>
            <a:endParaRPr lang="en-US" sz="1600" dirty="0"/>
          </a:p>
        </p:txBody>
      </p:sp>
      <p:sp>
        <p:nvSpPr>
          <p:cNvPr id="13" name="Rounded Rectangle 12"/>
          <p:cNvSpPr/>
          <p:nvPr/>
        </p:nvSpPr>
        <p:spPr>
          <a:xfrm>
            <a:off x="6238875" y="3445662"/>
            <a:ext cx="1600200" cy="91440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Metabolic</a:t>
            </a:r>
          </a:p>
          <a:p>
            <a:pPr algn="ctr"/>
            <a:r>
              <a:rPr lang="en-US" sz="1600" dirty="0" smtClean="0"/>
              <a:t>Biomarkers</a:t>
            </a:r>
            <a:endParaRPr lang="en-US" sz="1600" dirty="0"/>
          </a:p>
        </p:txBody>
      </p:sp>
      <p:sp>
        <p:nvSpPr>
          <p:cNvPr id="14" name="Rounded Rectangle 13"/>
          <p:cNvSpPr/>
          <p:nvPr/>
        </p:nvSpPr>
        <p:spPr>
          <a:xfrm>
            <a:off x="737692" y="4989401"/>
            <a:ext cx="1600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Child Development</a:t>
            </a:r>
          </a:p>
          <a:p>
            <a:pPr algn="ctr"/>
            <a:r>
              <a:rPr lang="en-US" sz="1600" dirty="0" smtClean="0"/>
              <a:t>Pregnancy</a:t>
            </a:r>
            <a:endParaRPr lang="en-US" sz="1600" dirty="0"/>
          </a:p>
        </p:txBody>
      </p:sp>
      <p:sp>
        <p:nvSpPr>
          <p:cNvPr id="15" name="Rounded Rectangle 14"/>
          <p:cNvSpPr/>
          <p:nvPr/>
        </p:nvSpPr>
        <p:spPr>
          <a:xfrm>
            <a:off x="688331" y="3390900"/>
            <a:ext cx="164956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Environmental</a:t>
            </a:r>
          </a:p>
          <a:p>
            <a:pPr algn="ctr"/>
            <a:r>
              <a:rPr lang="en-US" sz="1600" dirty="0" smtClean="0"/>
              <a:t>Health</a:t>
            </a:r>
            <a:endParaRPr lang="en-US" sz="1600" dirty="0"/>
          </a:p>
        </p:txBody>
      </p:sp>
      <p:sp>
        <p:nvSpPr>
          <p:cNvPr id="16" name="Rounded Rectangle 15"/>
          <p:cNvSpPr/>
          <p:nvPr/>
        </p:nvSpPr>
        <p:spPr>
          <a:xfrm>
            <a:off x="669281" y="1831179"/>
            <a:ext cx="1600200" cy="9144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Infection</a:t>
            </a:r>
          </a:p>
          <a:p>
            <a:pPr algn="ctr"/>
            <a:r>
              <a:rPr lang="en-US" sz="1600" dirty="0" smtClean="0"/>
              <a:t>Detection</a:t>
            </a:r>
            <a:endParaRPr lang="en-US" sz="1600" dirty="0"/>
          </a:p>
        </p:txBody>
      </p:sp>
      <p:cxnSp>
        <p:nvCxnSpPr>
          <p:cNvPr id="18" name="Straight Connector 17"/>
          <p:cNvCxnSpPr>
            <a:endCxn id="12" idx="1"/>
          </p:cNvCxnSpPr>
          <p:nvPr/>
        </p:nvCxnSpPr>
        <p:spPr>
          <a:xfrm flipV="1">
            <a:off x="5107931" y="2328860"/>
            <a:ext cx="1064269" cy="1"/>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2269481" y="2322907"/>
            <a:ext cx="1192213" cy="11907"/>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4" idx="3"/>
          </p:cNvCxnSpPr>
          <p:nvPr/>
        </p:nvCxnSpPr>
        <p:spPr>
          <a:xfrm flipH="1">
            <a:off x="2337892" y="5434696"/>
            <a:ext cx="1247476" cy="11905"/>
          </a:xfrm>
          <a:prstGeom prst="line">
            <a:avLst/>
          </a:prstGeom>
          <a:ln w="76200">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5177632" y="5458507"/>
            <a:ext cx="1146968" cy="1"/>
          </a:xfrm>
          <a:prstGeom prst="line">
            <a:avLst/>
          </a:prstGeom>
          <a:ln w="76200">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3" idx="2"/>
          </p:cNvCxnSpPr>
          <p:nvPr/>
        </p:nvCxnSpPr>
        <p:spPr>
          <a:xfrm>
            <a:off x="7038975" y="4360062"/>
            <a:ext cx="0" cy="6420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490962" y="4336254"/>
            <a:ext cx="0" cy="67627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7010400" y="2797966"/>
            <a:ext cx="0" cy="64532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endCxn id="13" idx="1"/>
          </p:cNvCxnSpPr>
          <p:nvPr/>
        </p:nvCxnSpPr>
        <p:spPr>
          <a:xfrm>
            <a:off x="5640065" y="3902862"/>
            <a:ext cx="59881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374518" y="4681081"/>
            <a:ext cx="0" cy="30832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6305530" y="4976290"/>
            <a:ext cx="1600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Community Health Policy</a:t>
            </a:r>
            <a:endParaRPr lang="en-US" sz="1600" dirty="0"/>
          </a:p>
        </p:txBody>
      </p:sp>
      <p:sp>
        <p:nvSpPr>
          <p:cNvPr id="37" name="Rounded Rectangle 36"/>
          <p:cNvSpPr/>
          <p:nvPr/>
        </p:nvSpPr>
        <p:spPr>
          <a:xfrm>
            <a:off x="3580926" y="4962959"/>
            <a:ext cx="1600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Nutritional Evaluations</a:t>
            </a:r>
            <a:endParaRPr lang="en-US" sz="1600" dirty="0"/>
          </a:p>
        </p:txBody>
      </p:sp>
      <p:sp>
        <p:nvSpPr>
          <p:cNvPr id="38" name="Rounded Rectangle 37"/>
          <p:cNvSpPr/>
          <p:nvPr/>
        </p:nvSpPr>
        <p:spPr>
          <a:xfrm>
            <a:off x="3494238" y="1852613"/>
            <a:ext cx="1600200" cy="91440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Pediatric Dental Services</a:t>
            </a:r>
            <a:endParaRPr lang="en-US" sz="1600" dirty="0"/>
          </a:p>
        </p:txBody>
      </p:sp>
      <p:sp>
        <p:nvSpPr>
          <p:cNvPr id="39" name="TextBox 38"/>
          <p:cNvSpPr txBox="1"/>
          <p:nvPr/>
        </p:nvSpPr>
        <p:spPr>
          <a:xfrm>
            <a:off x="3192205" y="1091912"/>
            <a:ext cx="2667000" cy="584775"/>
          </a:xfrm>
          <a:prstGeom prst="rect">
            <a:avLst/>
          </a:prstGeom>
          <a:noFill/>
        </p:spPr>
        <p:txBody>
          <a:bodyPr wrap="square" rtlCol="0">
            <a:spAutoFit/>
          </a:bodyPr>
          <a:lstStyle/>
          <a:p>
            <a:r>
              <a:rPr lang="en-US" sz="3200" dirty="0" smtClean="0"/>
              <a:t>Innovation</a:t>
            </a:r>
            <a:endParaRPr lang="en-US" sz="3200" dirty="0"/>
          </a:p>
        </p:txBody>
      </p:sp>
      <p:cxnSp>
        <p:nvCxnSpPr>
          <p:cNvPr id="65" name="Straight Connector 64"/>
          <p:cNvCxnSpPr/>
          <p:nvPr/>
        </p:nvCxnSpPr>
        <p:spPr>
          <a:xfrm>
            <a:off x="4355412" y="2767013"/>
            <a:ext cx="0" cy="204788"/>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descr="C:\Users\parsonsba\Pictures\WP_20140110_00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61569" y="3120627"/>
            <a:ext cx="2465535" cy="1419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563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743200" y="1108475"/>
            <a:ext cx="2667000" cy="584775"/>
          </a:xfrm>
          <a:prstGeom prst="rect">
            <a:avLst/>
          </a:prstGeom>
          <a:noFill/>
        </p:spPr>
        <p:txBody>
          <a:bodyPr wrap="square" rtlCol="0">
            <a:spAutoFit/>
          </a:bodyPr>
          <a:lstStyle/>
          <a:p>
            <a:r>
              <a:rPr lang="en-US" sz="3200" dirty="0" smtClean="0"/>
              <a:t>Innovation</a:t>
            </a:r>
            <a:endParaRPr lang="en-US" sz="3200" dirty="0"/>
          </a:p>
        </p:txBody>
      </p:sp>
      <p:sp>
        <p:nvSpPr>
          <p:cNvPr id="3" name="TextBox 2"/>
          <p:cNvSpPr txBox="1"/>
          <p:nvPr/>
        </p:nvSpPr>
        <p:spPr>
          <a:xfrm>
            <a:off x="990600" y="2238205"/>
            <a:ext cx="5257800" cy="369332"/>
          </a:xfrm>
          <a:prstGeom prst="rect">
            <a:avLst/>
          </a:prstGeom>
          <a:noFill/>
        </p:spPr>
        <p:txBody>
          <a:bodyPr wrap="square" rtlCol="0">
            <a:spAutoFit/>
          </a:bodyPr>
          <a:lstStyle/>
          <a:p>
            <a:r>
              <a:rPr lang="en-US" dirty="0" smtClean="0"/>
              <a:t>FAMILY as a research/intervention cohort…</a:t>
            </a:r>
            <a:endParaRPr lang="en-US" dirty="0"/>
          </a:p>
        </p:txBody>
      </p:sp>
      <p:grpSp>
        <p:nvGrpSpPr>
          <p:cNvPr id="2" name="Group 1"/>
          <p:cNvGrpSpPr/>
          <p:nvPr/>
        </p:nvGrpSpPr>
        <p:grpSpPr>
          <a:xfrm>
            <a:off x="1600200" y="2946630"/>
            <a:ext cx="4114800" cy="923330"/>
            <a:chOff x="1600200" y="2946630"/>
            <a:chExt cx="4114800" cy="923330"/>
          </a:xfrm>
        </p:grpSpPr>
        <p:sp>
          <p:nvSpPr>
            <p:cNvPr id="4" name="TextBox 3"/>
            <p:cNvSpPr txBox="1"/>
            <p:nvPr/>
          </p:nvSpPr>
          <p:spPr>
            <a:xfrm>
              <a:off x="2057400" y="2946630"/>
              <a:ext cx="3657600" cy="923330"/>
            </a:xfrm>
            <a:prstGeom prst="rect">
              <a:avLst/>
            </a:prstGeom>
            <a:noFill/>
          </p:spPr>
          <p:txBody>
            <a:bodyPr wrap="square" rtlCol="0">
              <a:spAutoFit/>
            </a:bodyPr>
            <a:lstStyle/>
            <a:p>
              <a:r>
                <a:rPr lang="en-US" dirty="0" smtClean="0"/>
                <a:t>Provide valuable clinical/research services to select family members (mother/child dyad)</a:t>
              </a:r>
              <a:endParaRPr lang="en-US" dirty="0"/>
            </a:p>
          </p:txBody>
        </p:sp>
        <p:grpSp>
          <p:nvGrpSpPr>
            <p:cNvPr id="12" name="Group 12"/>
            <p:cNvGrpSpPr>
              <a:grpSpLocks/>
            </p:cNvGrpSpPr>
            <p:nvPr/>
          </p:nvGrpSpPr>
          <p:grpSpPr bwMode="auto">
            <a:xfrm>
              <a:off x="1600200" y="3128665"/>
              <a:ext cx="228600" cy="304800"/>
              <a:chOff x="513" y="1946"/>
              <a:chExt cx="266" cy="284"/>
            </a:xfrm>
            <a:solidFill>
              <a:srgbClr val="C00000"/>
            </a:solidFill>
          </p:grpSpPr>
          <p:sp>
            <p:nvSpPr>
              <p:cNvPr id="13" name="Freeform 13"/>
              <p:cNvSpPr>
                <a:spLocks/>
              </p:cNvSpPr>
              <p:nvPr/>
            </p:nvSpPr>
            <p:spPr bwMode="auto">
              <a:xfrm>
                <a:off x="514" y="1946"/>
                <a:ext cx="265" cy="263"/>
              </a:xfrm>
              <a:custGeom>
                <a:avLst/>
                <a:gdLst>
                  <a:gd name="T0" fmla="*/ 28 w 265"/>
                  <a:gd name="T1" fmla="*/ 110 h 263"/>
                  <a:gd name="T2" fmla="*/ 32 w 265"/>
                  <a:gd name="T3" fmla="*/ 113 h 263"/>
                  <a:gd name="T4" fmla="*/ 38 w 265"/>
                  <a:gd name="T5" fmla="*/ 118 h 263"/>
                  <a:gd name="T6" fmla="*/ 45 w 265"/>
                  <a:gd name="T7" fmla="*/ 126 h 263"/>
                  <a:gd name="T8" fmla="*/ 51 w 265"/>
                  <a:gd name="T9" fmla="*/ 132 h 263"/>
                  <a:gd name="T10" fmla="*/ 61 w 265"/>
                  <a:gd name="T11" fmla="*/ 143 h 263"/>
                  <a:gd name="T12" fmla="*/ 66 w 265"/>
                  <a:gd name="T13" fmla="*/ 152 h 263"/>
                  <a:gd name="T14" fmla="*/ 75 w 265"/>
                  <a:gd name="T15" fmla="*/ 167 h 263"/>
                  <a:gd name="T16" fmla="*/ 81 w 265"/>
                  <a:gd name="T17" fmla="*/ 180 h 263"/>
                  <a:gd name="T18" fmla="*/ 82 w 265"/>
                  <a:gd name="T19" fmla="*/ 182 h 263"/>
                  <a:gd name="T20" fmla="*/ 84 w 265"/>
                  <a:gd name="T21" fmla="*/ 180 h 263"/>
                  <a:gd name="T22" fmla="*/ 95 w 265"/>
                  <a:gd name="T23" fmla="*/ 155 h 263"/>
                  <a:gd name="T24" fmla="*/ 99 w 265"/>
                  <a:gd name="T25" fmla="*/ 147 h 263"/>
                  <a:gd name="T26" fmla="*/ 104 w 265"/>
                  <a:gd name="T27" fmla="*/ 140 h 263"/>
                  <a:gd name="T28" fmla="*/ 110 w 265"/>
                  <a:gd name="T29" fmla="*/ 129 h 263"/>
                  <a:gd name="T30" fmla="*/ 118 w 265"/>
                  <a:gd name="T31" fmla="*/ 118 h 263"/>
                  <a:gd name="T32" fmla="*/ 130 w 265"/>
                  <a:gd name="T33" fmla="*/ 101 h 263"/>
                  <a:gd name="T34" fmla="*/ 137 w 265"/>
                  <a:gd name="T35" fmla="*/ 91 h 263"/>
                  <a:gd name="T36" fmla="*/ 144 w 265"/>
                  <a:gd name="T37" fmla="*/ 82 h 263"/>
                  <a:gd name="T38" fmla="*/ 151 w 265"/>
                  <a:gd name="T39" fmla="*/ 74 h 263"/>
                  <a:gd name="T40" fmla="*/ 158 w 265"/>
                  <a:gd name="T41" fmla="*/ 66 h 263"/>
                  <a:gd name="T42" fmla="*/ 167 w 265"/>
                  <a:gd name="T43" fmla="*/ 56 h 263"/>
                  <a:gd name="T44" fmla="*/ 177 w 265"/>
                  <a:gd name="T45" fmla="*/ 46 h 263"/>
                  <a:gd name="T46" fmla="*/ 188 w 265"/>
                  <a:gd name="T47" fmla="*/ 36 h 263"/>
                  <a:gd name="T48" fmla="*/ 201 w 265"/>
                  <a:gd name="T49" fmla="*/ 26 h 263"/>
                  <a:gd name="T50" fmla="*/ 213 w 265"/>
                  <a:gd name="T51" fmla="*/ 18 h 263"/>
                  <a:gd name="T52" fmla="*/ 225 w 265"/>
                  <a:gd name="T53" fmla="*/ 10 h 263"/>
                  <a:gd name="T54" fmla="*/ 235 w 265"/>
                  <a:gd name="T55" fmla="*/ 5 h 263"/>
                  <a:gd name="T56" fmla="*/ 246 w 265"/>
                  <a:gd name="T57" fmla="*/ 1 h 263"/>
                  <a:gd name="T58" fmla="*/ 249 w 265"/>
                  <a:gd name="T59" fmla="*/ 0 h 263"/>
                  <a:gd name="T60" fmla="*/ 264 w 265"/>
                  <a:gd name="T61" fmla="*/ 40 h 263"/>
                  <a:gd name="T62" fmla="*/ 260 w 265"/>
                  <a:gd name="T63" fmla="*/ 41 h 263"/>
                  <a:gd name="T64" fmla="*/ 257 w 265"/>
                  <a:gd name="T65" fmla="*/ 42 h 263"/>
                  <a:gd name="T66" fmla="*/ 253 w 265"/>
                  <a:gd name="T67" fmla="*/ 44 h 263"/>
                  <a:gd name="T68" fmla="*/ 244 w 265"/>
                  <a:gd name="T69" fmla="*/ 49 h 263"/>
                  <a:gd name="T70" fmla="*/ 230 w 265"/>
                  <a:gd name="T71" fmla="*/ 59 h 263"/>
                  <a:gd name="T72" fmla="*/ 212 w 265"/>
                  <a:gd name="T73" fmla="*/ 75 h 263"/>
                  <a:gd name="T74" fmla="*/ 201 w 265"/>
                  <a:gd name="T75" fmla="*/ 85 h 263"/>
                  <a:gd name="T76" fmla="*/ 186 w 265"/>
                  <a:gd name="T77" fmla="*/ 101 h 263"/>
                  <a:gd name="T78" fmla="*/ 167 w 265"/>
                  <a:gd name="T79" fmla="*/ 123 h 263"/>
                  <a:gd name="T80" fmla="*/ 145 w 265"/>
                  <a:gd name="T81" fmla="*/ 151 h 263"/>
                  <a:gd name="T82" fmla="*/ 111 w 265"/>
                  <a:gd name="T83" fmla="*/ 199 h 263"/>
                  <a:gd name="T84" fmla="*/ 92 w 265"/>
                  <a:gd name="T85" fmla="*/ 230 h 263"/>
                  <a:gd name="T86" fmla="*/ 82 w 265"/>
                  <a:gd name="T87" fmla="*/ 248 h 263"/>
                  <a:gd name="T88" fmla="*/ 78 w 265"/>
                  <a:gd name="T89" fmla="*/ 255 h 263"/>
                  <a:gd name="T90" fmla="*/ 77 w 265"/>
                  <a:gd name="T91" fmla="*/ 260 h 263"/>
                  <a:gd name="T92" fmla="*/ 76 w 265"/>
                  <a:gd name="T93" fmla="*/ 262 h 263"/>
                  <a:gd name="T94" fmla="*/ 72 w 265"/>
                  <a:gd name="T95" fmla="*/ 250 h 263"/>
                  <a:gd name="T96" fmla="*/ 70 w 265"/>
                  <a:gd name="T97" fmla="*/ 244 h 263"/>
                  <a:gd name="T98" fmla="*/ 63 w 265"/>
                  <a:gd name="T99" fmla="*/ 229 h 263"/>
                  <a:gd name="T100" fmla="*/ 41 w 265"/>
                  <a:gd name="T101" fmla="*/ 187 h 263"/>
                  <a:gd name="T102" fmla="*/ 35 w 265"/>
                  <a:gd name="T103" fmla="*/ 177 h 263"/>
                  <a:gd name="T104" fmla="*/ 31 w 265"/>
                  <a:gd name="T105" fmla="*/ 170 h 263"/>
                  <a:gd name="T106" fmla="*/ 24 w 265"/>
                  <a:gd name="T107" fmla="*/ 161 h 263"/>
                  <a:gd name="T108" fmla="*/ 18 w 265"/>
                  <a:gd name="T109" fmla="*/ 154 h 263"/>
                  <a:gd name="T110" fmla="*/ 11 w 265"/>
                  <a:gd name="T111" fmla="*/ 147 h 263"/>
                  <a:gd name="T112" fmla="*/ 4 w 265"/>
                  <a:gd name="T113" fmla="*/ 142 h 263"/>
                  <a:gd name="T114" fmla="*/ 3 w 265"/>
                  <a:gd name="T115" fmla="*/ 141 h 263"/>
                  <a:gd name="T116" fmla="*/ 0 w 265"/>
                  <a:gd name="T117" fmla="*/ 139 h 263"/>
                  <a:gd name="T118" fmla="*/ 28 w 265"/>
                  <a:gd name="T119" fmla="*/ 110 h 2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65" h="263">
                    <a:moveTo>
                      <a:pt x="28" y="110"/>
                    </a:moveTo>
                    <a:lnTo>
                      <a:pt x="32" y="113"/>
                    </a:lnTo>
                    <a:lnTo>
                      <a:pt x="38" y="118"/>
                    </a:lnTo>
                    <a:lnTo>
                      <a:pt x="45" y="126"/>
                    </a:lnTo>
                    <a:lnTo>
                      <a:pt x="51" y="132"/>
                    </a:lnTo>
                    <a:lnTo>
                      <a:pt x="61" y="143"/>
                    </a:lnTo>
                    <a:lnTo>
                      <a:pt x="66" y="152"/>
                    </a:lnTo>
                    <a:lnTo>
                      <a:pt x="75" y="167"/>
                    </a:lnTo>
                    <a:lnTo>
                      <a:pt x="81" y="180"/>
                    </a:lnTo>
                    <a:lnTo>
                      <a:pt x="82" y="182"/>
                    </a:lnTo>
                    <a:lnTo>
                      <a:pt x="84" y="180"/>
                    </a:lnTo>
                    <a:lnTo>
                      <a:pt x="95" y="155"/>
                    </a:lnTo>
                    <a:lnTo>
                      <a:pt x="99" y="147"/>
                    </a:lnTo>
                    <a:lnTo>
                      <a:pt x="104" y="140"/>
                    </a:lnTo>
                    <a:lnTo>
                      <a:pt x="110" y="129"/>
                    </a:lnTo>
                    <a:lnTo>
                      <a:pt x="118" y="118"/>
                    </a:lnTo>
                    <a:lnTo>
                      <a:pt x="130" y="101"/>
                    </a:lnTo>
                    <a:lnTo>
                      <a:pt x="137" y="91"/>
                    </a:lnTo>
                    <a:lnTo>
                      <a:pt x="144" y="82"/>
                    </a:lnTo>
                    <a:lnTo>
                      <a:pt x="151" y="74"/>
                    </a:lnTo>
                    <a:lnTo>
                      <a:pt x="158" y="66"/>
                    </a:lnTo>
                    <a:lnTo>
                      <a:pt x="167" y="56"/>
                    </a:lnTo>
                    <a:lnTo>
                      <a:pt x="177" y="46"/>
                    </a:lnTo>
                    <a:lnTo>
                      <a:pt x="188" y="36"/>
                    </a:lnTo>
                    <a:lnTo>
                      <a:pt x="201" y="26"/>
                    </a:lnTo>
                    <a:lnTo>
                      <a:pt x="213" y="18"/>
                    </a:lnTo>
                    <a:lnTo>
                      <a:pt x="225" y="10"/>
                    </a:lnTo>
                    <a:lnTo>
                      <a:pt x="235" y="5"/>
                    </a:lnTo>
                    <a:lnTo>
                      <a:pt x="246" y="1"/>
                    </a:lnTo>
                    <a:lnTo>
                      <a:pt x="249" y="0"/>
                    </a:lnTo>
                    <a:lnTo>
                      <a:pt x="264" y="40"/>
                    </a:lnTo>
                    <a:lnTo>
                      <a:pt x="260" y="41"/>
                    </a:lnTo>
                    <a:lnTo>
                      <a:pt x="257" y="42"/>
                    </a:lnTo>
                    <a:lnTo>
                      <a:pt x="253" y="44"/>
                    </a:lnTo>
                    <a:lnTo>
                      <a:pt x="244" y="49"/>
                    </a:lnTo>
                    <a:lnTo>
                      <a:pt x="230" y="59"/>
                    </a:lnTo>
                    <a:lnTo>
                      <a:pt x="212" y="75"/>
                    </a:lnTo>
                    <a:lnTo>
                      <a:pt x="201" y="85"/>
                    </a:lnTo>
                    <a:lnTo>
                      <a:pt x="186" y="101"/>
                    </a:lnTo>
                    <a:lnTo>
                      <a:pt x="167" y="123"/>
                    </a:lnTo>
                    <a:lnTo>
                      <a:pt x="145" y="151"/>
                    </a:lnTo>
                    <a:lnTo>
                      <a:pt x="111" y="199"/>
                    </a:lnTo>
                    <a:lnTo>
                      <a:pt x="92" y="230"/>
                    </a:lnTo>
                    <a:lnTo>
                      <a:pt x="82" y="248"/>
                    </a:lnTo>
                    <a:lnTo>
                      <a:pt x="78" y="255"/>
                    </a:lnTo>
                    <a:lnTo>
                      <a:pt x="77" y="260"/>
                    </a:lnTo>
                    <a:lnTo>
                      <a:pt x="76" y="262"/>
                    </a:lnTo>
                    <a:lnTo>
                      <a:pt x="72" y="250"/>
                    </a:lnTo>
                    <a:lnTo>
                      <a:pt x="70" y="244"/>
                    </a:lnTo>
                    <a:lnTo>
                      <a:pt x="63" y="229"/>
                    </a:lnTo>
                    <a:lnTo>
                      <a:pt x="41" y="187"/>
                    </a:lnTo>
                    <a:lnTo>
                      <a:pt x="35" y="177"/>
                    </a:lnTo>
                    <a:lnTo>
                      <a:pt x="31" y="170"/>
                    </a:lnTo>
                    <a:lnTo>
                      <a:pt x="24" y="161"/>
                    </a:lnTo>
                    <a:lnTo>
                      <a:pt x="18" y="154"/>
                    </a:lnTo>
                    <a:lnTo>
                      <a:pt x="11" y="147"/>
                    </a:lnTo>
                    <a:lnTo>
                      <a:pt x="4" y="142"/>
                    </a:lnTo>
                    <a:lnTo>
                      <a:pt x="3" y="141"/>
                    </a:lnTo>
                    <a:lnTo>
                      <a:pt x="0" y="139"/>
                    </a:lnTo>
                    <a:lnTo>
                      <a:pt x="28" y="110"/>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Freeform 14"/>
              <p:cNvSpPr>
                <a:spLocks/>
              </p:cNvSpPr>
              <p:nvPr/>
            </p:nvSpPr>
            <p:spPr bwMode="auto">
              <a:xfrm>
                <a:off x="513" y="1986"/>
                <a:ext cx="266" cy="244"/>
              </a:xfrm>
              <a:custGeom>
                <a:avLst/>
                <a:gdLst>
                  <a:gd name="T0" fmla="*/ 4 w 266"/>
                  <a:gd name="T1" fmla="*/ 101 h 244"/>
                  <a:gd name="T2" fmla="*/ 9 w 266"/>
                  <a:gd name="T3" fmla="*/ 104 h 244"/>
                  <a:gd name="T4" fmla="*/ 22 w 266"/>
                  <a:gd name="T5" fmla="*/ 117 h 244"/>
                  <a:gd name="T6" fmla="*/ 34 w 266"/>
                  <a:gd name="T7" fmla="*/ 133 h 244"/>
                  <a:gd name="T8" fmla="*/ 45 w 266"/>
                  <a:gd name="T9" fmla="*/ 152 h 244"/>
                  <a:gd name="T10" fmla="*/ 56 w 266"/>
                  <a:gd name="T11" fmla="*/ 171 h 244"/>
                  <a:gd name="T12" fmla="*/ 71 w 266"/>
                  <a:gd name="T13" fmla="*/ 204 h 244"/>
                  <a:gd name="T14" fmla="*/ 77 w 266"/>
                  <a:gd name="T15" fmla="*/ 222 h 244"/>
                  <a:gd name="T16" fmla="*/ 83 w 266"/>
                  <a:gd name="T17" fmla="*/ 208 h 244"/>
                  <a:gd name="T18" fmla="*/ 101 w 266"/>
                  <a:gd name="T19" fmla="*/ 177 h 244"/>
                  <a:gd name="T20" fmla="*/ 146 w 266"/>
                  <a:gd name="T21" fmla="*/ 111 h 244"/>
                  <a:gd name="T22" fmla="*/ 168 w 266"/>
                  <a:gd name="T23" fmla="*/ 83 h 244"/>
                  <a:gd name="T24" fmla="*/ 194 w 266"/>
                  <a:gd name="T25" fmla="*/ 52 h 244"/>
                  <a:gd name="T26" fmla="*/ 231 w 266"/>
                  <a:gd name="T27" fmla="*/ 19 h 244"/>
                  <a:gd name="T28" fmla="*/ 254 w 266"/>
                  <a:gd name="T29" fmla="*/ 4 h 244"/>
                  <a:gd name="T30" fmla="*/ 265 w 266"/>
                  <a:gd name="T31" fmla="*/ 0 h 244"/>
                  <a:gd name="T32" fmla="*/ 265 w 266"/>
                  <a:gd name="T33" fmla="*/ 20 h 244"/>
                  <a:gd name="T34" fmla="*/ 253 w 266"/>
                  <a:gd name="T35" fmla="*/ 25 h 244"/>
                  <a:gd name="T36" fmla="*/ 228 w 266"/>
                  <a:gd name="T37" fmla="*/ 42 h 244"/>
                  <a:gd name="T38" fmla="*/ 187 w 266"/>
                  <a:gd name="T39" fmla="*/ 83 h 244"/>
                  <a:gd name="T40" fmla="*/ 163 w 266"/>
                  <a:gd name="T41" fmla="*/ 111 h 244"/>
                  <a:gd name="T42" fmla="*/ 132 w 266"/>
                  <a:gd name="T43" fmla="*/ 151 h 244"/>
                  <a:gd name="T44" fmla="*/ 105 w 266"/>
                  <a:gd name="T45" fmla="*/ 193 h 244"/>
                  <a:gd name="T46" fmla="*/ 79 w 266"/>
                  <a:gd name="T47" fmla="*/ 237 h 244"/>
                  <a:gd name="T48" fmla="*/ 75 w 266"/>
                  <a:gd name="T49" fmla="*/ 240 h 244"/>
                  <a:gd name="T50" fmla="*/ 66 w 266"/>
                  <a:gd name="T51" fmla="*/ 214 h 244"/>
                  <a:gd name="T52" fmla="*/ 51 w 266"/>
                  <a:gd name="T53" fmla="*/ 184 h 244"/>
                  <a:gd name="T54" fmla="*/ 40 w 266"/>
                  <a:gd name="T55" fmla="*/ 164 h 244"/>
                  <a:gd name="T56" fmla="*/ 29 w 266"/>
                  <a:gd name="T57" fmla="*/ 147 h 244"/>
                  <a:gd name="T58" fmla="*/ 16 w 266"/>
                  <a:gd name="T59" fmla="*/ 131 h 244"/>
                  <a:gd name="T60" fmla="*/ 3 w 266"/>
                  <a:gd name="T61" fmla="*/ 121 h 244"/>
                  <a:gd name="T62" fmla="*/ 1 w 266"/>
                  <a:gd name="T63" fmla="*/ 99 h 24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66" h="244">
                    <a:moveTo>
                      <a:pt x="1" y="99"/>
                    </a:moveTo>
                    <a:lnTo>
                      <a:pt x="4" y="101"/>
                    </a:lnTo>
                    <a:lnTo>
                      <a:pt x="5" y="102"/>
                    </a:lnTo>
                    <a:lnTo>
                      <a:pt x="9" y="104"/>
                    </a:lnTo>
                    <a:lnTo>
                      <a:pt x="16" y="110"/>
                    </a:lnTo>
                    <a:lnTo>
                      <a:pt x="22" y="117"/>
                    </a:lnTo>
                    <a:lnTo>
                      <a:pt x="28" y="126"/>
                    </a:lnTo>
                    <a:lnTo>
                      <a:pt x="34" y="133"/>
                    </a:lnTo>
                    <a:lnTo>
                      <a:pt x="39" y="142"/>
                    </a:lnTo>
                    <a:lnTo>
                      <a:pt x="45" y="152"/>
                    </a:lnTo>
                    <a:lnTo>
                      <a:pt x="50" y="161"/>
                    </a:lnTo>
                    <a:lnTo>
                      <a:pt x="56" y="171"/>
                    </a:lnTo>
                    <a:lnTo>
                      <a:pt x="64" y="189"/>
                    </a:lnTo>
                    <a:lnTo>
                      <a:pt x="71" y="204"/>
                    </a:lnTo>
                    <a:lnTo>
                      <a:pt x="76" y="219"/>
                    </a:lnTo>
                    <a:lnTo>
                      <a:pt x="77" y="222"/>
                    </a:lnTo>
                    <a:lnTo>
                      <a:pt x="79" y="217"/>
                    </a:lnTo>
                    <a:lnTo>
                      <a:pt x="83" y="208"/>
                    </a:lnTo>
                    <a:lnTo>
                      <a:pt x="87" y="200"/>
                    </a:lnTo>
                    <a:lnTo>
                      <a:pt x="101" y="177"/>
                    </a:lnTo>
                    <a:lnTo>
                      <a:pt x="121" y="146"/>
                    </a:lnTo>
                    <a:lnTo>
                      <a:pt x="146" y="111"/>
                    </a:lnTo>
                    <a:lnTo>
                      <a:pt x="157" y="97"/>
                    </a:lnTo>
                    <a:lnTo>
                      <a:pt x="168" y="83"/>
                    </a:lnTo>
                    <a:lnTo>
                      <a:pt x="179" y="70"/>
                    </a:lnTo>
                    <a:lnTo>
                      <a:pt x="194" y="52"/>
                    </a:lnTo>
                    <a:lnTo>
                      <a:pt x="213" y="35"/>
                    </a:lnTo>
                    <a:lnTo>
                      <a:pt x="231" y="19"/>
                    </a:lnTo>
                    <a:lnTo>
                      <a:pt x="245" y="9"/>
                    </a:lnTo>
                    <a:lnTo>
                      <a:pt x="254" y="4"/>
                    </a:lnTo>
                    <a:lnTo>
                      <a:pt x="261" y="1"/>
                    </a:lnTo>
                    <a:lnTo>
                      <a:pt x="265" y="0"/>
                    </a:lnTo>
                    <a:lnTo>
                      <a:pt x="265" y="20"/>
                    </a:lnTo>
                    <a:lnTo>
                      <a:pt x="263" y="21"/>
                    </a:lnTo>
                    <a:lnTo>
                      <a:pt x="253" y="25"/>
                    </a:lnTo>
                    <a:lnTo>
                      <a:pt x="241" y="32"/>
                    </a:lnTo>
                    <a:lnTo>
                      <a:pt x="228" y="42"/>
                    </a:lnTo>
                    <a:lnTo>
                      <a:pt x="212" y="57"/>
                    </a:lnTo>
                    <a:lnTo>
                      <a:pt x="187" y="83"/>
                    </a:lnTo>
                    <a:lnTo>
                      <a:pt x="174" y="97"/>
                    </a:lnTo>
                    <a:lnTo>
                      <a:pt x="163" y="111"/>
                    </a:lnTo>
                    <a:lnTo>
                      <a:pt x="146" y="132"/>
                    </a:lnTo>
                    <a:lnTo>
                      <a:pt x="132" y="151"/>
                    </a:lnTo>
                    <a:lnTo>
                      <a:pt x="117" y="173"/>
                    </a:lnTo>
                    <a:lnTo>
                      <a:pt x="105" y="193"/>
                    </a:lnTo>
                    <a:lnTo>
                      <a:pt x="88" y="220"/>
                    </a:lnTo>
                    <a:lnTo>
                      <a:pt x="79" y="237"/>
                    </a:lnTo>
                    <a:lnTo>
                      <a:pt x="77" y="243"/>
                    </a:lnTo>
                    <a:lnTo>
                      <a:pt x="75" y="240"/>
                    </a:lnTo>
                    <a:lnTo>
                      <a:pt x="71" y="229"/>
                    </a:lnTo>
                    <a:lnTo>
                      <a:pt x="66" y="214"/>
                    </a:lnTo>
                    <a:lnTo>
                      <a:pt x="60" y="200"/>
                    </a:lnTo>
                    <a:lnTo>
                      <a:pt x="51" y="184"/>
                    </a:lnTo>
                    <a:lnTo>
                      <a:pt x="43" y="169"/>
                    </a:lnTo>
                    <a:lnTo>
                      <a:pt x="40" y="164"/>
                    </a:lnTo>
                    <a:lnTo>
                      <a:pt x="34" y="152"/>
                    </a:lnTo>
                    <a:lnTo>
                      <a:pt x="29" y="147"/>
                    </a:lnTo>
                    <a:lnTo>
                      <a:pt x="23" y="138"/>
                    </a:lnTo>
                    <a:lnTo>
                      <a:pt x="16" y="131"/>
                    </a:lnTo>
                    <a:lnTo>
                      <a:pt x="9" y="125"/>
                    </a:lnTo>
                    <a:lnTo>
                      <a:pt x="3" y="121"/>
                    </a:lnTo>
                    <a:lnTo>
                      <a:pt x="0" y="119"/>
                    </a:lnTo>
                    <a:lnTo>
                      <a:pt x="1" y="99"/>
                    </a:lnTo>
                  </a:path>
                </a:pathLst>
              </a:custGeom>
              <a:grpFill/>
              <a:ln w="0" cap="flat" cmpd="sng">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pic>
        <p:nvPicPr>
          <p:cNvPr id="18" name="Picture 17" descr="C:\Users\parsonsba\AppData\Local\Microsoft\Windows\Temporary Internet Files\Content.IE5\5YH2N6AJ\MC900348955[1].wmf"/>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67400" y="4293027"/>
            <a:ext cx="922538" cy="1349407"/>
          </a:xfrm>
          <a:prstGeom prst="rect">
            <a:avLst/>
          </a:prstGeom>
          <a:noFill/>
          <a:ln>
            <a:noFill/>
          </a:ln>
        </p:spPr>
      </p:pic>
    </p:spTree>
    <p:extLst>
      <p:ext uri="{BB962C8B-B14F-4D97-AF65-F5344CB8AC3E}">
        <p14:creationId xmlns:p14="http://schemas.microsoft.com/office/powerpoint/2010/main" val="2895563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17"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8000" y="1295400"/>
            <a:ext cx="1755609" cy="584775"/>
          </a:xfrm>
          <a:prstGeom prst="rect">
            <a:avLst/>
          </a:prstGeom>
          <a:noFill/>
        </p:spPr>
        <p:txBody>
          <a:bodyPr wrap="none" rtlCol="0">
            <a:spAutoFit/>
          </a:bodyPr>
          <a:lstStyle/>
          <a:p>
            <a:r>
              <a:rPr lang="en-US" sz="3200" dirty="0" smtClean="0"/>
              <a:t>Progress</a:t>
            </a:r>
            <a:endParaRPr lang="en-US" sz="3200" dirty="0"/>
          </a:p>
        </p:txBody>
      </p:sp>
      <p:sp>
        <p:nvSpPr>
          <p:cNvPr id="4" name="Rectangle 3"/>
          <p:cNvSpPr/>
          <p:nvPr/>
        </p:nvSpPr>
        <p:spPr>
          <a:xfrm>
            <a:off x="1143000" y="2037834"/>
            <a:ext cx="2103461" cy="369332"/>
          </a:xfrm>
          <a:prstGeom prst="rect">
            <a:avLst/>
          </a:prstGeom>
        </p:spPr>
        <p:txBody>
          <a:bodyPr wrap="none">
            <a:spAutoFit/>
          </a:bodyPr>
          <a:lstStyle/>
          <a:p>
            <a:r>
              <a:rPr lang="en-US" i="1" dirty="0" smtClean="0">
                <a:latin typeface="+mj-lt"/>
              </a:rPr>
              <a:t>Milestones status:</a:t>
            </a:r>
            <a:endParaRPr lang="en-US" i="1" dirty="0">
              <a:latin typeface="+mj-lt"/>
            </a:endParaRPr>
          </a:p>
        </p:txBody>
      </p:sp>
      <p:sp>
        <p:nvSpPr>
          <p:cNvPr id="10" name="TextBox 9"/>
          <p:cNvSpPr txBox="1"/>
          <p:nvPr/>
        </p:nvSpPr>
        <p:spPr>
          <a:xfrm>
            <a:off x="1392237" y="2593156"/>
            <a:ext cx="6446838" cy="1200329"/>
          </a:xfrm>
          <a:prstGeom prst="rect">
            <a:avLst/>
          </a:prstGeom>
          <a:noFill/>
        </p:spPr>
        <p:txBody>
          <a:bodyPr wrap="square" rtlCol="0">
            <a:spAutoFit/>
          </a:bodyPr>
          <a:lstStyle/>
          <a:p>
            <a:r>
              <a:rPr lang="en-US" dirty="0" smtClean="0"/>
              <a:t>Research project identified for core dental services for reduction in dental caries/tooth loss</a:t>
            </a:r>
          </a:p>
          <a:p>
            <a:endParaRPr lang="en-US" dirty="0"/>
          </a:p>
          <a:p>
            <a:endParaRPr lang="en-US" dirty="0"/>
          </a:p>
        </p:txBody>
      </p:sp>
      <p:sp>
        <p:nvSpPr>
          <p:cNvPr id="6" name="Flowchart: Connector 5"/>
          <p:cNvSpPr/>
          <p:nvPr/>
        </p:nvSpPr>
        <p:spPr>
          <a:xfrm>
            <a:off x="1257866" y="2718046"/>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752598" y="3418266"/>
            <a:ext cx="5791201" cy="1754326"/>
          </a:xfrm>
          <a:prstGeom prst="rect">
            <a:avLst/>
          </a:prstGeom>
          <a:noFill/>
        </p:spPr>
        <p:txBody>
          <a:bodyPr wrap="square" rtlCol="0">
            <a:spAutoFit/>
          </a:bodyPr>
          <a:lstStyle/>
          <a:p>
            <a:r>
              <a:rPr lang="en-US" dirty="0" smtClean="0"/>
              <a:t>-Presenting health status, e.g., BMI, dietary data</a:t>
            </a:r>
          </a:p>
          <a:p>
            <a:r>
              <a:rPr lang="en-US" dirty="0" smtClean="0"/>
              <a:t>-Bacterial profile (DNA sequencing multiplex test)</a:t>
            </a:r>
          </a:p>
          <a:p>
            <a:r>
              <a:rPr lang="en-US" dirty="0" smtClean="0"/>
              <a:t>-Salivary profile, e.g., inflammatory cytokines, glucose</a:t>
            </a:r>
          </a:p>
          <a:p>
            <a:r>
              <a:rPr lang="en-US" dirty="0" smtClean="0"/>
              <a:t>-Environmental toxins, i.e., lead, cadmium</a:t>
            </a:r>
          </a:p>
          <a:p>
            <a:r>
              <a:rPr lang="en-US" dirty="0" smtClean="0"/>
              <a:t>-</a:t>
            </a:r>
            <a:r>
              <a:rPr lang="en-US" dirty="0" err="1" smtClean="0"/>
              <a:t>Geopositional</a:t>
            </a:r>
            <a:r>
              <a:rPr lang="en-US" dirty="0" smtClean="0"/>
              <a:t> profile (multi-site deployment of van)</a:t>
            </a:r>
          </a:p>
          <a:p>
            <a:endParaRPr lang="en-US" dirty="0"/>
          </a:p>
        </p:txBody>
      </p:sp>
    </p:spTree>
    <p:extLst>
      <p:ext uri="{BB962C8B-B14F-4D97-AF65-F5344CB8AC3E}">
        <p14:creationId xmlns:p14="http://schemas.microsoft.com/office/powerpoint/2010/main" val="76354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93"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066799" y="2101328"/>
            <a:ext cx="6781801" cy="2862322"/>
          </a:xfrm>
          <a:prstGeom prst="rect">
            <a:avLst/>
          </a:prstGeom>
        </p:spPr>
        <p:txBody>
          <a:bodyPr wrap="square">
            <a:spAutoFit/>
          </a:bodyPr>
          <a:lstStyle/>
          <a:p>
            <a:r>
              <a:rPr lang="en-US" dirty="0"/>
              <a:t>Additional research opportunities identified through </a:t>
            </a:r>
            <a:r>
              <a:rPr lang="en-US" dirty="0" smtClean="0"/>
              <a:t>                 Pass </a:t>
            </a:r>
            <a:r>
              <a:rPr lang="en-US" dirty="0"/>
              <a:t>3 </a:t>
            </a:r>
            <a:r>
              <a:rPr lang="en-US" dirty="0" smtClean="0"/>
              <a:t>process</a:t>
            </a:r>
          </a:p>
          <a:p>
            <a:endParaRPr lang="en-US" dirty="0"/>
          </a:p>
          <a:p>
            <a:r>
              <a:rPr lang="en-US" dirty="0"/>
              <a:t>	-Hepatitis C and Diabetes</a:t>
            </a:r>
          </a:p>
          <a:p>
            <a:r>
              <a:rPr lang="en-US" dirty="0"/>
              <a:t>	-Cardiorespiratory conditions </a:t>
            </a:r>
            <a:r>
              <a:rPr lang="en-US" dirty="0" smtClean="0"/>
              <a:t>(environmental 	 	  influences</a:t>
            </a:r>
            <a:r>
              <a:rPr lang="en-US" dirty="0"/>
              <a:t>)</a:t>
            </a:r>
          </a:p>
          <a:p>
            <a:r>
              <a:rPr lang="en-US" dirty="0"/>
              <a:t>	-Social determinants of health and </a:t>
            </a:r>
            <a:r>
              <a:rPr lang="en-US" dirty="0" err="1" smtClean="0"/>
              <a:t>promotores</a:t>
            </a:r>
            <a:r>
              <a:rPr lang="en-US" dirty="0" smtClean="0"/>
              <a:t> as 	 	  navigators </a:t>
            </a:r>
            <a:endParaRPr lang="en-US" dirty="0"/>
          </a:p>
          <a:p>
            <a:r>
              <a:rPr lang="en-US" dirty="0"/>
              <a:t>	-Preventive screening for cancer </a:t>
            </a:r>
            <a:r>
              <a:rPr lang="en-US" dirty="0" smtClean="0"/>
              <a:t>using saliva</a:t>
            </a:r>
            <a:endParaRPr lang="en-US" dirty="0"/>
          </a:p>
          <a:p>
            <a:r>
              <a:rPr lang="en-US" dirty="0"/>
              <a:t>	-Teen pregnancy prevention/treatment</a:t>
            </a:r>
          </a:p>
        </p:txBody>
      </p:sp>
      <p:sp>
        <p:nvSpPr>
          <p:cNvPr id="7" name="Flowchart: Connector 6"/>
          <p:cNvSpPr/>
          <p:nvPr/>
        </p:nvSpPr>
        <p:spPr>
          <a:xfrm>
            <a:off x="877486" y="2222500"/>
            <a:ext cx="130907" cy="114300"/>
          </a:xfrm>
          <a:prstGeom prst="flowChartConnector">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777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2" end="2"/>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3" end="3"/>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4" end="4"/>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
                                            <p:txEl>
                                              <p:pRg st="5" end="5"/>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pSp>
        <p:nvGrpSpPr>
          <p:cNvPr id="8" name="Group 7"/>
          <p:cNvGrpSpPr/>
          <p:nvPr/>
        </p:nvGrpSpPr>
        <p:grpSpPr>
          <a:xfrm>
            <a:off x="5269786" y="2608705"/>
            <a:ext cx="1981200" cy="1284829"/>
            <a:chOff x="5269786" y="2608705"/>
            <a:chExt cx="1981200" cy="1284829"/>
          </a:xfrm>
        </p:grpSpPr>
        <p:sp>
          <p:nvSpPr>
            <p:cNvPr id="42" name="Oval 41"/>
            <p:cNvSpPr/>
            <p:nvPr/>
          </p:nvSpPr>
          <p:spPr>
            <a:xfrm>
              <a:off x="5269786" y="2620099"/>
              <a:ext cx="432486" cy="1273431"/>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p:cNvCxnSpPr/>
            <p:nvPr/>
          </p:nvCxnSpPr>
          <p:spPr>
            <a:xfrm>
              <a:off x="5492438" y="2608705"/>
              <a:ext cx="1758548" cy="53233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472171" y="3381030"/>
              <a:ext cx="1778815" cy="512504"/>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5645644" y="2815798"/>
              <a:ext cx="928552" cy="338554"/>
            </a:xfrm>
            <a:prstGeom prst="rect">
              <a:avLst/>
            </a:prstGeom>
            <a:noFill/>
            <a:ln>
              <a:noFill/>
            </a:ln>
          </p:spPr>
          <p:txBody>
            <a:bodyPr wrap="square" rtlCol="0">
              <a:spAutoFit/>
            </a:bodyPr>
            <a:lstStyle/>
            <a:p>
              <a:r>
                <a:rPr lang="en-US" sz="1600" dirty="0" smtClean="0"/>
                <a:t>ATLAS</a:t>
              </a:r>
            </a:p>
          </p:txBody>
        </p:sp>
      </p:grpSp>
      <p:grpSp>
        <p:nvGrpSpPr>
          <p:cNvPr id="13" name="Group 12"/>
          <p:cNvGrpSpPr/>
          <p:nvPr/>
        </p:nvGrpSpPr>
        <p:grpSpPr>
          <a:xfrm>
            <a:off x="4161843" y="2815598"/>
            <a:ext cx="762000" cy="310444"/>
            <a:chOff x="4161843" y="2815598"/>
            <a:chExt cx="762000" cy="310444"/>
          </a:xfrm>
        </p:grpSpPr>
        <p:sp>
          <p:nvSpPr>
            <p:cNvPr id="1050" name="Rectangle 1049"/>
            <p:cNvSpPr/>
            <p:nvPr/>
          </p:nvSpPr>
          <p:spPr>
            <a:xfrm rot="712046">
              <a:off x="4161843" y="2830500"/>
              <a:ext cx="762000" cy="2955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TextBox 1051"/>
            <p:cNvSpPr txBox="1"/>
            <p:nvPr/>
          </p:nvSpPr>
          <p:spPr>
            <a:xfrm rot="721509">
              <a:off x="4168766" y="2815598"/>
              <a:ext cx="729584" cy="307777"/>
            </a:xfrm>
            <a:prstGeom prst="rect">
              <a:avLst/>
            </a:prstGeom>
            <a:noFill/>
            <a:ln>
              <a:noFill/>
            </a:ln>
          </p:spPr>
          <p:txBody>
            <a:bodyPr wrap="square" rtlCol="0">
              <a:spAutoFit/>
            </a:bodyPr>
            <a:lstStyle/>
            <a:p>
              <a:r>
                <a:rPr lang="en-US" sz="1400" dirty="0" smtClean="0"/>
                <a:t>Dental</a:t>
              </a:r>
              <a:endParaRPr lang="en-US" sz="1400" dirty="0"/>
            </a:p>
          </p:txBody>
        </p:sp>
      </p:grpSp>
      <p:grpSp>
        <p:nvGrpSpPr>
          <p:cNvPr id="14" name="Group 13"/>
          <p:cNvGrpSpPr/>
          <p:nvPr/>
        </p:nvGrpSpPr>
        <p:grpSpPr>
          <a:xfrm>
            <a:off x="3916423" y="3431929"/>
            <a:ext cx="1234272" cy="321849"/>
            <a:chOff x="3916423" y="3431929"/>
            <a:chExt cx="1234272" cy="321849"/>
          </a:xfrm>
        </p:grpSpPr>
        <p:sp>
          <p:nvSpPr>
            <p:cNvPr id="70" name="TextBox 69"/>
            <p:cNvSpPr txBox="1"/>
            <p:nvPr/>
          </p:nvSpPr>
          <p:spPr>
            <a:xfrm rot="20853031">
              <a:off x="3916423" y="3431929"/>
              <a:ext cx="1234272" cy="307777"/>
            </a:xfrm>
            <a:prstGeom prst="rect">
              <a:avLst/>
            </a:prstGeom>
            <a:noFill/>
            <a:ln>
              <a:noFill/>
            </a:ln>
          </p:spPr>
          <p:txBody>
            <a:bodyPr wrap="square" rtlCol="0">
              <a:spAutoFit/>
            </a:bodyPr>
            <a:lstStyle/>
            <a:p>
              <a:r>
                <a:rPr lang="en-US" sz="1400" dirty="0" smtClean="0"/>
                <a:t>Fire Stations</a:t>
              </a:r>
              <a:endParaRPr lang="en-US" sz="1400" dirty="0"/>
            </a:p>
          </p:txBody>
        </p:sp>
        <p:sp>
          <p:nvSpPr>
            <p:cNvPr id="72" name="Rectangle 71"/>
            <p:cNvSpPr/>
            <p:nvPr/>
          </p:nvSpPr>
          <p:spPr>
            <a:xfrm rot="20811254">
              <a:off x="3957959" y="3458236"/>
              <a:ext cx="1097794" cy="2955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p:cNvGrpSpPr/>
          <p:nvPr/>
        </p:nvGrpSpPr>
        <p:grpSpPr>
          <a:xfrm>
            <a:off x="2456417" y="2407840"/>
            <a:ext cx="2767413" cy="1752601"/>
            <a:chOff x="2456417" y="2407840"/>
            <a:chExt cx="2767413" cy="1752601"/>
          </a:xfrm>
        </p:grpSpPr>
        <p:sp>
          <p:nvSpPr>
            <p:cNvPr id="25" name="Oval 24"/>
            <p:cNvSpPr/>
            <p:nvPr/>
          </p:nvSpPr>
          <p:spPr>
            <a:xfrm>
              <a:off x="2456417" y="2407840"/>
              <a:ext cx="533400" cy="1752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p:cNvCxnSpPr>
              <a:stCxn id="25" idx="0"/>
            </p:cNvCxnSpPr>
            <p:nvPr/>
          </p:nvCxnSpPr>
          <p:spPr>
            <a:xfrm>
              <a:off x="2723117" y="2407840"/>
              <a:ext cx="2476500" cy="57043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2730238" y="3615523"/>
              <a:ext cx="2493592" cy="54491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49" name="TextBox 1048"/>
            <p:cNvSpPr txBox="1"/>
            <p:nvPr/>
          </p:nvSpPr>
          <p:spPr>
            <a:xfrm>
              <a:off x="3011537" y="2701436"/>
              <a:ext cx="927198" cy="369332"/>
            </a:xfrm>
            <a:prstGeom prst="rect">
              <a:avLst/>
            </a:prstGeom>
            <a:noFill/>
            <a:ln>
              <a:noFill/>
            </a:ln>
          </p:spPr>
          <p:txBody>
            <a:bodyPr wrap="square" rtlCol="0">
              <a:spAutoFit/>
            </a:bodyPr>
            <a:lstStyle/>
            <a:p>
              <a:r>
                <a:rPr lang="en-US" dirty="0" smtClean="0"/>
                <a:t>BPHIG</a:t>
              </a:r>
            </a:p>
          </p:txBody>
        </p:sp>
      </p:grpSp>
      <p:grpSp>
        <p:nvGrpSpPr>
          <p:cNvPr id="2" name="Group 1"/>
          <p:cNvGrpSpPr/>
          <p:nvPr/>
        </p:nvGrpSpPr>
        <p:grpSpPr>
          <a:xfrm>
            <a:off x="2940857" y="3894767"/>
            <a:ext cx="1227534" cy="845106"/>
            <a:chOff x="2940857" y="3894767"/>
            <a:chExt cx="1227534" cy="845106"/>
          </a:xfrm>
        </p:grpSpPr>
        <p:cxnSp>
          <p:nvCxnSpPr>
            <p:cNvPr id="32" name="Straight Connector 31"/>
            <p:cNvCxnSpPr/>
            <p:nvPr/>
          </p:nvCxnSpPr>
          <p:spPr>
            <a:xfrm>
              <a:off x="4001353" y="3894767"/>
              <a:ext cx="143357" cy="583229"/>
            </a:xfrm>
            <a:prstGeom prst="line">
              <a:avLst/>
            </a:prstGeom>
            <a:ln w="28575">
              <a:solidFill>
                <a:srgbClr val="FF0000"/>
              </a:solidFill>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3123311" y="4511273"/>
              <a:ext cx="1045080" cy="22860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940857" y="4091508"/>
              <a:ext cx="163289" cy="648365"/>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rot="20866593">
              <a:off x="3026494" y="3981672"/>
              <a:ext cx="1075798" cy="646331"/>
            </a:xfrm>
            <a:prstGeom prst="rect">
              <a:avLst/>
            </a:prstGeom>
            <a:noFill/>
            <a:ln>
              <a:noFill/>
            </a:ln>
          </p:spPr>
          <p:txBody>
            <a:bodyPr wrap="square" rtlCol="0">
              <a:spAutoFit/>
            </a:bodyPr>
            <a:lstStyle/>
            <a:p>
              <a:r>
                <a:rPr lang="en-US" sz="1200" dirty="0" smtClean="0"/>
                <a:t>DPH Fluid and  Tissue Bank</a:t>
              </a:r>
              <a:endParaRPr lang="en-US" sz="1200" dirty="0"/>
            </a:p>
          </p:txBody>
        </p:sp>
      </p:grpSp>
      <p:grpSp>
        <p:nvGrpSpPr>
          <p:cNvPr id="149" name="Group 148"/>
          <p:cNvGrpSpPr/>
          <p:nvPr/>
        </p:nvGrpSpPr>
        <p:grpSpPr>
          <a:xfrm>
            <a:off x="4910192" y="3035670"/>
            <a:ext cx="582246" cy="439195"/>
            <a:chOff x="4910192" y="3044747"/>
            <a:chExt cx="582246" cy="439195"/>
          </a:xfrm>
        </p:grpSpPr>
        <p:cxnSp>
          <p:nvCxnSpPr>
            <p:cNvPr id="126" name="Straight Arrow Connector 125"/>
            <p:cNvCxnSpPr/>
            <p:nvPr/>
          </p:nvCxnSpPr>
          <p:spPr>
            <a:xfrm>
              <a:off x="4910192" y="3044747"/>
              <a:ext cx="582246" cy="1403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flipV="1">
              <a:off x="5042532" y="3415228"/>
              <a:ext cx="429639" cy="6871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56" name="Group 155"/>
          <p:cNvGrpSpPr/>
          <p:nvPr/>
        </p:nvGrpSpPr>
        <p:grpSpPr>
          <a:xfrm>
            <a:off x="6492550" y="2766362"/>
            <a:ext cx="2213160" cy="1067386"/>
            <a:chOff x="6492550" y="2766362"/>
            <a:chExt cx="2213160" cy="1067386"/>
          </a:xfrm>
        </p:grpSpPr>
        <p:sp>
          <p:nvSpPr>
            <p:cNvPr id="71" name="TextBox 70"/>
            <p:cNvSpPr txBox="1"/>
            <p:nvPr/>
          </p:nvSpPr>
          <p:spPr>
            <a:xfrm>
              <a:off x="6492550" y="3130251"/>
              <a:ext cx="729584" cy="307777"/>
            </a:xfrm>
            <a:prstGeom prst="rect">
              <a:avLst/>
            </a:prstGeom>
            <a:noFill/>
            <a:ln>
              <a:noFill/>
            </a:ln>
          </p:spPr>
          <p:txBody>
            <a:bodyPr wrap="square" rtlCol="0">
              <a:spAutoFit/>
            </a:bodyPr>
            <a:lstStyle/>
            <a:p>
              <a:r>
                <a:rPr lang="en-US" sz="1400" dirty="0" smtClean="0"/>
                <a:t>GPS</a:t>
              </a:r>
              <a:endParaRPr lang="en-US" sz="1400" dirty="0"/>
            </a:p>
          </p:txBody>
        </p:sp>
        <p:grpSp>
          <p:nvGrpSpPr>
            <p:cNvPr id="155" name="Group 154"/>
            <p:cNvGrpSpPr/>
            <p:nvPr/>
          </p:nvGrpSpPr>
          <p:grpSpPr>
            <a:xfrm>
              <a:off x="6503618" y="2766362"/>
              <a:ext cx="2202092" cy="1067386"/>
              <a:chOff x="6503618" y="2766362"/>
              <a:chExt cx="2202092" cy="1067386"/>
            </a:xfrm>
          </p:grpSpPr>
          <p:sp>
            <p:nvSpPr>
              <p:cNvPr id="1053" name="Rectangle 1052"/>
              <p:cNvSpPr/>
              <p:nvPr/>
            </p:nvSpPr>
            <p:spPr>
              <a:xfrm>
                <a:off x="6503618" y="3112429"/>
                <a:ext cx="457200" cy="298111"/>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4" name="Group 153"/>
              <p:cNvGrpSpPr/>
              <p:nvPr/>
            </p:nvGrpSpPr>
            <p:grpSpPr>
              <a:xfrm>
                <a:off x="6960818" y="2766362"/>
                <a:ext cx="1744892" cy="1067386"/>
                <a:chOff x="6960818" y="2766362"/>
                <a:chExt cx="1744892" cy="1067386"/>
              </a:xfrm>
            </p:grpSpPr>
            <p:cxnSp>
              <p:nvCxnSpPr>
                <p:cNvPr id="121" name="Straight Arrow Connector 120"/>
                <p:cNvCxnSpPr/>
                <p:nvPr/>
              </p:nvCxnSpPr>
              <p:spPr>
                <a:xfrm flipV="1">
                  <a:off x="6960818" y="3248148"/>
                  <a:ext cx="533072" cy="7120"/>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grpSp>
              <p:nvGrpSpPr>
                <p:cNvPr id="86" name="Group 85"/>
                <p:cNvGrpSpPr/>
                <p:nvPr/>
              </p:nvGrpSpPr>
              <p:grpSpPr>
                <a:xfrm>
                  <a:off x="7525226" y="2766362"/>
                  <a:ext cx="1180484" cy="1067386"/>
                  <a:chOff x="7848600" y="2682914"/>
                  <a:chExt cx="1069263" cy="1067386"/>
                </a:xfrm>
              </p:grpSpPr>
              <p:sp>
                <p:nvSpPr>
                  <p:cNvPr id="83" name="Oval 82"/>
                  <p:cNvSpPr/>
                  <p:nvPr/>
                </p:nvSpPr>
                <p:spPr>
                  <a:xfrm>
                    <a:off x="7848600" y="2682914"/>
                    <a:ext cx="1006623" cy="1067386"/>
                  </a:xfrm>
                  <a:prstGeom prst="ellipse">
                    <a:avLst/>
                  </a:prstGeom>
                  <a:noFill/>
                  <a:ln w="28575">
                    <a:solidFill>
                      <a:srgbClr val="A500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8003463" y="2794620"/>
                    <a:ext cx="914400" cy="830997"/>
                  </a:xfrm>
                  <a:prstGeom prst="rect">
                    <a:avLst/>
                  </a:prstGeom>
                  <a:noFill/>
                  <a:ln>
                    <a:noFill/>
                  </a:ln>
                </p:spPr>
                <p:txBody>
                  <a:bodyPr wrap="square" rtlCol="0">
                    <a:spAutoFit/>
                  </a:bodyPr>
                  <a:lstStyle/>
                  <a:p>
                    <a:r>
                      <a:rPr lang="en-US" sz="1200" dirty="0" smtClean="0"/>
                      <a:t>EP Atlas   CMS/HHS  Dartmouth Atlas</a:t>
                    </a:r>
                    <a:endParaRPr lang="en-US" sz="1200" dirty="0"/>
                  </a:p>
                </p:txBody>
              </p:sp>
            </p:grpSp>
          </p:grpSp>
        </p:grpSp>
      </p:grpSp>
      <p:grpSp>
        <p:nvGrpSpPr>
          <p:cNvPr id="153" name="Group 152"/>
          <p:cNvGrpSpPr/>
          <p:nvPr/>
        </p:nvGrpSpPr>
        <p:grpSpPr>
          <a:xfrm>
            <a:off x="5754857" y="3199788"/>
            <a:ext cx="710127" cy="141241"/>
            <a:chOff x="5754857" y="3199788"/>
            <a:chExt cx="710127" cy="141241"/>
          </a:xfrm>
        </p:grpSpPr>
        <p:cxnSp>
          <p:nvCxnSpPr>
            <p:cNvPr id="82" name="Straight Arrow Connector 81"/>
            <p:cNvCxnSpPr/>
            <p:nvPr/>
          </p:nvCxnSpPr>
          <p:spPr>
            <a:xfrm flipV="1">
              <a:off x="5754857" y="3199788"/>
              <a:ext cx="690073" cy="7119"/>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p:nvPr/>
          </p:nvCxnSpPr>
          <p:spPr>
            <a:xfrm flipV="1">
              <a:off x="5754857" y="3330017"/>
              <a:ext cx="710127" cy="1101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057" name="Group 1056"/>
          <p:cNvGrpSpPr/>
          <p:nvPr/>
        </p:nvGrpSpPr>
        <p:grpSpPr>
          <a:xfrm>
            <a:off x="502915" y="1811024"/>
            <a:ext cx="1562100" cy="3108377"/>
            <a:chOff x="502915" y="1811024"/>
            <a:chExt cx="1562100" cy="3108377"/>
          </a:xfrm>
        </p:grpSpPr>
        <p:sp>
          <p:nvSpPr>
            <p:cNvPr id="87" name="Rectangle 86"/>
            <p:cNvSpPr/>
            <p:nvPr/>
          </p:nvSpPr>
          <p:spPr>
            <a:xfrm>
              <a:off x="595672" y="2442663"/>
              <a:ext cx="1387268"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84990" y="1811024"/>
              <a:ext cx="1397950"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622556" y="1901124"/>
              <a:ext cx="1295400" cy="276999"/>
            </a:xfrm>
            <a:prstGeom prst="rect">
              <a:avLst/>
            </a:prstGeom>
            <a:noFill/>
          </p:spPr>
          <p:txBody>
            <a:bodyPr wrap="square" rtlCol="0">
              <a:spAutoFit/>
            </a:bodyPr>
            <a:lstStyle/>
            <a:p>
              <a:pPr algn="ctr"/>
              <a:r>
                <a:rPr lang="en-US" sz="1200" dirty="0" smtClean="0"/>
                <a:t>DPH:  </a:t>
              </a:r>
              <a:r>
                <a:rPr lang="en-US" sz="1200" dirty="0" err="1" smtClean="0"/>
                <a:t>HepC</a:t>
              </a:r>
              <a:endParaRPr lang="en-US" sz="1200" dirty="0"/>
            </a:p>
          </p:txBody>
        </p:sp>
        <p:sp>
          <p:nvSpPr>
            <p:cNvPr id="88" name="Rectangle 87"/>
            <p:cNvSpPr/>
            <p:nvPr/>
          </p:nvSpPr>
          <p:spPr>
            <a:xfrm>
              <a:off x="584990" y="3140369"/>
              <a:ext cx="1397950"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595672" y="3803326"/>
              <a:ext cx="1387268"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597808" y="2470603"/>
              <a:ext cx="1397950" cy="461665"/>
            </a:xfrm>
            <a:prstGeom prst="rect">
              <a:avLst/>
            </a:prstGeom>
            <a:noFill/>
          </p:spPr>
          <p:txBody>
            <a:bodyPr wrap="square" rtlCol="0">
              <a:spAutoFit/>
            </a:bodyPr>
            <a:lstStyle/>
            <a:p>
              <a:pPr algn="ctr"/>
              <a:r>
                <a:rPr lang="en-US" sz="1200" dirty="0" smtClean="0"/>
                <a:t>UTEP:  Cardio  Respiratory</a:t>
              </a:r>
              <a:endParaRPr lang="en-US" sz="1200" dirty="0"/>
            </a:p>
          </p:txBody>
        </p:sp>
        <p:sp>
          <p:nvSpPr>
            <p:cNvPr id="48" name="TextBox 47"/>
            <p:cNvSpPr txBox="1"/>
            <p:nvPr/>
          </p:nvSpPr>
          <p:spPr>
            <a:xfrm>
              <a:off x="641606" y="3140369"/>
              <a:ext cx="1257300" cy="461665"/>
            </a:xfrm>
            <a:prstGeom prst="rect">
              <a:avLst/>
            </a:prstGeom>
            <a:noFill/>
          </p:spPr>
          <p:txBody>
            <a:bodyPr wrap="square" rtlCol="0">
              <a:spAutoFit/>
            </a:bodyPr>
            <a:lstStyle/>
            <a:p>
              <a:pPr algn="ctr"/>
              <a:r>
                <a:rPr lang="en-US" sz="1200" dirty="0" smtClean="0"/>
                <a:t>UTH:  Social Determinants</a:t>
              </a:r>
              <a:endParaRPr lang="en-US" sz="1200" dirty="0"/>
            </a:p>
          </p:txBody>
        </p:sp>
        <p:sp>
          <p:nvSpPr>
            <p:cNvPr id="49" name="TextBox 48"/>
            <p:cNvSpPr txBox="1"/>
            <p:nvPr/>
          </p:nvSpPr>
          <p:spPr>
            <a:xfrm>
              <a:off x="584990" y="3803326"/>
              <a:ext cx="1439343" cy="461665"/>
            </a:xfrm>
            <a:prstGeom prst="rect">
              <a:avLst/>
            </a:prstGeom>
            <a:noFill/>
          </p:spPr>
          <p:txBody>
            <a:bodyPr wrap="square" rtlCol="0">
              <a:spAutoFit/>
            </a:bodyPr>
            <a:lstStyle/>
            <a:p>
              <a:pPr algn="ctr"/>
              <a:r>
                <a:rPr lang="en-US" sz="1200" dirty="0" smtClean="0"/>
                <a:t>School of Medicine:  Cancer</a:t>
              </a:r>
              <a:endParaRPr lang="en-US" sz="1200" dirty="0"/>
            </a:p>
          </p:txBody>
        </p:sp>
        <p:sp>
          <p:nvSpPr>
            <p:cNvPr id="93" name="TextBox 92"/>
            <p:cNvSpPr txBox="1"/>
            <p:nvPr/>
          </p:nvSpPr>
          <p:spPr>
            <a:xfrm>
              <a:off x="502915" y="4455231"/>
              <a:ext cx="1562100" cy="461665"/>
            </a:xfrm>
            <a:prstGeom prst="rect">
              <a:avLst/>
            </a:prstGeom>
            <a:noFill/>
          </p:spPr>
          <p:txBody>
            <a:bodyPr wrap="square" rtlCol="0">
              <a:spAutoFit/>
            </a:bodyPr>
            <a:lstStyle/>
            <a:p>
              <a:pPr algn="ctr"/>
              <a:r>
                <a:rPr lang="en-US" sz="1200" dirty="0" smtClean="0"/>
                <a:t>Community:  Teen Pregnancy</a:t>
              </a:r>
              <a:endParaRPr lang="en-US" sz="1200" dirty="0"/>
            </a:p>
          </p:txBody>
        </p:sp>
        <p:sp>
          <p:nvSpPr>
            <p:cNvPr id="94" name="Rectangle 93"/>
            <p:cNvSpPr/>
            <p:nvPr/>
          </p:nvSpPr>
          <p:spPr>
            <a:xfrm>
              <a:off x="597808" y="4462201"/>
              <a:ext cx="1385132" cy="4572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1982940" y="2039624"/>
            <a:ext cx="3483035" cy="2651177"/>
            <a:chOff x="1982940" y="2039624"/>
            <a:chExt cx="3483035" cy="2651177"/>
          </a:xfrm>
        </p:grpSpPr>
        <p:cxnSp>
          <p:nvCxnSpPr>
            <p:cNvPr id="80" name="Straight Arrow Connector 79"/>
            <p:cNvCxnSpPr/>
            <p:nvPr/>
          </p:nvCxnSpPr>
          <p:spPr>
            <a:xfrm flipV="1">
              <a:off x="3154142" y="3277287"/>
              <a:ext cx="2311833" cy="12647"/>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45" idx="3"/>
            </p:cNvCxnSpPr>
            <p:nvPr/>
          </p:nvCxnSpPr>
          <p:spPr>
            <a:xfrm>
              <a:off x="1982940" y="2039624"/>
              <a:ext cx="724904" cy="82145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47" idx="3"/>
            </p:cNvCxnSpPr>
            <p:nvPr/>
          </p:nvCxnSpPr>
          <p:spPr>
            <a:xfrm>
              <a:off x="1995758" y="2701436"/>
              <a:ext cx="712086" cy="438933"/>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a:stCxn id="88" idx="3"/>
            </p:cNvCxnSpPr>
            <p:nvPr/>
          </p:nvCxnSpPr>
          <p:spPr>
            <a:xfrm>
              <a:off x="1982940" y="3368969"/>
              <a:ext cx="724904" cy="1358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94" idx="3"/>
            </p:cNvCxnSpPr>
            <p:nvPr/>
          </p:nvCxnSpPr>
          <p:spPr>
            <a:xfrm flipV="1">
              <a:off x="1982940" y="3801093"/>
              <a:ext cx="724904" cy="889708"/>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flipV="1">
              <a:off x="1995758" y="3569629"/>
              <a:ext cx="683012" cy="502706"/>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
        <p:nvSpPr>
          <p:cNvPr id="158" name="TextBox 157"/>
          <p:cNvSpPr txBox="1"/>
          <p:nvPr/>
        </p:nvSpPr>
        <p:spPr>
          <a:xfrm>
            <a:off x="1066801" y="761999"/>
            <a:ext cx="7239000" cy="830997"/>
          </a:xfrm>
          <a:prstGeom prst="rect">
            <a:avLst/>
          </a:prstGeom>
          <a:noFill/>
        </p:spPr>
        <p:txBody>
          <a:bodyPr wrap="square" rtlCol="0">
            <a:spAutoFit/>
          </a:bodyPr>
          <a:lstStyle/>
          <a:p>
            <a:pPr algn="ctr"/>
            <a:r>
              <a:rPr lang="en-US" sz="2400" dirty="0" smtClean="0"/>
              <a:t>Border Public Health Research/Community Health Atlas:  An Integrated Model for Health Improvement</a:t>
            </a:r>
            <a:endParaRPr lang="en-US" sz="2400" dirty="0"/>
          </a:p>
        </p:txBody>
      </p:sp>
      <p:grpSp>
        <p:nvGrpSpPr>
          <p:cNvPr id="20" name="Group 19"/>
          <p:cNvGrpSpPr/>
          <p:nvPr/>
        </p:nvGrpSpPr>
        <p:grpSpPr>
          <a:xfrm>
            <a:off x="7395090" y="3833748"/>
            <a:ext cx="1466141" cy="1183839"/>
            <a:chOff x="7395090" y="3833748"/>
            <a:chExt cx="1466141" cy="1183839"/>
          </a:xfrm>
        </p:grpSpPr>
        <p:grpSp>
          <p:nvGrpSpPr>
            <p:cNvPr id="17" name="Group 16"/>
            <p:cNvGrpSpPr/>
            <p:nvPr/>
          </p:nvGrpSpPr>
          <p:grpSpPr>
            <a:xfrm>
              <a:off x="7395090" y="3833748"/>
              <a:ext cx="1371600" cy="1183839"/>
              <a:chOff x="7395090" y="3833748"/>
              <a:chExt cx="1371600" cy="1183839"/>
            </a:xfrm>
          </p:grpSpPr>
          <p:cxnSp>
            <p:nvCxnSpPr>
              <p:cNvPr id="3" name="Straight Arrow Connector 2"/>
              <p:cNvCxnSpPr>
                <a:stCxn id="83" idx="4"/>
              </p:cNvCxnSpPr>
              <p:nvPr/>
            </p:nvCxnSpPr>
            <p:spPr>
              <a:xfrm>
                <a:off x="8080890" y="3833748"/>
                <a:ext cx="0" cy="431243"/>
              </a:xfrm>
              <a:prstGeom prst="straightConnector1">
                <a:avLst/>
              </a:prstGeom>
              <a:ln w="28575">
                <a:solidFill>
                  <a:srgbClr val="A50021"/>
                </a:solidFill>
                <a:tailEnd type="arrow"/>
              </a:ln>
            </p:spPr>
            <p:style>
              <a:lnRef idx="1">
                <a:schemeClr val="accent1"/>
              </a:lnRef>
              <a:fillRef idx="0">
                <a:schemeClr val="accent1"/>
              </a:fillRef>
              <a:effectRef idx="0">
                <a:schemeClr val="accent1"/>
              </a:effectRef>
              <a:fontRef idx="minor">
                <a:schemeClr val="tx1"/>
              </a:fontRef>
            </p:style>
          </p:cxnSp>
          <p:sp>
            <p:nvSpPr>
              <p:cNvPr id="4" name="Oval 3"/>
              <p:cNvSpPr/>
              <p:nvPr/>
            </p:nvSpPr>
            <p:spPr>
              <a:xfrm>
                <a:off x="7395090" y="4271060"/>
                <a:ext cx="1371600" cy="746527"/>
              </a:xfrm>
              <a:prstGeom prst="ellipse">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60000"/>
                      <a:lumOff val="40000"/>
                    </a:schemeClr>
                  </a:solidFill>
                </a:endParaRPr>
              </a:p>
            </p:txBody>
          </p:sp>
        </p:grpSp>
        <p:sp>
          <p:nvSpPr>
            <p:cNvPr id="5" name="TextBox 4"/>
            <p:cNvSpPr txBox="1"/>
            <p:nvPr/>
          </p:nvSpPr>
          <p:spPr>
            <a:xfrm>
              <a:off x="7452514" y="4496143"/>
              <a:ext cx="1408717" cy="276999"/>
            </a:xfrm>
            <a:prstGeom prst="rect">
              <a:avLst/>
            </a:prstGeom>
            <a:noFill/>
          </p:spPr>
          <p:txBody>
            <a:bodyPr wrap="square" rtlCol="0">
              <a:spAutoFit/>
            </a:bodyPr>
            <a:lstStyle/>
            <a:p>
              <a:r>
                <a:rPr lang="en-US" sz="1200" dirty="0" smtClean="0"/>
                <a:t>Policy/Programs</a:t>
              </a:r>
              <a:endParaRPr lang="en-US" sz="1200" dirty="0"/>
            </a:p>
          </p:txBody>
        </p:sp>
      </p:grpSp>
      <p:grpSp>
        <p:nvGrpSpPr>
          <p:cNvPr id="18" name="Group 17"/>
          <p:cNvGrpSpPr/>
          <p:nvPr/>
        </p:nvGrpSpPr>
        <p:grpSpPr>
          <a:xfrm>
            <a:off x="7357972" y="5017587"/>
            <a:ext cx="1445835" cy="1220848"/>
            <a:chOff x="7357972" y="5017587"/>
            <a:chExt cx="1445835" cy="1220848"/>
          </a:xfrm>
        </p:grpSpPr>
        <p:cxnSp>
          <p:nvCxnSpPr>
            <p:cNvPr id="7" name="Straight Arrow Connector 6"/>
            <p:cNvCxnSpPr>
              <a:stCxn id="4" idx="4"/>
            </p:cNvCxnSpPr>
            <p:nvPr/>
          </p:nvCxnSpPr>
          <p:spPr>
            <a:xfrm>
              <a:off x="8080890" y="5017587"/>
              <a:ext cx="0" cy="39261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57972" y="5315105"/>
              <a:ext cx="1445835" cy="923330"/>
            </a:xfrm>
            <a:prstGeom prst="rect">
              <a:avLst/>
            </a:prstGeom>
            <a:noFill/>
          </p:spPr>
          <p:txBody>
            <a:bodyPr wrap="square" rtlCol="0">
              <a:spAutoFit/>
            </a:bodyPr>
            <a:lstStyle/>
            <a:p>
              <a:pPr algn="ctr"/>
              <a:r>
                <a:rPr lang="en-US" dirty="0" smtClean="0"/>
                <a:t>Improved   Health</a:t>
              </a:r>
            </a:p>
            <a:p>
              <a:pPr algn="ctr"/>
              <a:r>
                <a:rPr lang="en-US" dirty="0" smtClean="0"/>
                <a:t> Status?</a:t>
              </a:r>
              <a:endParaRPr lang="en-US" dirty="0"/>
            </a:p>
          </p:txBody>
        </p:sp>
      </p:grpSp>
      <p:grpSp>
        <p:nvGrpSpPr>
          <p:cNvPr id="19" name="Group 18"/>
          <p:cNvGrpSpPr/>
          <p:nvPr/>
        </p:nvGrpSpPr>
        <p:grpSpPr>
          <a:xfrm>
            <a:off x="2590800" y="4739873"/>
            <a:ext cx="4581105" cy="1313896"/>
            <a:chOff x="2590800" y="4739873"/>
            <a:chExt cx="4581105" cy="1313896"/>
          </a:xfrm>
        </p:grpSpPr>
        <p:cxnSp>
          <p:nvCxnSpPr>
            <p:cNvPr id="9" name="Straight Connector 8"/>
            <p:cNvCxnSpPr/>
            <p:nvPr/>
          </p:nvCxnSpPr>
          <p:spPr>
            <a:xfrm flipH="1">
              <a:off x="2590800" y="5730603"/>
              <a:ext cx="458110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2590800" y="4739873"/>
              <a:ext cx="0" cy="9907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849737" y="5776770"/>
              <a:ext cx="2125961" cy="276999"/>
            </a:xfrm>
            <a:prstGeom prst="rect">
              <a:avLst/>
            </a:prstGeom>
            <a:noFill/>
          </p:spPr>
          <p:txBody>
            <a:bodyPr wrap="square" rtlCol="0">
              <a:spAutoFit/>
            </a:bodyPr>
            <a:lstStyle/>
            <a:p>
              <a:r>
                <a:rPr lang="en-US" sz="1200" dirty="0" smtClean="0"/>
                <a:t>New research opportunities</a:t>
              </a:r>
              <a:endParaRPr lang="en-US" sz="1200" dirty="0"/>
            </a:p>
          </p:txBody>
        </p:sp>
      </p:grpSp>
    </p:spTree>
    <p:extLst>
      <p:ext uri="{BB962C8B-B14F-4D97-AF65-F5344CB8AC3E}">
        <p14:creationId xmlns:p14="http://schemas.microsoft.com/office/powerpoint/2010/main" val="1997184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ubtitle 2"/>
          <p:cNvSpPr>
            <a:spLocks noGrp="1"/>
          </p:cNvSpPr>
          <p:nvPr>
            <p:ph type="subTitle" idx="4294967295"/>
          </p:nvPr>
        </p:nvSpPr>
        <p:spPr>
          <a:xfrm>
            <a:off x="1371600" y="3556000"/>
            <a:ext cx="6400800" cy="1473200"/>
          </a:xfrm>
        </p:spPr>
        <p:txBody>
          <a:bodyPr/>
          <a:lstStyle/>
          <a:p>
            <a:pPr marL="0" indent="0" algn="ctr" eaLnBrk="1" hangingPunct="1">
              <a:buFontTx/>
              <a:buNone/>
            </a:pPr>
            <a:endParaRPr lang="en-US" sz="2000" smtClean="0">
              <a:solidFill>
                <a:srgbClr val="FFFFFF"/>
              </a:solidFill>
            </a:endParaRPr>
          </a:p>
        </p:txBody>
      </p:sp>
      <p:pic>
        <p:nvPicPr>
          <p:cNvPr id="11267" name="Picture 4"/>
          <p:cNvPicPr>
            <a:picLocks noChangeAspect="1"/>
          </p:cNvPicPr>
          <p:nvPr/>
        </p:nvPicPr>
        <p:blipFill>
          <a:blip r:embed="rId2">
            <a:extLst>
              <a:ext uri="{28A0092B-C50C-407E-A947-70E740481C1C}">
                <a14:useLocalDpi xmlns:a14="http://schemas.microsoft.com/office/drawing/2010/main" val="0"/>
              </a:ext>
            </a:extLst>
          </a:blip>
          <a:srcRect l="999" t="8000" r="1500" b="800"/>
          <a:stretch>
            <a:fillRect/>
          </a:stretch>
        </p:blipFill>
        <p:spPr bwMode="auto">
          <a:xfrm>
            <a:off x="1260475" y="2222500"/>
            <a:ext cx="6710363" cy="3922713"/>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pic>
      <p:sp>
        <p:nvSpPr>
          <p:cNvPr id="11268" name="Title 1"/>
          <p:cNvSpPr>
            <a:spLocks/>
          </p:cNvSpPr>
          <p:nvPr/>
        </p:nvSpPr>
        <p:spPr bwMode="auto">
          <a:xfrm>
            <a:off x="457200" y="306388"/>
            <a:ext cx="82296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3200">
                <a:solidFill>
                  <a:srgbClr val="FFFFFF"/>
                </a:solidFill>
              </a:rPr>
              <a:t>GIS Capabilities</a:t>
            </a:r>
          </a:p>
        </p:txBody>
      </p:sp>
      <p:pic>
        <p:nvPicPr>
          <p:cNvPr id="11269" name="Picture 4" descr="City P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92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824956" y="3158736"/>
            <a:ext cx="3581400" cy="707886"/>
          </a:xfrm>
          <a:prstGeom prst="rect">
            <a:avLst/>
          </a:prstGeom>
          <a:noFill/>
        </p:spPr>
        <p:txBody>
          <a:bodyPr wrap="square" rtlCol="0">
            <a:spAutoFit/>
          </a:bodyPr>
          <a:lstStyle/>
          <a:p>
            <a:r>
              <a:rPr lang="en-US" sz="4000" dirty="0" smtClean="0"/>
              <a:t>Questions?</a:t>
            </a:r>
            <a:endParaRPr lang="en-US" sz="4000" dirty="0"/>
          </a:p>
        </p:txBody>
      </p:sp>
    </p:spTree>
    <p:extLst>
      <p:ext uri="{BB962C8B-B14F-4D97-AF65-F5344CB8AC3E}">
        <p14:creationId xmlns:p14="http://schemas.microsoft.com/office/powerpoint/2010/main" val="4631829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2186</TotalTime>
  <Words>382</Words>
  <Application>Microsoft Office PowerPoint</Application>
  <PresentationFormat>On-screen Show (4:3)</PresentationFormat>
  <Paragraphs>83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Texas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Perez, Oscar A</dc:creator>
  <cp:lastModifiedBy>Cristina Vilchis</cp:lastModifiedBy>
  <cp:revision>85</cp:revision>
  <cp:lastPrinted>2013-08-26T22:32:25Z</cp:lastPrinted>
  <dcterms:created xsi:type="dcterms:W3CDTF">2013-04-18T15:27:55Z</dcterms:created>
  <dcterms:modified xsi:type="dcterms:W3CDTF">2014-04-22T14:46:44Z</dcterms:modified>
</cp:coreProperties>
</file>