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5" r:id="rId5"/>
    <p:sldId id="263" r:id="rId6"/>
    <p:sldId id="264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31" autoAdjust="0"/>
    <p:restoredTop sz="86364" autoAdjust="0"/>
  </p:normalViewPr>
  <p:slideViewPr>
    <p:cSldViewPr>
      <p:cViewPr varScale="1">
        <p:scale>
          <a:sx n="62" d="100"/>
          <a:sy n="62" d="100"/>
        </p:scale>
        <p:origin x="-33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/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C81F6-21F3-464D-8F14-51FAE6FAD77A}" type="datetimeFigureOut">
              <a:rPr lang="en-US"/>
              <a:pPr>
                <a:defRPr/>
              </a:pPr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1EA19-826E-4BFF-9F84-DBC46008EC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E29A6-8B1F-44A2-8173-6A2CEA4A517E}" type="datetimeFigureOut">
              <a:rPr lang="en-US"/>
              <a:pPr>
                <a:defRPr/>
              </a:pPr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31084-C04C-4196-88E6-3CBD7B96D1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BBFA9-F7B0-4170-A74E-853812A6AD59}" type="datetimeFigureOut">
              <a:rPr lang="en-US"/>
              <a:pPr>
                <a:defRPr/>
              </a:pPr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05143-A860-4629-ADE5-5151B0C50C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6C3E3-BE7E-4ECA-8CD8-0C8128CB0031}" type="datetimeFigureOut">
              <a:rPr lang="en-US"/>
              <a:pPr>
                <a:defRPr/>
              </a:pPr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3A547-3A2D-4D59-A1B1-AF43676EBC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7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8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AA422-5E6C-4EFF-A4C0-6906B67EAA66}" type="datetimeFigureOut">
              <a:rPr lang="en-US"/>
              <a:pPr>
                <a:defRPr/>
              </a:pPr>
              <a:t>8/28/2014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C2133-3AA4-4C87-8B0A-0E0AF8326A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2F1AC-1A53-438C-A702-14F687360FBC}" type="datetimeFigureOut">
              <a:rPr lang="en-US"/>
              <a:pPr>
                <a:defRPr/>
              </a:pPr>
              <a:t>8/28/2014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AA19E-C426-478B-A06E-11C6C9B9AD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80DF3-2C11-482C-9412-D14A746D7F77}" type="datetimeFigureOut">
              <a:rPr lang="en-US"/>
              <a:pPr>
                <a:defRPr/>
              </a:pPr>
              <a:t>8/28/2014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779C-95C4-4F61-A587-989DFB74D7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72794-046F-4DA7-A693-48449BB1718D}" type="datetimeFigureOut">
              <a:rPr lang="en-US"/>
              <a:pPr>
                <a:defRPr/>
              </a:pPr>
              <a:t>8/28/2014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A92CF-1712-42E8-A302-2D0C63072C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F0729-D3E5-46A6-9006-BA2D5C06918D}" type="datetimeFigureOut">
              <a:rPr lang="en-US"/>
              <a:pPr>
                <a:defRPr/>
              </a:pPr>
              <a:t>8/28/2014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F2555-A3B3-4321-BC41-3B2E80C70A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1991B-A301-476C-A446-C85D1A713FE8}" type="datetimeFigureOut">
              <a:rPr lang="en-US"/>
              <a:pPr>
                <a:defRPr/>
              </a:pPr>
              <a:t>8/28/2014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CDFAD-C48C-427B-8C33-427100A984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361D7-DB8F-4ED6-9165-FEA4AB5C4152}" type="datetimeFigureOut">
              <a:rPr lang="en-US"/>
              <a:pPr>
                <a:defRPr/>
              </a:pPr>
              <a:t>8/28/2014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3474F-2B09-4A89-898F-BBCE89E5E1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9A7A32BD-25F7-4C52-A8F1-D9F6C0010EE4}" type="datetimeFigureOut">
              <a:rPr lang="en-US"/>
              <a:pPr>
                <a:defRPr/>
              </a:pPr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6489F172-76EA-4D91-81CC-A8E57907FC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6" r:id="rId2"/>
    <p:sldLayoutId id="2147483708" r:id="rId3"/>
    <p:sldLayoutId id="2147483705" r:id="rId4"/>
    <p:sldLayoutId id="2147483704" r:id="rId5"/>
    <p:sldLayoutId id="2147483703" r:id="rId6"/>
    <p:sldLayoutId id="2147483702" r:id="rId7"/>
    <p:sldLayoutId id="2147483701" r:id="rId8"/>
    <p:sldLayoutId id="2147483700" r:id="rId9"/>
    <p:sldLayoutId id="2147483699" r:id="rId10"/>
    <p:sldLayoutId id="2147483698" r:id="rId11"/>
  </p:sldLayoutIdLst>
  <p:txStyles>
    <p:titleStyle>
      <a:lvl1pPr algn="ctr" rtl="0" fontAlgn="base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2pPr>
      <a:lvl3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3pPr>
      <a:lvl4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4pPr>
      <a:lvl5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543800" cy="259397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000" b="1" dirty="0">
                <a:effectLst/>
              </a:rPr>
              <a:t>1.5 Increasing Access to Surgical </a:t>
            </a:r>
            <a:r>
              <a:rPr lang="en-US" sz="6000" b="1" dirty="0" smtClean="0">
                <a:effectLst/>
              </a:rPr>
              <a:t>Services</a:t>
            </a:r>
            <a:endParaRPr lang="en-US" sz="6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7543800" cy="1752600"/>
          </a:xfrm>
        </p:spPr>
        <p:txBody>
          <a:bodyPr rtlCol="0">
            <a:normAutofit fontScale="85000" lnSpcReduction="20000"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Rene Vallejo</a:t>
            </a:r>
            <a:endParaRPr lang="en-US" dirty="0"/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Region 15 RHP Meeting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El Paso First </a:t>
            </a:r>
            <a:r>
              <a:rPr lang="en-US" dirty="0" err="1" smtClean="0"/>
              <a:t>Healthplan</a:t>
            </a:r>
            <a:r>
              <a:rPr lang="en-US" dirty="0"/>
              <a:t>, 1145 Westmoreland Drive  </a:t>
            </a:r>
            <a:endParaRPr lang="en-US" dirty="0" smtClean="0"/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August 28, 2014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1:00pm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981200" y="304800"/>
            <a:ext cx="5340016" cy="1447800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Benefits to the Community </a:t>
            </a:r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38400" y="5486400"/>
            <a:ext cx="4402138" cy="1616075"/>
          </a:xfrm>
        </p:spPr>
      </p:pic>
      <p:sp>
        <p:nvSpPr>
          <p:cNvPr id="14339" name="TextBox 2"/>
          <p:cNvSpPr txBox="1">
            <a:spLocks noChangeArrowheads="1"/>
          </p:cNvSpPr>
          <p:nvPr/>
        </p:nvSpPr>
        <p:spPr bwMode="auto">
          <a:xfrm>
            <a:off x="381000" y="1828800"/>
            <a:ext cx="78486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Palatino Linotype" pitchFamily="18" charset="0"/>
              </a:rPr>
              <a:t>	</a:t>
            </a:r>
            <a:r>
              <a:rPr lang="en-US" sz="2000">
                <a:latin typeface="Palatino Linotype" pitchFamily="18" charset="0"/>
              </a:rPr>
              <a:t>Each new surgical provider, when established, will provide services to a minimum of 250 unique patients each year.  Benefit to Medicaid / Indigent Patients:  Given that 60% of our enterprise ambulatory encounters are to patients with Medicaid or no insurance, this project will be a direct benefit to that population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Progress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229600" cy="4525963"/>
          </a:xfrm>
        </p:spPr>
        <p:txBody>
          <a:bodyPr rtlCol="0">
            <a:normAutofit fontScale="925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Milestones: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Hire Provider						100%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Increase 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clinic 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volume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		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100%</a:t>
            </a:r>
            <a:endParaRPr lang="en-US" sz="1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Staffing Plan for e-Referral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			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100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%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Train Staff on e-Referral				100%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Demonstrate e-Referral				100%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 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RHP Seminars 				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  50%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CAT-3 Baseline Patient Satisfaction			100%</a:t>
            </a:r>
            <a:endParaRPr lang="en-US" sz="1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b="1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Risk Areas: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Hiring Providers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e-Referral out to community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Anticipated outcomes: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Meet all Milestones</a:t>
            </a:r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5438775"/>
            <a:ext cx="4402138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Data - Volume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76400" y="3810000"/>
          <a:ext cx="5346700" cy="152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4329"/>
                <a:gridCol w="291753"/>
                <a:gridCol w="291753"/>
                <a:gridCol w="291753"/>
                <a:gridCol w="291753"/>
                <a:gridCol w="291753"/>
                <a:gridCol w="291753"/>
                <a:gridCol w="332980"/>
                <a:gridCol w="332980"/>
                <a:gridCol w="291753"/>
                <a:gridCol w="291753"/>
                <a:gridCol w="291753"/>
                <a:gridCol w="291753"/>
                <a:gridCol w="608877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DY3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UNINSURED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181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106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76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74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108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93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58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88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93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877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MEDICAID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144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ALL OTHERS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150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106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68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74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106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104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132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76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87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903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Total Patients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354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226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161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165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231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204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178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190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1924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% Uninsured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47%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47%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45%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47%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43%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28%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49%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49%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46%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% Medicaid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7%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76400" y="2133600"/>
          <a:ext cx="5346700" cy="14779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4329"/>
                <a:gridCol w="291753"/>
                <a:gridCol w="306518"/>
                <a:gridCol w="3810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469896"/>
              </a:tblGrid>
              <a:tr h="1790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DY2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OCT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NOV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JAN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FEB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APR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MAY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JUN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JUL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AUG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SEP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790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UNINSURED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120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70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57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75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71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71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79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75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72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54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69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858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790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MEDICAID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184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7907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ALL OTHERS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123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87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82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127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98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103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82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58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101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92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1198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Total Patients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360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202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165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170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219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185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196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172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182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104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170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2240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% Uninsured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33%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35%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35%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44%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32%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38%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44%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39%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52%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41%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38%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% Medicaid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13%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9%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9%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8%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Right Arrow 7"/>
          <p:cNvSpPr/>
          <p:nvPr/>
        </p:nvSpPr>
        <p:spPr>
          <a:xfrm rot="8003383">
            <a:off x="6908800" y="2833688"/>
            <a:ext cx="381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ight Arrow 8"/>
          <p:cNvSpPr/>
          <p:nvPr/>
        </p:nvSpPr>
        <p:spPr>
          <a:xfrm rot="8003383">
            <a:off x="6908800" y="4586288"/>
            <a:ext cx="381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Innovations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9600" cy="4525963"/>
          </a:xfrm>
        </p:spPr>
        <p:txBody>
          <a:bodyPr/>
          <a:lstStyle/>
          <a:p>
            <a:r>
              <a:rPr lang="en-US" sz="2800" smtClean="0"/>
              <a:t>Improvements to processes</a:t>
            </a:r>
            <a:r>
              <a:rPr lang="en-US" smtClean="0"/>
              <a:t>:</a:t>
            </a:r>
          </a:p>
          <a:p>
            <a:pPr lvl="1"/>
            <a:r>
              <a:rPr lang="en-US" sz="2000" smtClean="0"/>
              <a:t>Educated team on CQI/Rapid Cycle Improvement</a:t>
            </a:r>
          </a:p>
          <a:p>
            <a:pPr lvl="1"/>
            <a:r>
              <a:rPr lang="en-US" sz="2000" smtClean="0"/>
              <a:t>Documented existing process</a:t>
            </a:r>
          </a:p>
          <a:p>
            <a:pPr lvl="2"/>
            <a:r>
              <a:rPr lang="en-US" sz="2000" smtClean="0"/>
              <a:t>Foundation for improvement</a:t>
            </a:r>
          </a:p>
          <a:p>
            <a:pPr lvl="2"/>
            <a:r>
              <a:rPr lang="en-US" sz="2000" smtClean="0"/>
              <a:t>Patient workflow for different specialties</a:t>
            </a:r>
          </a:p>
          <a:p>
            <a:pPr lvl="2"/>
            <a:r>
              <a:rPr lang="en-US" sz="2000" smtClean="0"/>
              <a:t>Schedule Matrix</a:t>
            </a:r>
          </a:p>
          <a:p>
            <a:pPr lvl="2"/>
            <a:r>
              <a:rPr lang="en-US" sz="2000" smtClean="0"/>
              <a:t>Intake process</a:t>
            </a:r>
          </a:p>
          <a:p>
            <a:pPr lvl="2"/>
            <a:r>
              <a:rPr lang="en-US" sz="2000" smtClean="0"/>
              <a:t>Developed new referral process for VA patients</a:t>
            </a:r>
          </a:p>
          <a:p>
            <a:pPr lvl="2"/>
            <a:r>
              <a:rPr lang="en-US" sz="2000" smtClean="0"/>
              <a:t>H&amp;P /</a:t>
            </a:r>
            <a:r>
              <a:rPr lang="en-US" sz="2000" b="1" smtClean="0"/>
              <a:t>Funding Process</a:t>
            </a:r>
          </a:p>
          <a:p>
            <a:pPr lvl="2"/>
            <a:r>
              <a:rPr lang="en-US" sz="2000" smtClean="0"/>
              <a:t>Billing Denial process/AR review/ provider review</a:t>
            </a:r>
          </a:p>
          <a:p>
            <a:pPr lvl="2"/>
            <a:r>
              <a:rPr lang="en-US" sz="2000" smtClean="0"/>
              <a:t>eReferral (RMS) process improvements</a:t>
            </a:r>
          </a:p>
          <a:p>
            <a:pPr lvl="1"/>
            <a:endParaRPr lang="en-US" sz="2000" smtClean="0"/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70138" y="5486400"/>
            <a:ext cx="4402137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8" y="266700"/>
            <a:ext cx="3008312" cy="14097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Need Ideas from the Crowd on Recruiting</a:t>
            </a:r>
            <a:endParaRPr lang="en-US" dirty="0"/>
          </a:p>
        </p:txBody>
      </p:sp>
      <p:sp>
        <p:nvSpPr>
          <p:cNvPr id="1843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8" y="2438400"/>
            <a:ext cx="3008312" cy="3687763"/>
          </a:xfrm>
        </p:spPr>
        <p:txBody>
          <a:bodyPr/>
          <a:lstStyle/>
          <a:p>
            <a:pPr marL="285750" indent="-285750" algn="l">
              <a:buFont typeface="Arial" charset="0"/>
              <a:buChar char="•"/>
            </a:pPr>
            <a:r>
              <a:rPr lang="en-US" smtClean="0"/>
              <a:t>The summary of this search is that most of the candidates are declining due to location.@55%  </a:t>
            </a:r>
          </a:p>
          <a:p>
            <a:pPr marL="285750" indent="-285750" algn="l">
              <a:buFont typeface="Arial" charset="0"/>
              <a:buChar char="•"/>
            </a:pPr>
            <a:endParaRPr lang="en-US" smtClean="0"/>
          </a:p>
          <a:p>
            <a:pPr marL="285750" indent="-285750" algn="l">
              <a:buFont typeface="Arial" charset="0"/>
              <a:buChar char="•"/>
            </a:pPr>
            <a:r>
              <a:rPr lang="en-US" smtClean="0"/>
              <a:t>Candidates said that the salary is competitive, but in line with other offers they were weighing.</a:t>
            </a:r>
          </a:p>
          <a:p>
            <a:pPr marL="285750" indent="-285750">
              <a:buFontTx/>
              <a:buChar char="-"/>
            </a:pPr>
            <a:endParaRPr lang="en-US" smtClean="0"/>
          </a:p>
        </p:txBody>
      </p:sp>
      <p:pic>
        <p:nvPicPr>
          <p:cNvPr id="18435" name="Picture 2" descr="C:\Users\edwvalle\AppData\Local\Microsoft\Windows\Temporary Internet Files\Content.IE5\FPYZW6PO\MC900438012[1].wm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33400" y="304800"/>
            <a:ext cx="1920875" cy="1847850"/>
          </a:xfrm>
        </p:spPr>
      </p:pic>
      <p:pic>
        <p:nvPicPr>
          <p:cNvPr id="18436" name="Picture 5" descr="C:\Users\edwvalle\AppData\Local\Microsoft\Windows\Temporary Internet Files\Content.IE5\N7UMOXW2\MP900448633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3581400"/>
            <a:ext cx="3149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533400"/>
            <a:ext cx="238125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95525" y="2590800"/>
            <a:ext cx="4745038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2685891" y="1143000"/>
            <a:ext cx="372409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Questions?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5805" y="4038600"/>
            <a:ext cx="391645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Comments?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207</TotalTime>
  <Words>375</Words>
  <Application>Microsoft Office PowerPoint</Application>
  <PresentationFormat>On-screen Show (4:3)</PresentationFormat>
  <Paragraphs>206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Palatino Linotype</vt:lpstr>
      <vt:lpstr>Arial</vt:lpstr>
      <vt:lpstr>Century Gothic</vt:lpstr>
      <vt:lpstr>Courier New</vt:lpstr>
      <vt:lpstr>Calibri</vt:lpstr>
      <vt:lpstr>Executive</vt:lpstr>
      <vt:lpstr>Executive</vt:lpstr>
      <vt:lpstr>1.5 Increasing Access to Surgical Services</vt:lpstr>
      <vt:lpstr>Benefits to the Community </vt:lpstr>
      <vt:lpstr>Progress </vt:lpstr>
      <vt:lpstr>Data - Volume</vt:lpstr>
      <vt:lpstr>Innovations</vt:lpstr>
      <vt:lpstr>Need Ideas from the Crowd on Recruiting</vt:lpstr>
      <vt:lpstr>Slide 7</vt:lpstr>
    </vt:vector>
  </TitlesOfParts>
  <Company>Texas Tech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Perez, Oscar A</dc:creator>
  <cp:lastModifiedBy>Thomason</cp:lastModifiedBy>
  <cp:revision>18</cp:revision>
  <dcterms:created xsi:type="dcterms:W3CDTF">2013-04-18T15:27:55Z</dcterms:created>
  <dcterms:modified xsi:type="dcterms:W3CDTF">2014-08-28T17:25:44Z</dcterms:modified>
</cp:coreProperties>
</file>