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91" r:id="rId5"/>
    <p:sldId id="261" r:id="rId6"/>
    <p:sldId id="285" r:id="rId7"/>
    <p:sldId id="283" r:id="rId8"/>
    <p:sldId id="284" r:id="rId9"/>
    <p:sldId id="257" r:id="rId10"/>
    <p:sldId id="258" r:id="rId11"/>
    <p:sldId id="286" r:id="rId12"/>
    <p:sldId id="262" r:id="rId13"/>
    <p:sldId id="263" r:id="rId14"/>
    <p:sldId id="264" r:id="rId15"/>
    <p:sldId id="287" r:id="rId16"/>
    <p:sldId id="268" r:id="rId17"/>
    <p:sldId id="269" r:id="rId18"/>
    <p:sldId id="270" r:id="rId19"/>
    <p:sldId id="288" r:id="rId20"/>
    <p:sldId id="273" r:id="rId21"/>
    <p:sldId id="275" r:id="rId22"/>
    <p:sldId id="276" r:id="rId23"/>
    <p:sldId id="289"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2893" autoAdjust="0"/>
  </p:normalViewPr>
  <p:slideViewPr>
    <p:cSldViewPr>
      <p:cViewPr varScale="1">
        <p:scale>
          <a:sx n="105" d="100"/>
          <a:sy n="105" d="100"/>
        </p:scale>
        <p:origin x="-112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tvillanos:Documents:Well%20Child%20Exams%20DSRIP%20Project%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a:solidFill>
                  <a:schemeClr val="tx1"/>
                </a:solidFill>
              </a:rPr>
              <a:t>DY</a:t>
            </a:r>
            <a:r>
              <a:rPr lang="en-US" sz="1200" baseline="0">
                <a:solidFill>
                  <a:schemeClr val="tx1"/>
                </a:solidFill>
              </a:rPr>
              <a:t> 4 - Unique Patients </a:t>
            </a:r>
            <a:endParaRPr lang="en-US" sz="1200">
              <a:solidFill>
                <a:schemeClr val="tx1"/>
              </a:solidFill>
            </a:endParaRPr>
          </a:p>
        </c:rich>
      </c:tx>
      <c:overlay val="0"/>
    </c:title>
    <c:autoTitleDeleted val="0"/>
    <c:plotArea>
      <c:layout/>
      <c:lineChart>
        <c:grouping val="standard"/>
        <c:varyColors val="0"/>
        <c:ser>
          <c:idx val="0"/>
          <c:order val="0"/>
          <c:tx>
            <c:strRef>
              <c:f>'Well Child Exams Acute Care '!$C$91</c:f>
              <c:strCache>
                <c:ptCount val="1"/>
                <c:pt idx="0">
                  <c:v>UNINSURED</c:v>
                </c:pt>
              </c:strCache>
            </c:strRef>
          </c:tx>
          <c:spPr>
            <a:ln w="38100">
              <a:prstDash val="sysDot"/>
            </a:ln>
          </c:spPr>
          <c:marker>
            <c:symbol val="none"/>
          </c:marker>
          <c:cat>
            <c:strRef>
              <c:f>'Well Child Exams Acute Care '!$D$89:$O$89</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'Well Child Exams Acute Care '!$D$91:$O$91</c:f>
              <c:numCache>
                <c:formatCode>General</c:formatCode>
                <c:ptCount val="12"/>
                <c:pt idx="0">
                  <c:v>0</c:v>
                </c:pt>
                <c:pt idx="1">
                  <c:v>0</c:v>
                </c:pt>
                <c:pt idx="2">
                  <c:v>0</c:v>
                </c:pt>
                <c:pt idx="3">
                  <c:v>0</c:v>
                </c:pt>
                <c:pt idx="4">
                  <c:v>0</c:v>
                </c:pt>
                <c:pt idx="5">
                  <c:v>0</c:v>
                </c:pt>
                <c:pt idx="6">
                  <c:v>1</c:v>
                </c:pt>
                <c:pt idx="7">
                  <c:v>0</c:v>
                </c:pt>
                <c:pt idx="8">
                  <c:v>0</c:v>
                </c:pt>
                <c:pt idx="9">
                  <c:v>2</c:v>
                </c:pt>
                <c:pt idx="10">
                  <c:v>1</c:v>
                </c:pt>
                <c:pt idx="11">
                  <c:v>0</c:v>
                </c:pt>
              </c:numCache>
            </c:numRef>
          </c:val>
          <c:smooth val="0"/>
        </c:ser>
        <c:ser>
          <c:idx val="1"/>
          <c:order val="1"/>
          <c:tx>
            <c:strRef>
              <c:f>'Well Child Exams Acute Care '!$C$92</c:f>
              <c:strCache>
                <c:ptCount val="1"/>
                <c:pt idx="0">
                  <c:v>MEDICAID</c:v>
                </c:pt>
              </c:strCache>
            </c:strRef>
          </c:tx>
          <c:spPr>
            <a:ln w="25400">
              <a:prstDash val="sysDash"/>
            </a:ln>
          </c:spPr>
          <c:marker>
            <c:symbol val="none"/>
          </c:marker>
          <c:cat>
            <c:strRef>
              <c:f>'Well Child Exams Acute Care '!$D$89:$O$89</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'Well Child Exams Acute Care '!$D$92:$O$92</c:f>
              <c:numCache>
                <c:formatCode>General</c:formatCode>
                <c:ptCount val="12"/>
                <c:pt idx="0">
                  <c:v>95</c:v>
                </c:pt>
                <c:pt idx="1">
                  <c:v>120</c:v>
                </c:pt>
                <c:pt idx="2">
                  <c:v>134</c:v>
                </c:pt>
                <c:pt idx="3">
                  <c:v>137</c:v>
                </c:pt>
                <c:pt idx="4">
                  <c:v>104</c:v>
                </c:pt>
                <c:pt idx="5">
                  <c:v>88</c:v>
                </c:pt>
                <c:pt idx="6">
                  <c:v>148</c:v>
                </c:pt>
                <c:pt idx="7">
                  <c:v>121</c:v>
                </c:pt>
                <c:pt idx="8">
                  <c:v>98</c:v>
                </c:pt>
                <c:pt idx="9">
                  <c:v>108</c:v>
                </c:pt>
                <c:pt idx="10">
                  <c:v>134</c:v>
                </c:pt>
                <c:pt idx="11">
                  <c:v>1</c:v>
                </c:pt>
              </c:numCache>
            </c:numRef>
          </c:val>
          <c:smooth val="0"/>
        </c:ser>
        <c:ser>
          <c:idx val="2"/>
          <c:order val="2"/>
          <c:tx>
            <c:strRef>
              <c:f>'Well Child Exams Acute Care '!$C$95</c:f>
              <c:strCache>
                <c:ptCount val="1"/>
                <c:pt idx="0">
                  <c:v>Total Patients</c:v>
                </c:pt>
              </c:strCache>
            </c:strRef>
          </c:tx>
          <c:spPr>
            <a:ln w="25400">
              <a:solidFill>
                <a:schemeClr val="tx1"/>
              </a:solidFill>
            </a:ln>
          </c:spPr>
          <c:marker>
            <c:symbol val="none"/>
          </c:marker>
          <c:cat>
            <c:strRef>
              <c:f>'Well Child Exams Acute Care '!$D$89:$O$89</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'Well Child Exams Acute Care '!$D$95:$O$95</c:f>
              <c:numCache>
                <c:formatCode>General</c:formatCode>
                <c:ptCount val="12"/>
                <c:pt idx="0">
                  <c:v>119</c:v>
                </c:pt>
                <c:pt idx="1">
                  <c:v>155</c:v>
                </c:pt>
                <c:pt idx="2">
                  <c:v>166</c:v>
                </c:pt>
                <c:pt idx="3">
                  <c:v>166</c:v>
                </c:pt>
                <c:pt idx="4">
                  <c:v>124</c:v>
                </c:pt>
                <c:pt idx="5">
                  <c:v>108</c:v>
                </c:pt>
                <c:pt idx="6">
                  <c:v>170</c:v>
                </c:pt>
                <c:pt idx="7">
                  <c:v>150</c:v>
                </c:pt>
                <c:pt idx="8">
                  <c:v>136</c:v>
                </c:pt>
                <c:pt idx="9">
                  <c:v>153</c:v>
                </c:pt>
                <c:pt idx="10">
                  <c:v>175</c:v>
                </c:pt>
                <c:pt idx="11">
                  <c:v>1</c:v>
                </c:pt>
              </c:numCache>
            </c:numRef>
          </c:val>
          <c:smooth val="0"/>
        </c:ser>
        <c:ser>
          <c:idx val="3"/>
          <c:order val="3"/>
          <c:tx>
            <c:strRef>
              <c:f>'Well Child Exams Acute Care '!$C$93</c:f>
              <c:strCache>
                <c:ptCount val="1"/>
                <c:pt idx="0">
                  <c:v>ALL OTHERS</c:v>
                </c:pt>
              </c:strCache>
            </c:strRef>
          </c:tx>
          <c:spPr>
            <a:ln w="25400">
              <a:solidFill>
                <a:schemeClr val="accent3">
                  <a:lumMod val="50000"/>
                </a:schemeClr>
              </a:solidFill>
              <a:prstDash val="lgDashDotDot"/>
            </a:ln>
          </c:spPr>
          <c:marker>
            <c:symbol val="none"/>
          </c:marker>
          <c:cat>
            <c:strRef>
              <c:f>'Well Child Exams Acute Care '!$D$89:$O$89</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'Well Child Exams Acute Care '!$D$93:$O$93</c:f>
              <c:numCache>
                <c:formatCode>General</c:formatCode>
                <c:ptCount val="12"/>
                <c:pt idx="0">
                  <c:v>24</c:v>
                </c:pt>
                <c:pt idx="1">
                  <c:v>35</c:v>
                </c:pt>
                <c:pt idx="2">
                  <c:v>32</c:v>
                </c:pt>
                <c:pt idx="3">
                  <c:v>29</c:v>
                </c:pt>
                <c:pt idx="4">
                  <c:v>20</c:v>
                </c:pt>
                <c:pt idx="5">
                  <c:v>20</c:v>
                </c:pt>
                <c:pt idx="6">
                  <c:v>21</c:v>
                </c:pt>
                <c:pt idx="7">
                  <c:v>29</c:v>
                </c:pt>
                <c:pt idx="8">
                  <c:v>38</c:v>
                </c:pt>
                <c:pt idx="9">
                  <c:v>43</c:v>
                </c:pt>
                <c:pt idx="10">
                  <c:v>40</c:v>
                </c:pt>
                <c:pt idx="11">
                  <c:v>0</c:v>
                </c:pt>
              </c:numCache>
            </c:numRef>
          </c:val>
          <c:smooth val="0"/>
        </c:ser>
        <c:ser>
          <c:idx val="4"/>
          <c:order val="4"/>
          <c:tx>
            <c:strRef>
              <c:f>'Well Child Exams Acute Care '!$C$94</c:f>
              <c:strCache>
                <c:ptCount val="1"/>
                <c:pt idx="0">
                  <c:v>GOAL</c:v>
                </c:pt>
              </c:strCache>
            </c:strRef>
          </c:tx>
          <c:spPr>
            <a:ln>
              <a:solidFill>
                <a:srgbClr val="7030A0"/>
              </a:solidFill>
            </a:ln>
          </c:spPr>
          <c:marker>
            <c:symbol val="none"/>
          </c:marker>
          <c:cat>
            <c:strRef>
              <c:f>'Well Child Exams Acute Care '!$D$89:$O$89</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'Well Child Exams Acute Care '!$D$94:$O$94</c:f>
              <c:numCache>
                <c:formatCode>General</c:formatCode>
                <c:ptCount val="12"/>
                <c:pt idx="0">
                  <c:v>133</c:v>
                </c:pt>
                <c:pt idx="1">
                  <c:v>133</c:v>
                </c:pt>
                <c:pt idx="2">
                  <c:v>133</c:v>
                </c:pt>
                <c:pt idx="3">
                  <c:v>133</c:v>
                </c:pt>
                <c:pt idx="4">
                  <c:v>133</c:v>
                </c:pt>
                <c:pt idx="5">
                  <c:v>133</c:v>
                </c:pt>
                <c:pt idx="6">
                  <c:v>133</c:v>
                </c:pt>
                <c:pt idx="7">
                  <c:v>133</c:v>
                </c:pt>
                <c:pt idx="8">
                  <c:v>133</c:v>
                </c:pt>
                <c:pt idx="9">
                  <c:v>133</c:v>
                </c:pt>
                <c:pt idx="10">
                  <c:v>133</c:v>
                </c:pt>
                <c:pt idx="11">
                  <c:v>133</c:v>
                </c:pt>
              </c:numCache>
            </c:numRef>
          </c:val>
          <c:smooth val="0"/>
        </c:ser>
        <c:dLbls>
          <c:showLegendKey val="0"/>
          <c:showVal val="0"/>
          <c:showCatName val="0"/>
          <c:showSerName val="0"/>
          <c:showPercent val="0"/>
          <c:showBubbleSize val="0"/>
        </c:dLbls>
        <c:marker val="1"/>
        <c:smooth val="0"/>
        <c:axId val="84654336"/>
        <c:axId val="84660224"/>
      </c:lineChart>
      <c:catAx>
        <c:axId val="84654336"/>
        <c:scaling>
          <c:orientation val="minMax"/>
        </c:scaling>
        <c:delete val="0"/>
        <c:axPos val="b"/>
        <c:majorTickMark val="none"/>
        <c:minorTickMark val="none"/>
        <c:tickLblPos val="nextTo"/>
        <c:crossAx val="84660224"/>
        <c:crosses val="autoZero"/>
        <c:auto val="1"/>
        <c:lblAlgn val="ctr"/>
        <c:lblOffset val="100"/>
        <c:noMultiLvlLbl val="0"/>
      </c:catAx>
      <c:valAx>
        <c:axId val="84660224"/>
        <c:scaling>
          <c:orientation val="minMax"/>
          <c:max val="200"/>
        </c:scaling>
        <c:delete val="0"/>
        <c:axPos val="l"/>
        <c:majorGridlines>
          <c:spPr>
            <a:ln w="3175" cap="flat"/>
          </c:spPr>
        </c:majorGridlines>
        <c:title>
          <c:tx>
            <c:rich>
              <a:bodyPr/>
              <a:lstStyle/>
              <a:p>
                <a:pPr>
                  <a:defRPr>
                    <a:solidFill>
                      <a:schemeClr val="tx1"/>
                    </a:solidFill>
                  </a:defRPr>
                </a:pPr>
                <a:r>
                  <a:rPr lang="en-US">
                    <a:solidFill>
                      <a:schemeClr val="tx1"/>
                    </a:solidFill>
                  </a:rPr>
                  <a:t>PATIENTS</a:t>
                </a:r>
              </a:p>
            </c:rich>
          </c:tx>
          <c:layout>
            <c:manualLayout>
              <c:xMode val="edge"/>
              <c:yMode val="edge"/>
              <c:x val="1.0941775477228801E-2"/>
              <c:y val="0.340752959239779"/>
            </c:manualLayout>
          </c:layout>
          <c:overlay val="0"/>
        </c:title>
        <c:numFmt formatCode="General" sourceLinked="1"/>
        <c:majorTickMark val="none"/>
        <c:minorTickMark val="none"/>
        <c:tickLblPos val="nextTo"/>
        <c:txPr>
          <a:bodyPr/>
          <a:lstStyle/>
          <a:p>
            <a:pPr>
              <a:defRPr>
                <a:solidFill>
                  <a:schemeClr val="tx1"/>
                </a:solidFill>
              </a:defRPr>
            </a:pPr>
            <a:endParaRPr lang="en-US"/>
          </a:p>
        </c:txPr>
        <c:crossAx val="84654336"/>
        <c:crosses val="autoZero"/>
        <c:crossBetween val="between"/>
        <c:majorUnit val="20"/>
      </c:valAx>
      <c:spPr>
        <a:noFill/>
        <a:ln w="25400">
          <a:noFill/>
        </a:ln>
      </c:spPr>
    </c:plotArea>
    <c:legend>
      <c:legendPos val="r"/>
      <c:overlay val="0"/>
    </c:legend>
    <c:plotVisOnly val="1"/>
    <c:dispBlanksAs val="gap"/>
    <c:showDLblsOverMax val="0"/>
  </c:chart>
  <c:spPr>
    <a:gradFill flip="none" rotWithShape="1">
      <a:gsLst>
        <a:gs pos="95000">
          <a:srgbClr val="FFFFFF"/>
        </a:gs>
        <a:gs pos="66000">
          <a:srgbClr val="E6E6E6"/>
        </a:gs>
        <a:gs pos="100000">
          <a:srgbClr val="7D8496"/>
        </a:gs>
        <a:gs pos="52000">
          <a:srgbClr val="E6E6E6"/>
        </a:gs>
        <a:gs pos="100000">
          <a:srgbClr val="E6E6E6"/>
        </a:gs>
      </a:gsLst>
      <a:path path="circle">
        <a:fillToRect l="100000" t="100000"/>
      </a:path>
      <a:tileRect r="-100000" b="-100000"/>
    </a:gradFill>
    <a:effectLst>
      <a:innerShdw blurRad="63500" dist="50800" dir="2700000">
        <a:prstClr val="black">
          <a:alpha val="50000"/>
        </a:prstClr>
      </a:innerShdw>
    </a:effectLst>
    <a:scene3d>
      <a:camera prst="orthographicFront"/>
      <a:lightRig rig="threePt" dir="t"/>
    </a:scene3d>
    <a:sp3d>
      <a:bevelT w="139700" prst="cross"/>
    </a:sp3d>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F1E40A-1516-45A2-84BB-4698116F604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101749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E40A-1516-45A2-84BB-4698116F604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409259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E40A-1516-45A2-84BB-4698116F604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110873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E40A-1516-45A2-84BB-4698116F604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93642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1E40A-1516-45A2-84BB-4698116F604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373400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F1E40A-1516-45A2-84BB-4698116F6044}"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41864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1E40A-1516-45A2-84BB-4698116F6044}"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5383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1E40A-1516-45A2-84BB-4698116F6044}"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13404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E40A-1516-45A2-84BB-4698116F6044}"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396304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1E40A-1516-45A2-84BB-4698116F6044}"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12248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1E40A-1516-45A2-84BB-4698116F6044}"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41270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E40A-1516-45A2-84BB-4698116F6044}" type="datetimeFigureOut">
              <a:rPr lang="en-US" smtClean="0"/>
              <a:t>10/15/2015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B31E8-92AE-48DE-BE2A-A0C79B100A9B}" type="slidenum">
              <a:rPr lang="en-US" smtClean="0"/>
              <a:t>‹#›</a:t>
            </a:fld>
            <a:endParaRPr lang="en-US"/>
          </a:p>
        </p:txBody>
      </p:sp>
    </p:spTree>
    <p:extLst>
      <p:ext uri="{BB962C8B-B14F-4D97-AF65-F5344CB8AC3E}">
        <p14:creationId xmlns:p14="http://schemas.microsoft.com/office/powerpoint/2010/main" val="12545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5.xls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6.xls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7.xlsx"/></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8.xls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mn-lt"/>
              </a:rPr>
              <a:t>DSRIP Project 1.6</a:t>
            </a:r>
            <a:endParaRPr lang="en-US" sz="4000" b="1" dirty="0">
              <a:latin typeface="+mn-lt"/>
            </a:endParaRPr>
          </a:p>
        </p:txBody>
      </p:sp>
      <p:sp>
        <p:nvSpPr>
          <p:cNvPr id="3" name="Subtitle 2"/>
          <p:cNvSpPr>
            <a:spLocks noGrp="1"/>
          </p:cNvSpPr>
          <p:nvPr>
            <p:ph type="subTitle" idx="1"/>
          </p:nvPr>
        </p:nvSpPr>
        <p:spPr>
          <a:xfrm>
            <a:off x="1295400" y="3505200"/>
            <a:ext cx="6400800" cy="1752600"/>
          </a:xfrm>
        </p:spPr>
        <p:txBody>
          <a:bodyPr>
            <a:normAutofit/>
          </a:bodyPr>
          <a:lstStyle/>
          <a:p>
            <a:r>
              <a:rPr lang="en-US" sz="4000" b="1" dirty="0" smtClean="0">
                <a:solidFill>
                  <a:schemeClr val="tx1"/>
                </a:solidFill>
              </a:rPr>
              <a:t>Increasing Well Child Exams</a:t>
            </a:r>
            <a:endParaRPr lang="en-US" sz="40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897" y="609600"/>
            <a:ext cx="5614416" cy="1609344"/>
          </a:xfrm>
          <a:prstGeom prst="rect">
            <a:avLst/>
          </a:prstGeom>
        </p:spPr>
      </p:pic>
      <p:sp>
        <p:nvSpPr>
          <p:cNvPr id="5" name="Subtitle 4"/>
          <p:cNvSpPr txBox="1">
            <a:spLocks/>
          </p:cNvSpPr>
          <p:nvPr/>
        </p:nvSpPr>
        <p:spPr>
          <a:xfrm>
            <a:off x="685800" y="4572000"/>
            <a:ext cx="7543800" cy="17526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20000"/>
              </a:lnSpc>
              <a:spcBef>
                <a:spcPts val="0"/>
              </a:spcBef>
            </a:pPr>
            <a:endParaRPr lang="en-US" dirty="0" smtClean="0">
              <a:solidFill>
                <a:srgbClr val="000000"/>
              </a:solidFill>
            </a:endParaRPr>
          </a:p>
          <a:p>
            <a:pPr>
              <a:lnSpc>
                <a:spcPct val="120000"/>
              </a:lnSpc>
              <a:spcBef>
                <a:spcPts val="0"/>
              </a:spcBef>
            </a:pPr>
            <a:r>
              <a:rPr lang="en-US" b="1" dirty="0" smtClean="0">
                <a:solidFill>
                  <a:srgbClr val="000000"/>
                </a:solidFill>
              </a:rPr>
              <a:t>Region 15 RHP Meeting</a:t>
            </a:r>
          </a:p>
          <a:p>
            <a:pPr>
              <a:lnSpc>
                <a:spcPct val="120000"/>
              </a:lnSpc>
              <a:spcBef>
                <a:spcPts val="0"/>
              </a:spcBef>
            </a:pPr>
            <a:r>
              <a:rPr lang="en-US" b="1" dirty="0" smtClean="0">
                <a:solidFill>
                  <a:srgbClr val="000000"/>
                </a:solidFill>
              </a:rPr>
              <a:t>El Paso First </a:t>
            </a:r>
            <a:r>
              <a:rPr lang="en-US" b="1" dirty="0" err="1" smtClean="0">
                <a:solidFill>
                  <a:srgbClr val="000000"/>
                </a:solidFill>
              </a:rPr>
              <a:t>Healthplan</a:t>
            </a:r>
            <a:r>
              <a:rPr lang="en-US" b="1" dirty="0" smtClean="0">
                <a:solidFill>
                  <a:srgbClr val="000000"/>
                </a:solidFill>
              </a:rPr>
              <a:t>, 1145 Westmoreland Drive </a:t>
            </a:r>
          </a:p>
          <a:p>
            <a:pPr>
              <a:lnSpc>
                <a:spcPct val="120000"/>
              </a:lnSpc>
              <a:spcBef>
                <a:spcPts val="0"/>
              </a:spcBef>
            </a:pPr>
            <a:r>
              <a:rPr lang="en-US" b="1" dirty="0" smtClean="0">
                <a:solidFill>
                  <a:srgbClr val="000000"/>
                </a:solidFill>
              </a:rPr>
              <a:t>Maria Theresa M. Villanos, MD</a:t>
            </a:r>
          </a:p>
          <a:p>
            <a:pPr>
              <a:lnSpc>
                <a:spcPct val="120000"/>
              </a:lnSpc>
              <a:spcBef>
                <a:spcPts val="0"/>
              </a:spcBef>
            </a:pPr>
            <a:r>
              <a:rPr lang="en-US" b="1" dirty="0" smtClean="0">
                <a:solidFill>
                  <a:srgbClr val="000000"/>
                </a:solidFill>
              </a:rPr>
              <a:t>Sept 30, 2015</a:t>
            </a:r>
          </a:p>
          <a:p>
            <a:pPr>
              <a:lnSpc>
                <a:spcPct val="120000"/>
              </a:lnSpc>
              <a:spcBef>
                <a:spcPts val="0"/>
              </a:spcBef>
            </a:pPr>
            <a:endParaRPr lang="en-US" b="1" dirty="0" smtClean="0">
              <a:solidFill>
                <a:srgbClr val="000000"/>
              </a:solidFill>
            </a:endParaRPr>
          </a:p>
          <a:p>
            <a:pPr>
              <a:lnSpc>
                <a:spcPct val="120000"/>
              </a:lnSpc>
              <a:spcBef>
                <a:spcPts val="0"/>
              </a:spcBef>
            </a:pP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654047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15515364"/>
              </p:ext>
            </p:extLst>
          </p:nvPr>
        </p:nvGraphicFramePr>
        <p:xfrm>
          <a:off x="990600" y="1447800"/>
          <a:ext cx="7105650" cy="4581525"/>
        </p:xfrm>
        <a:graphic>
          <a:graphicData uri="http://schemas.openxmlformats.org/presentationml/2006/ole">
            <mc:AlternateContent xmlns:mc="http://schemas.openxmlformats.org/markup-compatibility/2006">
              <mc:Choice xmlns:v="urn:schemas-microsoft-com:vml" Requires="v">
                <p:oleObj spid="_x0000_s3151" name="Worksheet" r:id="rId4" imgW="7105785" imgH="4581455" progId="Excel.Sheet.12">
                  <p:embed/>
                </p:oleObj>
              </mc:Choice>
              <mc:Fallback>
                <p:oleObj name="Worksheet" r:id="rId4" imgW="7105785" imgH="4581455" progId="Excel.Sheet.12">
                  <p:embed/>
                  <p:pic>
                    <p:nvPicPr>
                      <p:cNvPr id="0" name=""/>
                      <p:cNvPicPr/>
                      <p:nvPr/>
                    </p:nvPicPr>
                    <p:blipFill>
                      <a:blip r:embed="rId5"/>
                      <a:stretch>
                        <a:fillRect/>
                      </a:stretch>
                    </p:blipFill>
                    <p:spPr>
                      <a:xfrm>
                        <a:off x="990600" y="1447800"/>
                        <a:ext cx="7105650" cy="4581525"/>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DY3</a:t>
            </a:r>
            <a:endParaRPr lang="en-US" dirty="0"/>
          </a:p>
        </p:txBody>
      </p:sp>
    </p:spTree>
    <p:extLst>
      <p:ext uri="{BB962C8B-B14F-4D97-AF65-F5344CB8AC3E}">
        <p14:creationId xmlns:p14="http://schemas.microsoft.com/office/powerpoint/2010/main" val="1140567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15086190"/>
              </p:ext>
            </p:extLst>
          </p:nvPr>
        </p:nvGraphicFramePr>
        <p:xfrm>
          <a:off x="152400" y="1143001"/>
          <a:ext cx="8839198" cy="2895593"/>
        </p:xfrm>
        <a:graphic>
          <a:graphicData uri="http://schemas.openxmlformats.org/drawingml/2006/table">
            <a:tbl>
              <a:tblPr/>
              <a:tblGrid>
                <a:gridCol w="1650390"/>
                <a:gridCol w="222752"/>
                <a:gridCol w="1144135"/>
                <a:gridCol w="405003"/>
                <a:gridCol w="405003"/>
                <a:gridCol w="405003"/>
                <a:gridCol w="405003"/>
                <a:gridCol w="405003"/>
                <a:gridCol w="405003"/>
                <a:gridCol w="405003"/>
                <a:gridCol w="405003"/>
                <a:gridCol w="405003"/>
                <a:gridCol w="405003"/>
                <a:gridCol w="405003"/>
                <a:gridCol w="405003"/>
                <a:gridCol w="425254"/>
                <a:gridCol w="536631"/>
              </a:tblGrid>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a:txBody>
                    <a:bodyPr/>
                    <a:lstStyle/>
                    <a:p>
                      <a:pPr algn="r" fontAlgn="ctr"/>
                      <a:r>
                        <a:rPr lang="en-US" sz="800" b="0" i="0" u="none" strike="noStrike">
                          <a:solidFill>
                            <a:srgbClr val="000000"/>
                          </a:solidFill>
                          <a:effectLst/>
                          <a:latin typeface="Calibri"/>
                        </a:rPr>
                        <a:t>Project:</a:t>
                      </a:r>
                    </a:p>
                  </a:txBody>
                  <a:tcPr marL="9427" marR="9427" marT="9427" marB="0" anchor="ctr">
                    <a:lnL>
                      <a:noFill/>
                    </a:lnL>
                    <a:lnR>
                      <a:noFill/>
                    </a:lnR>
                    <a:lnT>
                      <a:noFill/>
                    </a:lnT>
                    <a:lnB>
                      <a:noFill/>
                    </a:lnB>
                  </a:tcPr>
                </a:tc>
                <a:tc>
                  <a:txBody>
                    <a:bodyPr/>
                    <a:lstStyle/>
                    <a:p>
                      <a:pPr algn="r"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a:rPr>
                        <a:t>084597603.1.6</a:t>
                      </a:r>
                    </a:p>
                  </a:txBody>
                  <a:tcPr marL="9427" marR="9427" marT="9427"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gridSpan="5">
                  <a:txBody>
                    <a:bodyPr/>
                    <a:lstStyle/>
                    <a:p>
                      <a:pPr algn="l" fontAlgn="ctr"/>
                      <a:r>
                        <a:rPr lang="en-US" sz="800" b="1" i="0" u="none" strike="noStrike">
                          <a:solidFill>
                            <a:srgbClr val="000000"/>
                          </a:solidFill>
                          <a:effectLst/>
                          <a:latin typeface="Calibri"/>
                        </a:rPr>
                        <a:t>Unique</a:t>
                      </a:r>
                      <a:r>
                        <a:rPr lang="en-US" sz="800" b="0" i="0" u="none" strike="noStrike">
                          <a:solidFill>
                            <a:srgbClr val="000000"/>
                          </a:solidFill>
                          <a:effectLst/>
                          <a:latin typeface="Calibri"/>
                        </a:rPr>
                        <a:t> </a:t>
                      </a:r>
                      <a:r>
                        <a:rPr lang="en-US" sz="800" b="1" i="0" u="none" strike="noStrike">
                          <a:solidFill>
                            <a:srgbClr val="000000"/>
                          </a:solidFill>
                          <a:effectLst/>
                          <a:latin typeface="Calibri"/>
                        </a:rPr>
                        <a:t>Patients Served who received a well child exam in the acute care clinic</a:t>
                      </a:r>
                      <a:endParaRPr lang="en-US" sz="800" b="0" i="0" u="none" strike="noStrike">
                        <a:solidFill>
                          <a:srgbClr val="000000"/>
                        </a:solidFill>
                        <a:effectLst/>
                        <a:latin typeface="Calibri"/>
                      </a:endParaRPr>
                    </a:p>
                  </a:txBody>
                  <a:tcPr marL="9427" marR="9427" marT="9427" marB="0" anchor="ctr">
                    <a:lnL>
                      <a:noFill/>
                    </a:lnL>
                    <a:lnR>
                      <a:noFill/>
                    </a:lnR>
                    <a:lnT>
                      <a:noFill/>
                    </a:lnT>
                    <a:lnB>
                      <a:noFill/>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a:solidFill>
                            <a:srgbClr val="000000"/>
                          </a:solidFill>
                          <a:effectLst/>
                          <a:latin typeface="Calibri"/>
                        </a:rPr>
                        <a:t> </a:t>
                      </a:r>
                    </a:p>
                  </a:txBody>
                  <a:tcPr marL="9427" marR="9427" marT="9427" marB="0" anchor="ctr">
                    <a:lnL>
                      <a:noFill/>
                    </a:lnL>
                    <a:lnR>
                      <a:noFill/>
                    </a:lnR>
                    <a:lnT>
                      <a:noFill/>
                    </a:lnT>
                    <a:lnB>
                      <a:noFill/>
                    </a:lnB>
                    <a:solidFill>
                      <a:srgbClr val="8DB4E2"/>
                    </a:solidFill>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gridSpan="16">
                  <a:txBody>
                    <a:bodyPr/>
                    <a:lstStyle/>
                    <a:p>
                      <a:pPr algn="l" fontAlgn="ctr"/>
                      <a:r>
                        <a:rPr lang="en-US" sz="800" b="1" i="0" u="none" strike="noStrike">
                          <a:solidFill>
                            <a:srgbClr val="000000"/>
                          </a:solidFill>
                          <a:effectLst/>
                          <a:latin typeface="Calibri"/>
                        </a:rPr>
                        <a:t>Reporting Period:</a:t>
                      </a:r>
                      <a:r>
                        <a:rPr lang="en-US" sz="800" b="0" i="0" u="none" strike="noStrike">
                          <a:solidFill>
                            <a:srgbClr val="000000"/>
                          </a:solidFill>
                          <a:effectLst/>
                          <a:latin typeface="Calibri"/>
                        </a:rPr>
                        <a:t>  </a:t>
                      </a:r>
                      <a:r>
                        <a:rPr lang="en-US" sz="800" b="0" i="0" u="sng" strike="noStrike">
                          <a:solidFill>
                            <a:srgbClr val="000000"/>
                          </a:solidFill>
                          <a:effectLst/>
                          <a:latin typeface="Calibri"/>
                        </a:rPr>
                        <a:t>DY 4- October 2014 to September 2015 </a:t>
                      </a: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a:txBody>
                    <a:bodyPr/>
                    <a:lstStyle/>
                    <a:p>
                      <a:pPr algn="l" fontAlgn="ctr"/>
                      <a:r>
                        <a:rPr lang="en-US" sz="800" b="1" i="1" u="none" strike="noStrike">
                          <a:solidFill>
                            <a:srgbClr val="000000"/>
                          </a:solidFill>
                          <a:effectLst/>
                          <a:latin typeface="Calibri"/>
                        </a:rPr>
                        <a:t>Departments</a:t>
                      </a:r>
                    </a:p>
                  </a:txBody>
                  <a:tcPr marL="9427" marR="9427" marT="9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1" u="none" strike="noStrike">
                        <a:solidFill>
                          <a:srgbClr val="000000"/>
                        </a:solidFill>
                        <a:effectLst/>
                        <a:latin typeface="Calibri"/>
                      </a:endParaRPr>
                    </a:p>
                  </a:txBody>
                  <a:tcPr marL="9427" marR="9427" marT="942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700" b="0" i="0" u="none" strike="noStrike">
                          <a:solidFill>
                            <a:srgbClr val="000000"/>
                          </a:solidFill>
                          <a:effectLst/>
                          <a:latin typeface="Calibri"/>
                        </a:rPr>
                        <a:t>DSRIP GROUPING</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Oct</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Nov</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Dec</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Jan</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Feb</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Mar</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Apr</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May</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Jun</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Jul</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Aug</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Sep</a:t>
                      </a:r>
                    </a:p>
                  </a:txBody>
                  <a:tcPr marL="9427" marR="9427" marT="9427" marB="0" anchor="ctr">
                    <a:lnL>
                      <a:noFill/>
                    </a:lnL>
                    <a:lnR>
                      <a:noFill/>
                    </a:lnR>
                    <a:lnT>
                      <a:noFill/>
                    </a:lnT>
                    <a:lnB>
                      <a:noFill/>
                    </a:lnB>
                  </a:tcPr>
                </a:tc>
                <a:tc>
                  <a:txBody>
                    <a:bodyPr/>
                    <a:lstStyle/>
                    <a:p>
                      <a:pPr algn="ctr" fontAlgn="ctr"/>
                      <a:r>
                        <a:rPr lang="en-US" sz="700" b="0" i="0" u="none" strike="noStrike">
                          <a:solidFill>
                            <a:srgbClr val="000000"/>
                          </a:solidFill>
                          <a:effectLst/>
                          <a:latin typeface="Calibri"/>
                        </a:rPr>
                        <a:t>Total</a:t>
                      </a: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a:txBody>
                    <a:bodyPr/>
                    <a:lstStyle/>
                    <a:p>
                      <a:pPr algn="l" fontAlgn="ctr"/>
                      <a:r>
                        <a:rPr lang="en-US" sz="800" b="0" i="0" u="none" strike="noStrike">
                          <a:solidFill>
                            <a:srgbClr val="000000"/>
                          </a:solidFill>
                          <a:effectLst/>
                          <a:latin typeface="Calibri"/>
                        </a:rPr>
                        <a:t> ALBERTA EXTENDED HOURS</a:t>
                      </a:r>
                    </a:p>
                  </a:txBody>
                  <a:tcPr marL="113122" marR="9427" marT="9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en-US" sz="800" b="1" i="0" u="none" strike="noStrike">
                        <a:solidFill>
                          <a:srgbClr val="000000"/>
                        </a:solidFill>
                        <a:effectLst/>
                        <a:latin typeface="Calibri"/>
                      </a:endParaRPr>
                    </a:p>
                  </a:txBody>
                  <a:tcPr marL="9427" marR="9427" marT="942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Calibri"/>
                      </a:endParaRPr>
                    </a:p>
                  </a:txBody>
                  <a:tcPr marL="9427" marR="9427" marT="9427"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r>
              <a:tr h="170329">
                <a:tc>
                  <a:txBody>
                    <a:bodyPr/>
                    <a:lstStyle/>
                    <a:p>
                      <a:pPr algn="l" fontAlgn="ctr"/>
                      <a:r>
                        <a:rPr lang="en-US" sz="800" b="0" i="0" u="none" strike="noStrike">
                          <a:solidFill>
                            <a:srgbClr val="000000"/>
                          </a:solidFill>
                          <a:effectLst/>
                          <a:latin typeface="Calibri"/>
                        </a:rPr>
                        <a:t>E/PEDI WALK IN BLUE POD</a:t>
                      </a:r>
                    </a:p>
                  </a:txBody>
                  <a:tcPr marL="113122" marR="9427" marT="9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en-US" sz="800" b="1" i="0" u="none" strike="noStrike">
                        <a:solidFill>
                          <a:srgbClr val="000000"/>
                        </a:solidFill>
                        <a:effectLst/>
                        <a:latin typeface="Calibri"/>
                      </a:endParaRPr>
                    </a:p>
                  </a:txBody>
                  <a:tcPr marL="9427" marR="9427" marT="9427" marB="0" anchor="ctr">
                    <a:lnL w="635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effectLst/>
                          <a:latin typeface="Calibri"/>
                        </a:rPr>
                        <a:t>UNINSURED</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4</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9427" marR="9427" marT="9427" marB="0" anchor="ctr">
                    <a:lnL w="6350" cap="flat" cmpd="sng" algn="ctr">
                      <a:solidFill>
                        <a:srgbClr val="C0C0C0"/>
                      </a:solidFill>
                      <a:prstDash val="solid"/>
                      <a:round/>
                      <a:headEnd type="none" w="med" len="med"/>
                      <a:tailEnd type="none" w="med" len="med"/>
                    </a:lnL>
                    <a:lnR>
                      <a:noFill/>
                    </a:lnR>
                    <a:lnT>
                      <a:noFill/>
                    </a:lnT>
                    <a:lnB>
                      <a:noFill/>
                    </a:lnB>
                  </a:tcPr>
                </a:tc>
              </a:tr>
              <a:tr h="170329">
                <a:tc>
                  <a:txBody>
                    <a:bodyPr/>
                    <a:lstStyle/>
                    <a:p>
                      <a:pPr algn="l" fontAlgn="ctr"/>
                      <a:r>
                        <a:rPr lang="en-US" sz="800" b="0" i="0" u="none" strike="noStrike">
                          <a:solidFill>
                            <a:srgbClr val="000000"/>
                          </a:solidFill>
                          <a:effectLst/>
                          <a:latin typeface="Calibri"/>
                        </a:rPr>
                        <a:t>E/PEDI MWC EVENING</a:t>
                      </a:r>
                    </a:p>
                  </a:txBody>
                  <a:tcPr marL="113122" marR="9427" marT="94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solidFill>
                          <a:srgbClr val="000000"/>
                        </a:solidFill>
                        <a:effectLst/>
                        <a:latin typeface="Calibri"/>
                      </a:endParaRPr>
                    </a:p>
                  </a:txBody>
                  <a:tcPr marL="9427" marR="9427" marT="9427" marB="0" anchor="ctr">
                    <a:lnL w="635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effectLst/>
                          <a:latin typeface="Calibri"/>
                        </a:rPr>
                        <a:t>MEDICAID</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95</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120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134</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137</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104</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88</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148</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121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98</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108</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134</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1288</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9427" marR="9427" marT="9427" marB="0" anchor="ctr">
                    <a:lnL w="6350" cap="flat" cmpd="sng" algn="ctr">
                      <a:solidFill>
                        <a:srgbClr val="C0C0C0"/>
                      </a:solidFill>
                      <a:prstDash val="solid"/>
                      <a:round/>
                      <a:headEnd type="none" w="med" len="med"/>
                      <a:tailEnd type="none" w="med" len="med"/>
                    </a:lnL>
                    <a:lnR>
                      <a:noFill/>
                    </a:lnR>
                    <a:lnT>
                      <a:noFill/>
                    </a:lnT>
                    <a:lnB>
                      <a:noFill/>
                    </a:lnB>
                  </a:tcPr>
                </a:tc>
              </a:tr>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effectLst/>
                          <a:latin typeface="Calibri"/>
                        </a:rPr>
                        <a:t>ALL OTHERS</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24</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35</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32</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29</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29</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38</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43</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40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331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9427" marR="9427" marT="9427" marB="0" anchor="ctr">
                    <a:lnL w="6350" cap="flat" cmpd="sng" algn="ctr">
                      <a:solidFill>
                        <a:srgbClr val="C0C0C0"/>
                      </a:solidFill>
                      <a:prstDash val="solid"/>
                      <a:round/>
                      <a:headEnd type="none" w="med" len="med"/>
                      <a:tailEnd type="none" w="med" len="med"/>
                    </a:lnL>
                    <a:lnR>
                      <a:noFill/>
                    </a:lnR>
                    <a:lnT>
                      <a:noFill/>
                    </a:lnT>
                    <a:lnB>
                      <a:noFill/>
                    </a:lnB>
                  </a:tcPr>
                </a:tc>
              </a:tr>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r>
                        <a:rPr lang="en-US" sz="600" b="0" i="0" u="none" strike="noStrike">
                          <a:solidFill>
                            <a:srgbClr val="FFFFFF"/>
                          </a:solidFill>
                          <a:effectLst/>
                          <a:latin typeface="Calibri"/>
                        </a:rPr>
                        <a:t>GOAL</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a:noFill/>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FFFFFF"/>
                          </a:solidFill>
                          <a:effectLst/>
                          <a:latin typeface="Calibri"/>
                        </a:rPr>
                        <a:t>133</a:t>
                      </a:r>
                    </a:p>
                  </a:txBody>
                  <a:tcPr marL="9427" marR="9427" marT="9427" marB="0" anchor="ctr">
                    <a:lnL>
                      <a:noFill/>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a:rPr>
                        <a:t> </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9427" marR="9427" marT="9427" marB="0" anchor="ctr">
                    <a:lnL w="6350" cap="flat" cmpd="sng" algn="ctr">
                      <a:solidFill>
                        <a:srgbClr val="C0C0C0"/>
                      </a:solidFill>
                      <a:prstDash val="solid"/>
                      <a:round/>
                      <a:headEnd type="none" w="med" len="med"/>
                      <a:tailEnd type="none" w="med" len="med"/>
                    </a:lnL>
                    <a:lnR>
                      <a:noFill/>
                    </a:lnR>
                    <a:lnT>
                      <a:noFill/>
                    </a:lnT>
                    <a:lnB>
                      <a:noFill/>
                    </a:lnB>
                  </a:tcPr>
                </a:tc>
              </a:tr>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effectLst/>
                          <a:latin typeface="Calibri"/>
                        </a:rPr>
                        <a:t>Total Patients</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119</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155</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166</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166</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124</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108</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170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150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136</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153</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175</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1623</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Calibri"/>
                        </a:rPr>
                        <a:t>1600 Y</a:t>
                      </a:r>
                    </a:p>
                  </a:txBody>
                  <a:tcPr marL="9427" marR="9427" marT="9427" marB="0" anchor="ctr">
                    <a:lnL w="6350" cap="flat" cmpd="sng" algn="ctr">
                      <a:solidFill>
                        <a:srgbClr val="C0C0C0"/>
                      </a:solidFill>
                      <a:prstDash val="solid"/>
                      <a:round/>
                      <a:headEnd type="none" w="med" len="med"/>
                      <a:tailEnd type="none" w="med" len="med"/>
                    </a:lnL>
                    <a:lnR>
                      <a:noFill/>
                    </a:lnR>
                    <a:lnT>
                      <a:noFill/>
                    </a:lnT>
                    <a:lnB>
                      <a:noFill/>
                    </a:lnB>
                  </a:tcPr>
                </a:tc>
              </a:tr>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effectLst/>
                          <a:latin typeface="Calibri"/>
                        </a:rPr>
                        <a:t>% Uninsured</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133 M</a:t>
                      </a:r>
                    </a:p>
                  </a:txBody>
                  <a:tcPr marL="9427" marR="9427" marT="9427" marB="0" anchor="ctr">
                    <a:lnL w="6350" cap="flat" cmpd="sng" algn="ctr">
                      <a:solidFill>
                        <a:srgbClr val="C0C0C0"/>
                      </a:solidFill>
                      <a:prstDash val="solid"/>
                      <a:round/>
                      <a:headEnd type="none" w="med" len="med"/>
                      <a:tailEnd type="none" w="med" len="med"/>
                    </a:lnL>
                    <a:lnR>
                      <a:noFill/>
                    </a:lnR>
                    <a:lnT>
                      <a:noFill/>
                    </a:lnT>
                    <a:lnB>
                      <a:noFill/>
                    </a:lnB>
                  </a:tcPr>
                </a:tc>
              </a:tr>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effectLst/>
                          <a:latin typeface="Calibri"/>
                        </a:rPr>
                        <a:t>% Medicaid</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77%</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83%</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84%</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87%</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72%</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71%</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77%</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100%</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79%</a:t>
                      </a:r>
                    </a:p>
                  </a:txBody>
                  <a:tcPr marL="9427" marR="9427" marT="94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Calibri"/>
                      </a:endParaRPr>
                    </a:p>
                  </a:txBody>
                  <a:tcPr marL="9427" marR="9427" marT="9427" marB="0" anchor="ctr">
                    <a:lnL w="6350" cap="flat" cmpd="sng" algn="ctr">
                      <a:solidFill>
                        <a:srgbClr val="C0C0C0"/>
                      </a:solidFill>
                      <a:prstDash val="solid"/>
                      <a:round/>
                      <a:headEnd type="none" w="med" len="med"/>
                      <a:tailEnd type="none" w="med" len="med"/>
                    </a:lnL>
                    <a:lnR>
                      <a:noFill/>
                    </a:lnR>
                    <a:lnT>
                      <a:noFill/>
                    </a:lnT>
                    <a:lnB>
                      <a:noFill/>
                    </a:lnB>
                  </a:tcPr>
                </a:tc>
              </a:tr>
              <a:tr h="170329">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800" b="0" i="0" u="none" strike="noStrike">
                        <a:solidFill>
                          <a:srgbClr val="000000"/>
                        </a:solidFill>
                        <a:effectLst/>
                        <a:latin typeface="Calibri"/>
                      </a:endParaRPr>
                    </a:p>
                  </a:txBody>
                  <a:tcPr marL="9427" marR="9427" marT="9427" marB="0" anchor="ctr">
                    <a:lnL>
                      <a:noFill/>
                    </a:lnL>
                    <a:lnR>
                      <a:noFill/>
                    </a:lnR>
                    <a:lnT>
                      <a:noFill/>
                    </a:lnT>
                    <a:lnB>
                      <a:noFill/>
                    </a:lnB>
                  </a:tcPr>
                </a:tc>
                <a:tc>
                  <a:txBody>
                    <a:bodyPr/>
                    <a:lstStyle/>
                    <a:p>
                      <a:pPr algn="l"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ctr" fontAlgn="ctr"/>
                      <a:endParaRPr lang="en-US" sz="600" b="0" i="0" u="none" strike="noStrike">
                        <a:solidFill>
                          <a:srgbClr val="000000"/>
                        </a:solidFill>
                        <a:effectLst/>
                        <a:latin typeface="Calibri"/>
                      </a:endParaRPr>
                    </a:p>
                  </a:txBody>
                  <a:tcPr marL="9427" marR="9427" marT="9427" marB="0" anchor="ctr">
                    <a:lnL>
                      <a:noFill/>
                    </a:lnL>
                    <a:lnR>
                      <a:noFill/>
                    </a:lnR>
                    <a:lnT w="6350" cap="flat" cmpd="sng" algn="ctr">
                      <a:solidFill>
                        <a:srgbClr val="C0C0C0"/>
                      </a:solidFill>
                      <a:prstDash val="solid"/>
                      <a:round/>
                      <a:headEnd type="none" w="med" len="med"/>
                      <a:tailEnd type="none" w="med" len="med"/>
                    </a:lnT>
                    <a:lnB>
                      <a:noFill/>
                    </a:lnB>
                  </a:tcPr>
                </a:tc>
                <a:tc>
                  <a:txBody>
                    <a:bodyPr/>
                    <a:lstStyle/>
                    <a:p>
                      <a:pPr algn="l" fontAlgn="ctr"/>
                      <a:endParaRPr lang="en-US" sz="800" b="0" i="0" u="none" strike="noStrike" dirty="0">
                        <a:solidFill>
                          <a:srgbClr val="000000"/>
                        </a:solidFill>
                        <a:effectLst/>
                        <a:latin typeface="Calibri"/>
                      </a:endParaRPr>
                    </a:p>
                  </a:txBody>
                  <a:tcPr marL="9427" marR="9427" marT="9427" marB="0" anchor="ctr">
                    <a:lnL>
                      <a:noFill/>
                    </a:lnL>
                    <a:lnR>
                      <a:noFill/>
                    </a:lnR>
                    <a:lnT>
                      <a:noFill/>
                    </a:lnT>
                    <a:lnB>
                      <a:noFill/>
                    </a:lnB>
                  </a:tcPr>
                </a:tc>
              </a:tr>
            </a:tbl>
          </a:graphicData>
        </a:graphic>
      </p:graphicFrame>
      <p:graphicFrame>
        <p:nvGraphicFramePr>
          <p:cNvPr id="4" name="Chart 3"/>
          <p:cNvGraphicFramePr>
            <a:graphicFrameLocks/>
          </p:cNvGraphicFramePr>
          <p:nvPr>
            <p:extLst>
              <p:ext uri="{D42A27DB-BD31-4B8C-83A1-F6EECF244321}">
                <p14:modId xmlns:p14="http://schemas.microsoft.com/office/powerpoint/2010/main" val="1144089509"/>
              </p:ext>
            </p:extLst>
          </p:nvPr>
        </p:nvGraphicFramePr>
        <p:xfrm>
          <a:off x="609600" y="4191000"/>
          <a:ext cx="7845425" cy="225742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3"/>
          <p:cNvSpPr>
            <a:spLocks noGrp="1"/>
          </p:cNvSpPr>
          <p:nvPr>
            <p:ph type="title"/>
          </p:nvPr>
        </p:nvSpPr>
        <p:spPr/>
        <p:txBody>
          <a:bodyPr/>
          <a:lstStyle/>
          <a:p>
            <a:r>
              <a:rPr lang="en-US" dirty="0" smtClean="0"/>
              <a:t>DY4</a:t>
            </a:r>
            <a:endParaRPr lang="en-US" dirty="0"/>
          </a:p>
        </p:txBody>
      </p:sp>
    </p:spTree>
    <p:extLst>
      <p:ext uri="{BB962C8B-B14F-4D97-AF65-F5344CB8AC3E}">
        <p14:creationId xmlns:p14="http://schemas.microsoft.com/office/powerpoint/2010/main" val="4108168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Child Exams</a:t>
            </a:r>
            <a:br>
              <a:rPr lang="en-US" dirty="0" smtClean="0"/>
            </a:br>
            <a:r>
              <a:rPr lang="en-US" dirty="0" smtClean="0"/>
              <a:t>0-15 months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92" y="381000"/>
            <a:ext cx="5614416" cy="1609344"/>
          </a:xfrm>
          <a:prstGeom prst="rect">
            <a:avLst/>
          </a:prstGeom>
        </p:spPr>
      </p:pic>
    </p:spTree>
    <p:extLst>
      <p:ext uri="{BB962C8B-B14F-4D97-AF65-F5344CB8AC3E}">
        <p14:creationId xmlns:p14="http://schemas.microsoft.com/office/powerpoint/2010/main" val="484923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DY2 </a:t>
            </a:r>
            <a:r>
              <a:rPr lang="en-US" dirty="0"/>
              <a:t/>
            </a:r>
            <a:br>
              <a:rPr lang="en-US" dirty="0"/>
            </a:br>
            <a:r>
              <a:rPr lang="en-US" sz="2200" dirty="0" smtClean="0"/>
              <a:t>Pre-DSRIP: 61.65%</a:t>
            </a:r>
          </a:p>
        </p:txBody>
      </p:sp>
      <p:graphicFrame>
        <p:nvGraphicFramePr>
          <p:cNvPr id="3" name="Object 2"/>
          <p:cNvGraphicFramePr>
            <a:graphicFrameLocks noChangeAspect="1"/>
          </p:cNvGraphicFramePr>
          <p:nvPr>
            <p:extLst>
              <p:ext uri="{D42A27DB-BD31-4B8C-83A1-F6EECF244321}">
                <p14:modId xmlns:p14="http://schemas.microsoft.com/office/powerpoint/2010/main" val="1400934228"/>
              </p:ext>
            </p:extLst>
          </p:nvPr>
        </p:nvGraphicFramePr>
        <p:xfrm>
          <a:off x="609600" y="2209800"/>
          <a:ext cx="8001000" cy="3200400"/>
        </p:xfrm>
        <a:graphic>
          <a:graphicData uri="http://schemas.openxmlformats.org/presentationml/2006/ole">
            <mc:AlternateContent xmlns:mc="http://schemas.openxmlformats.org/markup-compatibility/2006">
              <mc:Choice xmlns:v="urn:schemas-microsoft-com:vml" Requires="v">
                <p:oleObj spid="_x0000_s5199" name="Worksheet" r:id="rId4" imgW="9277485" imgH="3628966" progId="Excel.Sheet.12">
                  <p:embed/>
                </p:oleObj>
              </mc:Choice>
              <mc:Fallback>
                <p:oleObj name="Worksheet" r:id="rId4" imgW="9277485" imgH="3628966" progId="Excel.Sheet.12">
                  <p:embed/>
                  <p:pic>
                    <p:nvPicPr>
                      <p:cNvPr id="0" name=""/>
                      <p:cNvPicPr/>
                      <p:nvPr/>
                    </p:nvPicPr>
                    <p:blipFill>
                      <a:blip r:embed="rId5"/>
                      <a:stretch>
                        <a:fillRect/>
                      </a:stretch>
                    </p:blipFill>
                    <p:spPr>
                      <a:xfrm>
                        <a:off x="609600" y="2209800"/>
                        <a:ext cx="8001000" cy="3200400"/>
                      </a:xfrm>
                      <a:prstGeom prst="rect">
                        <a:avLst/>
                      </a:prstGeom>
                    </p:spPr>
                  </p:pic>
                </p:oleObj>
              </mc:Fallback>
            </mc:AlternateContent>
          </a:graphicData>
        </a:graphic>
      </p:graphicFrame>
      <p:sp>
        <p:nvSpPr>
          <p:cNvPr id="4" name="Right Arrow 3"/>
          <p:cNvSpPr/>
          <p:nvPr/>
        </p:nvSpPr>
        <p:spPr>
          <a:xfrm rot="17714905">
            <a:off x="8154618" y="5482713"/>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25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DY3 </a:t>
            </a:r>
            <a:br>
              <a:rPr lang="en-US" dirty="0" smtClean="0"/>
            </a:br>
            <a:r>
              <a:rPr lang="en-US" sz="2200" dirty="0" smtClean="0"/>
              <a:t>Baseline: 63.83%</a:t>
            </a: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1745076401"/>
              </p:ext>
            </p:extLst>
          </p:nvPr>
        </p:nvGraphicFramePr>
        <p:xfrm>
          <a:off x="152400" y="1752600"/>
          <a:ext cx="8779841" cy="3200400"/>
        </p:xfrm>
        <a:graphic>
          <a:graphicData uri="http://schemas.openxmlformats.org/presentationml/2006/ole">
            <mc:AlternateContent xmlns:mc="http://schemas.openxmlformats.org/markup-compatibility/2006">
              <mc:Choice xmlns:v="urn:schemas-microsoft-com:vml" Requires="v">
                <p:oleObj spid="_x0000_s6223" name="Worksheet" r:id="rId4" imgW="10541000" imgH="3568700" progId="Excel.Sheet.12">
                  <p:embed/>
                </p:oleObj>
              </mc:Choice>
              <mc:Fallback>
                <p:oleObj name="Worksheet" r:id="rId4" imgW="10541000" imgH="3568700" progId="Excel.Sheet.12">
                  <p:embed/>
                  <p:pic>
                    <p:nvPicPr>
                      <p:cNvPr id="0" name=""/>
                      <p:cNvPicPr/>
                      <p:nvPr/>
                    </p:nvPicPr>
                    <p:blipFill>
                      <a:blip r:embed="rId5"/>
                      <a:stretch>
                        <a:fillRect/>
                      </a:stretch>
                    </p:blipFill>
                    <p:spPr>
                      <a:xfrm>
                        <a:off x="152400" y="1752600"/>
                        <a:ext cx="8779841" cy="3200400"/>
                      </a:xfrm>
                      <a:prstGeom prst="rect">
                        <a:avLst/>
                      </a:prstGeom>
                    </p:spPr>
                  </p:pic>
                </p:oleObj>
              </mc:Fallback>
            </mc:AlternateContent>
          </a:graphicData>
        </a:graphic>
      </p:graphicFrame>
      <p:sp>
        <p:nvSpPr>
          <p:cNvPr id="4" name="Right Arrow 3"/>
          <p:cNvSpPr/>
          <p:nvPr/>
        </p:nvSpPr>
        <p:spPr>
          <a:xfrm rot="17714905">
            <a:off x="8550386" y="5177696"/>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23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75425882"/>
              </p:ext>
            </p:extLst>
          </p:nvPr>
        </p:nvGraphicFramePr>
        <p:xfrm>
          <a:off x="304800" y="1752600"/>
          <a:ext cx="8610602" cy="3276600"/>
        </p:xfrm>
        <a:graphic>
          <a:graphicData uri="http://schemas.openxmlformats.org/drawingml/2006/table">
            <a:tbl>
              <a:tblPr/>
              <a:tblGrid>
                <a:gridCol w="1090607"/>
                <a:gridCol w="1028286"/>
                <a:gridCol w="1900772"/>
                <a:gridCol w="353149"/>
                <a:gridCol w="353149"/>
                <a:gridCol w="353149"/>
                <a:gridCol w="353149"/>
                <a:gridCol w="353149"/>
                <a:gridCol w="353149"/>
                <a:gridCol w="353149"/>
                <a:gridCol w="353149"/>
                <a:gridCol w="353149"/>
                <a:gridCol w="353149"/>
                <a:gridCol w="353149"/>
                <a:gridCol w="353149"/>
                <a:gridCol w="353149"/>
              </a:tblGrid>
              <a:tr h="165548">
                <a:tc gridSpan="3">
                  <a:txBody>
                    <a:bodyPr/>
                    <a:lstStyle/>
                    <a:p>
                      <a:pPr algn="l" fontAlgn="ctr"/>
                      <a:r>
                        <a:rPr lang="en-US" sz="900" b="1" i="0" u="none" strike="noStrike" dirty="0">
                          <a:solidFill>
                            <a:srgbClr val="000000"/>
                          </a:solidFill>
                          <a:effectLst/>
                          <a:latin typeface="Calibri"/>
                        </a:rPr>
                        <a:t>Unique</a:t>
                      </a:r>
                      <a:r>
                        <a:rPr lang="en-US" sz="900" b="0" i="0" u="none" strike="noStrike" dirty="0">
                          <a:solidFill>
                            <a:srgbClr val="000000"/>
                          </a:solidFill>
                          <a:effectLst/>
                          <a:latin typeface="Calibri"/>
                        </a:rPr>
                        <a:t> </a:t>
                      </a:r>
                      <a:r>
                        <a:rPr lang="en-US" sz="900" b="1" i="0" u="none" strike="noStrike" dirty="0">
                          <a:solidFill>
                            <a:srgbClr val="000000"/>
                          </a:solidFill>
                          <a:effectLst/>
                          <a:latin typeface="Calibri"/>
                        </a:rPr>
                        <a:t>Patients Served 0-15 Months who Received at least 6 well child Exams</a:t>
                      </a:r>
                      <a:endParaRPr lang="en-US" sz="900" b="0" i="0" u="none" strike="noStrike" dirty="0">
                        <a:solidFill>
                          <a:srgbClr val="000000"/>
                        </a:solidFill>
                        <a:effectLst/>
                        <a:latin typeface="Calibri"/>
                      </a:endParaRP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65548">
                <a:tc gridSpan="16">
                  <a:txBody>
                    <a:bodyPr/>
                    <a:lstStyle/>
                    <a:p>
                      <a:pPr algn="l" fontAlgn="ctr"/>
                      <a:r>
                        <a:rPr lang="en-US" sz="900" b="1" i="0" u="none" strike="noStrike">
                          <a:solidFill>
                            <a:srgbClr val="000000"/>
                          </a:solidFill>
                          <a:effectLst/>
                          <a:latin typeface="Calibri"/>
                        </a:rPr>
                        <a:t>Reporting Period:</a:t>
                      </a:r>
                      <a:r>
                        <a:rPr lang="en-US" sz="900" b="0" i="0" u="none" strike="noStrike">
                          <a:solidFill>
                            <a:srgbClr val="000000"/>
                          </a:solidFill>
                          <a:effectLst/>
                          <a:latin typeface="Calibri"/>
                        </a:rPr>
                        <a:t>  </a:t>
                      </a:r>
                      <a:r>
                        <a:rPr lang="en-US" sz="900" b="0" i="0" u="sng" strike="noStrike">
                          <a:solidFill>
                            <a:srgbClr val="000000"/>
                          </a:solidFill>
                          <a:effectLst/>
                          <a:latin typeface="Calibri"/>
                        </a:rPr>
                        <a:t>DY 4- October 2014 to September 2015</a:t>
                      </a: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548">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65548">
                <a:tc>
                  <a:txBody>
                    <a:bodyPr/>
                    <a:lstStyle/>
                    <a:p>
                      <a:pPr algn="l" fontAlgn="ctr"/>
                      <a:r>
                        <a:rPr lang="en-US" sz="700" b="1" i="1" u="none" strike="noStrike">
                          <a:solidFill>
                            <a:srgbClr val="000000"/>
                          </a:solidFill>
                          <a:effectLst/>
                          <a:latin typeface="Calibri"/>
                        </a:rPr>
                        <a:t>Super Department</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Year</a:t>
                      </a: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65548">
                <a:tc>
                  <a:txBody>
                    <a:bodyPr/>
                    <a:lstStyle/>
                    <a:p>
                      <a:pPr algn="l" fontAlgn="ctr"/>
                      <a:r>
                        <a:rPr lang="en-US" sz="700" b="1" i="0" u="none" strike="noStrike">
                          <a:solidFill>
                            <a:srgbClr val="000000"/>
                          </a:solidFill>
                          <a:effectLst/>
                          <a:latin typeface="Calibri"/>
                        </a:rPr>
                        <a:t>EL PASO Pediatrics</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DY2014 DY 4</a:t>
                      </a:r>
                    </a:p>
                  </a:txBody>
                  <a:tcPr marL="9927" marR="9927" marT="9927" marB="0" anchor="ctr">
                    <a:lnL>
                      <a:noFill/>
                    </a:lnL>
                    <a:lnR>
                      <a:noFill/>
                    </a:lnR>
                    <a:lnT>
                      <a:noFill/>
                    </a:lnT>
                    <a:lnB>
                      <a:noFill/>
                    </a:lnB>
                    <a:solidFill>
                      <a:schemeClr val="bg1"/>
                    </a:solidFill>
                  </a:tcPr>
                </a:tc>
                <a:tc gridSpan="5">
                  <a:txBody>
                    <a:bodyPr/>
                    <a:lstStyle/>
                    <a:p>
                      <a:pPr algn="l" fontAlgn="ctr"/>
                      <a:r>
                        <a:rPr lang="en-US" sz="900" b="1" i="0" u="sng" strike="noStrike">
                          <a:solidFill>
                            <a:srgbClr val="000000"/>
                          </a:solidFill>
                          <a:effectLst/>
                          <a:latin typeface="Calibri"/>
                        </a:rPr>
                        <a:t>* CHIP PATIENTS WERE INCLUDED ON THE ALL OTHERS CATEGORY</a:t>
                      </a: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65548">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65548">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56424">
                <a:tc>
                  <a:txBody>
                    <a:bodyPr/>
                    <a:lstStyle/>
                    <a:p>
                      <a:pPr algn="l" fontAlgn="ctr"/>
                      <a:r>
                        <a:rPr lang="en-US" sz="700" b="0" i="0" u="none" strike="noStrike">
                          <a:solidFill>
                            <a:srgbClr val="000000"/>
                          </a:solidFill>
                          <a:effectLst/>
                          <a:latin typeface="Calibri"/>
                        </a:rPr>
                        <a:t>Age Category</a:t>
                      </a:r>
                    </a:p>
                  </a:txBody>
                  <a:tcPr marL="9927" marR="9927" marT="9927" marB="0" anchor="ctr">
                    <a:lnL>
                      <a:noFill/>
                    </a:lnL>
                    <a:lnR>
                      <a:noFill/>
                    </a:lnR>
                    <a:lnT>
                      <a:noFill/>
                    </a:lnT>
                    <a:lnB>
                      <a:noFill/>
                    </a:lnB>
                    <a:solidFill>
                      <a:schemeClr val="bg1"/>
                    </a:solidFill>
                  </a:tcPr>
                </a:tc>
                <a:tc>
                  <a:txBody>
                    <a:bodyPr/>
                    <a:lstStyle/>
                    <a:p>
                      <a:pPr algn="l" fontAlgn="ctr"/>
                      <a:r>
                        <a:rPr lang="en-US" sz="700" b="0" i="0" u="none" strike="noStrike">
                          <a:solidFill>
                            <a:srgbClr val="000000"/>
                          </a:solidFill>
                          <a:effectLst/>
                          <a:latin typeface="Calibri"/>
                        </a:rPr>
                        <a:t>DSRIPGROUPING</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Numerator Qualifier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Oct</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Nov</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Dec</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Jan</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Feb</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Mar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Apr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May</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Jun</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Jul</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Aug</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Sep</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Total</a:t>
                      </a:r>
                    </a:p>
                  </a:txBody>
                  <a:tcPr marL="9927" marR="9927" marT="9927" marB="0" anchor="ctr">
                    <a:lnL>
                      <a:noFill/>
                    </a:lnL>
                    <a:lnR>
                      <a:noFill/>
                    </a:lnR>
                    <a:lnT>
                      <a:noFill/>
                    </a:lnT>
                    <a:lnB>
                      <a:noFill/>
                    </a:lnB>
                    <a:solidFill>
                      <a:schemeClr val="bg1"/>
                    </a:solidFill>
                  </a:tcPr>
                </a:tc>
              </a:tr>
              <a:tr h="156424">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r>
              <a:tr h="156424">
                <a:tc>
                  <a:txBody>
                    <a:bodyPr/>
                    <a:lstStyle/>
                    <a:p>
                      <a:pPr algn="l" fontAlgn="ctr"/>
                      <a:r>
                        <a:rPr lang="en-US" sz="600" b="0" i="0" u="none" strike="noStrike">
                          <a:solidFill>
                            <a:srgbClr val="000000"/>
                          </a:solidFill>
                          <a:effectLst/>
                          <a:latin typeface="Calibri"/>
                        </a:rPr>
                        <a:t>15 Months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*ALL OTHERS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had 6 or MORE Well Child Exams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56424">
                <a:tc>
                  <a:txBody>
                    <a:bodyPr/>
                    <a:lstStyle/>
                    <a:p>
                      <a:pPr algn="l" fontAlgn="ctr"/>
                      <a:r>
                        <a:rPr lang="en-US" sz="600" b="0" i="0" u="none" strike="noStrike">
                          <a:solidFill>
                            <a:srgbClr val="000000"/>
                          </a:solidFill>
                          <a:effectLst/>
                          <a:latin typeface="Calibri"/>
                        </a:rPr>
                        <a:t>15 Months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MEDICAID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had 6 or MORE Well Child Exams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138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56424">
                <a:tc>
                  <a:txBody>
                    <a:bodyPr/>
                    <a:lstStyle/>
                    <a:p>
                      <a:pPr algn="l" fontAlgn="ctr"/>
                      <a:r>
                        <a:rPr lang="en-US" sz="600" b="0" i="0" u="none" strike="noStrike">
                          <a:solidFill>
                            <a:srgbClr val="000000"/>
                          </a:solidFill>
                          <a:effectLst/>
                          <a:latin typeface="Calibri"/>
                        </a:rPr>
                        <a:t>15 Months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UNINSURED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had 6 or MORE Well Child Exams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56424">
                <a:tc gridSpan="16">
                  <a:txBody>
                    <a:bodyPr/>
                    <a:lstStyle/>
                    <a:p>
                      <a:pPr algn="ctr" fontAlgn="ctr"/>
                      <a:r>
                        <a:rPr lang="en-US" sz="600" b="0" i="0" u="none" strike="noStrike">
                          <a:solidFill>
                            <a:srgbClr val="000000"/>
                          </a:solidFill>
                          <a:effectLst/>
                          <a:latin typeface="Calibri"/>
                        </a:rPr>
                        <a:t> </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6424">
                <a:tc>
                  <a:txBody>
                    <a:bodyPr/>
                    <a:lstStyle/>
                    <a:p>
                      <a:pPr algn="l" fontAlgn="ctr"/>
                      <a:r>
                        <a:rPr lang="en-US" sz="600" b="0" i="0" u="none" strike="noStrike">
                          <a:solidFill>
                            <a:srgbClr val="000000"/>
                          </a:solidFill>
                          <a:effectLst/>
                          <a:latin typeface="Calibri"/>
                        </a:rPr>
                        <a:t>15 Months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*ALL OTHERS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dirty="0">
                          <a:solidFill>
                            <a:srgbClr val="000000"/>
                          </a:solidFill>
                          <a:effectLst/>
                          <a:latin typeface="Calibri"/>
                        </a:rPr>
                        <a:t> Patient had LESS than 6 Well Child Exams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dirty="0">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56424">
                <a:tc>
                  <a:txBody>
                    <a:bodyPr/>
                    <a:lstStyle/>
                    <a:p>
                      <a:pPr algn="l" fontAlgn="ctr"/>
                      <a:r>
                        <a:rPr lang="en-US" sz="600" b="0" i="0" u="none" strike="noStrike">
                          <a:solidFill>
                            <a:srgbClr val="000000"/>
                          </a:solidFill>
                          <a:effectLst/>
                          <a:latin typeface="Calibri"/>
                        </a:rPr>
                        <a:t>15 Months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MEDICAID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had LESS than 6 Well Child Exams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56424">
                <a:tc>
                  <a:txBody>
                    <a:bodyPr/>
                    <a:lstStyle/>
                    <a:p>
                      <a:pPr algn="l" fontAlgn="ctr"/>
                      <a:r>
                        <a:rPr lang="en-US" sz="600" b="0" i="0" u="none" strike="noStrike">
                          <a:solidFill>
                            <a:srgbClr val="000000"/>
                          </a:solidFill>
                          <a:effectLst/>
                          <a:latin typeface="Calibri"/>
                        </a:rPr>
                        <a:t>15 Months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UNINSURED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had LESS than 6 Well Child Exams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56424">
                <a:tc gridSpan="2">
                  <a:txBody>
                    <a:bodyPr/>
                    <a:lstStyle/>
                    <a:p>
                      <a:pPr algn="l" fontAlgn="ctr"/>
                      <a:r>
                        <a:rPr lang="en-US" sz="700" b="0" i="0" u="none" strike="noStrike">
                          <a:solidFill>
                            <a:srgbClr val="000000"/>
                          </a:solidFill>
                          <a:effectLst/>
                          <a:latin typeface="Calibri"/>
                        </a:rPr>
                        <a:t>Total Patiets who received at least 6 Well Child Exams</a:t>
                      </a:r>
                    </a:p>
                  </a:txBody>
                  <a:tcPr marL="9927" marR="9927" marT="9927" marB="0" anchor="ctr">
                    <a:lnL w="6350" cap="flat" cmpd="sng" algn="ctr">
                      <a:solidFill>
                        <a:srgbClr val="000000"/>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a:noFill/>
                    </a:lnB>
                    <a:solidFill>
                      <a:schemeClr val="bg1"/>
                    </a:solidFill>
                  </a:tcPr>
                </a:tc>
                <a:tc hMerge="1">
                  <a:txBody>
                    <a:bodyPr/>
                    <a:lstStyle/>
                    <a:p>
                      <a:endParaRPr lang="en-US"/>
                    </a:p>
                  </a:txBody>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chemeClr val="bg1"/>
                    </a:solidFill>
                  </a:tcPr>
                </a:tc>
                <a:tc>
                  <a:txBody>
                    <a:bodyPr/>
                    <a:lstStyle/>
                    <a:p>
                      <a:pPr algn="ctr" fontAlgn="ctr"/>
                      <a:r>
                        <a:rPr lang="en-US" sz="600" b="0" i="0" u="none" strike="noStrike">
                          <a:solidFill>
                            <a:srgbClr val="000000"/>
                          </a:solidFill>
                          <a:effectLst/>
                          <a:latin typeface="Calibri"/>
                        </a:rPr>
                        <a:t>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165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56424">
                <a:tc gridSpan="2">
                  <a:txBody>
                    <a:bodyPr/>
                    <a:lstStyle/>
                    <a:p>
                      <a:pPr algn="l" fontAlgn="ctr"/>
                      <a:r>
                        <a:rPr lang="en-US" sz="700" b="0" i="0" u="none" strike="noStrike">
                          <a:solidFill>
                            <a:srgbClr val="000000"/>
                          </a:solidFill>
                          <a:effectLst/>
                          <a:latin typeface="Calibri"/>
                        </a:rPr>
                        <a:t>Total Patients 15 Months Old</a:t>
                      </a:r>
                    </a:p>
                  </a:txBody>
                  <a:tcPr marL="9927" marR="9927" marT="992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a:solidFill>
                            <a:srgbClr val="000000"/>
                          </a:solidFill>
                          <a:effectLst/>
                          <a:latin typeface="Calibri"/>
                        </a:rPr>
                        <a:t>30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265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56424">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solidFill>
                      <a:schemeClr val="bg1"/>
                    </a:solidFill>
                  </a:tcPr>
                </a:tc>
                <a:tc gridSpan="13">
                  <a:txBody>
                    <a:bodyPr/>
                    <a:lstStyle/>
                    <a:p>
                      <a:pPr algn="ctr" fontAlgn="ctr"/>
                      <a:r>
                        <a:rPr lang="en-US" sz="600" b="0" i="0" u="none" strike="noStrike">
                          <a:solidFill>
                            <a:srgbClr val="000000"/>
                          </a:solidFill>
                          <a:effectLst/>
                          <a:latin typeface="Calibri"/>
                        </a:rPr>
                        <a:t> </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0676">
                <a:tc gridSpan="3">
                  <a:txBody>
                    <a:bodyPr/>
                    <a:lstStyle/>
                    <a:p>
                      <a:pPr algn="l" fontAlgn="ctr"/>
                      <a:r>
                        <a:rPr lang="en-US" sz="600" b="0" i="0" u="none" strike="noStrike">
                          <a:solidFill>
                            <a:srgbClr val="000000"/>
                          </a:solidFill>
                          <a:effectLst/>
                          <a:latin typeface="Calibri"/>
                        </a:rPr>
                        <a:t>% of Patients who received at least 6 Well Child Exams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600" b="0" i="0" u="none" strike="noStrike">
                          <a:solidFill>
                            <a:srgbClr val="000000"/>
                          </a:solidFill>
                          <a:effectLst/>
                          <a:latin typeface="Calibri"/>
                        </a:rPr>
                        <a:t>70%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80%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#DIV/0!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Calibri"/>
                        </a:rPr>
                        <a:t>62%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r>
            </a:tbl>
          </a:graphicData>
        </a:graphic>
      </p:graphicFrame>
      <p:sp>
        <p:nvSpPr>
          <p:cNvPr id="4" name="Title 1"/>
          <p:cNvSpPr>
            <a:spLocks noGrp="1"/>
          </p:cNvSpPr>
          <p:nvPr>
            <p:ph type="title"/>
          </p:nvPr>
        </p:nvSpPr>
        <p:spPr/>
        <p:txBody>
          <a:bodyPr>
            <a:normAutofit fontScale="90000"/>
          </a:bodyPr>
          <a:lstStyle/>
          <a:p>
            <a:r>
              <a:rPr lang="en-US" dirty="0" smtClean="0"/>
              <a:t>DY4 </a:t>
            </a:r>
            <a:br>
              <a:rPr lang="en-US" dirty="0" smtClean="0"/>
            </a:br>
            <a:r>
              <a:rPr lang="en-US" sz="2200" dirty="0" smtClean="0"/>
              <a:t>Goal: 65.15% </a:t>
            </a:r>
            <a:br>
              <a:rPr lang="en-US" sz="2200" dirty="0" smtClean="0"/>
            </a:br>
            <a:r>
              <a:rPr lang="en-US" sz="2200" dirty="0" smtClean="0"/>
              <a:t>(Improve on self – IOS – 5% gap reduction)</a:t>
            </a:r>
            <a:br>
              <a:rPr lang="en-US" sz="2200" dirty="0" smtClean="0"/>
            </a:br>
            <a:endParaRPr lang="en-US" sz="2200" dirty="0"/>
          </a:p>
        </p:txBody>
      </p:sp>
      <p:sp>
        <p:nvSpPr>
          <p:cNvPr id="5" name="Right Arrow 4"/>
          <p:cNvSpPr/>
          <p:nvPr/>
        </p:nvSpPr>
        <p:spPr>
          <a:xfrm rot="17714905">
            <a:off x="8550386" y="55586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803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Child Exams</a:t>
            </a:r>
            <a:br>
              <a:rPr lang="en-US" dirty="0" smtClean="0"/>
            </a:br>
            <a:r>
              <a:rPr lang="en-US" dirty="0" smtClean="0"/>
              <a:t>3-6 </a:t>
            </a:r>
            <a:r>
              <a:rPr lang="en-US" dirty="0" err="1" smtClean="0"/>
              <a:t>yrs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92" y="381000"/>
            <a:ext cx="5614416" cy="1609344"/>
          </a:xfrm>
          <a:prstGeom prst="rect">
            <a:avLst/>
          </a:prstGeom>
        </p:spPr>
      </p:pic>
    </p:spTree>
    <p:extLst>
      <p:ext uri="{BB962C8B-B14F-4D97-AF65-F5344CB8AC3E}">
        <p14:creationId xmlns:p14="http://schemas.microsoft.com/office/powerpoint/2010/main" val="381214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DY2</a:t>
            </a:r>
            <a:br>
              <a:rPr lang="en-US" dirty="0" smtClean="0"/>
            </a:br>
            <a:r>
              <a:rPr lang="en-US" sz="2200" dirty="0" smtClean="0"/>
              <a:t>Pre-DSRIP: 70.45%</a:t>
            </a: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1704542636"/>
              </p:ext>
            </p:extLst>
          </p:nvPr>
        </p:nvGraphicFramePr>
        <p:xfrm>
          <a:off x="152400" y="2093490"/>
          <a:ext cx="8839200" cy="2975397"/>
        </p:xfrm>
        <a:graphic>
          <a:graphicData uri="http://schemas.openxmlformats.org/presentationml/2006/ole">
            <mc:AlternateContent xmlns:mc="http://schemas.openxmlformats.org/markup-compatibility/2006">
              <mc:Choice xmlns:v="urn:schemas-microsoft-com:vml" Requires="v">
                <p:oleObj spid="_x0000_s9290" name="Worksheet" r:id="rId4" imgW="10541000" imgH="3390900" progId="Excel.Sheet.12">
                  <p:embed/>
                </p:oleObj>
              </mc:Choice>
              <mc:Fallback>
                <p:oleObj name="Worksheet" r:id="rId4" imgW="10541000" imgH="3390900" progId="Excel.Sheet.12">
                  <p:embed/>
                  <p:pic>
                    <p:nvPicPr>
                      <p:cNvPr id="0" name=""/>
                      <p:cNvPicPr/>
                      <p:nvPr/>
                    </p:nvPicPr>
                    <p:blipFill>
                      <a:blip r:embed="rId5"/>
                      <a:stretch>
                        <a:fillRect/>
                      </a:stretch>
                    </p:blipFill>
                    <p:spPr>
                      <a:xfrm>
                        <a:off x="152400" y="2093490"/>
                        <a:ext cx="8839200" cy="2975397"/>
                      </a:xfrm>
                      <a:prstGeom prst="rect">
                        <a:avLst/>
                      </a:prstGeom>
                    </p:spPr>
                  </p:pic>
                </p:oleObj>
              </mc:Fallback>
            </mc:AlternateContent>
          </a:graphicData>
        </a:graphic>
      </p:graphicFrame>
      <p:sp>
        <p:nvSpPr>
          <p:cNvPr id="4" name="Right Arrow 3"/>
          <p:cNvSpPr/>
          <p:nvPr/>
        </p:nvSpPr>
        <p:spPr>
          <a:xfrm rot="17714905">
            <a:off x="8550386" y="52538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81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DY3</a:t>
            </a:r>
            <a:br>
              <a:rPr lang="en-US" dirty="0" smtClean="0"/>
            </a:br>
            <a:r>
              <a:rPr lang="en-US" sz="2200" dirty="0" smtClean="0"/>
              <a:t>Baseline: 66.86%</a:t>
            </a: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4082755100"/>
              </p:ext>
            </p:extLst>
          </p:nvPr>
        </p:nvGraphicFramePr>
        <p:xfrm>
          <a:off x="152400" y="1752600"/>
          <a:ext cx="8839200" cy="3125823"/>
        </p:xfrm>
        <a:graphic>
          <a:graphicData uri="http://schemas.openxmlformats.org/presentationml/2006/ole">
            <mc:AlternateContent xmlns:mc="http://schemas.openxmlformats.org/markup-compatibility/2006">
              <mc:Choice xmlns:v="urn:schemas-microsoft-com:vml" Requires="v">
                <p:oleObj spid="_x0000_s10315" name="Worksheet" r:id="rId4" imgW="10541000" imgH="3568700" progId="Excel.Sheet.12">
                  <p:embed/>
                </p:oleObj>
              </mc:Choice>
              <mc:Fallback>
                <p:oleObj name="Worksheet" r:id="rId4" imgW="10541000" imgH="3568700" progId="Excel.Sheet.12">
                  <p:embed/>
                  <p:pic>
                    <p:nvPicPr>
                      <p:cNvPr id="0" name=""/>
                      <p:cNvPicPr/>
                      <p:nvPr/>
                    </p:nvPicPr>
                    <p:blipFill>
                      <a:blip r:embed="rId5"/>
                      <a:stretch>
                        <a:fillRect/>
                      </a:stretch>
                    </p:blipFill>
                    <p:spPr>
                      <a:xfrm>
                        <a:off x="152400" y="1752600"/>
                        <a:ext cx="8839200" cy="3125823"/>
                      </a:xfrm>
                      <a:prstGeom prst="rect">
                        <a:avLst/>
                      </a:prstGeom>
                    </p:spPr>
                  </p:pic>
                </p:oleObj>
              </mc:Fallback>
            </mc:AlternateContent>
          </a:graphicData>
        </a:graphic>
      </p:graphicFrame>
      <p:sp>
        <p:nvSpPr>
          <p:cNvPr id="4" name="Right Arrow 3"/>
          <p:cNvSpPr/>
          <p:nvPr/>
        </p:nvSpPr>
        <p:spPr>
          <a:xfrm rot="17714905">
            <a:off x="8474186" y="50252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3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8011767"/>
              </p:ext>
            </p:extLst>
          </p:nvPr>
        </p:nvGraphicFramePr>
        <p:xfrm>
          <a:off x="152401" y="1752599"/>
          <a:ext cx="8839194" cy="3124201"/>
        </p:xfrm>
        <a:graphic>
          <a:graphicData uri="http://schemas.openxmlformats.org/drawingml/2006/table">
            <a:tbl>
              <a:tblPr/>
              <a:tblGrid>
                <a:gridCol w="1119561"/>
                <a:gridCol w="1055586"/>
                <a:gridCol w="1951235"/>
                <a:gridCol w="362524"/>
                <a:gridCol w="362524"/>
                <a:gridCol w="362524"/>
                <a:gridCol w="362524"/>
                <a:gridCol w="362524"/>
                <a:gridCol w="362524"/>
                <a:gridCol w="362524"/>
                <a:gridCol w="362524"/>
                <a:gridCol w="362524"/>
                <a:gridCol w="362524"/>
                <a:gridCol w="362524"/>
                <a:gridCol w="362524"/>
                <a:gridCol w="362524"/>
              </a:tblGrid>
              <a:tr h="153539">
                <a:tc gridSpan="4">
                  <a:txBody>
                    <a:bodyPr/>
                    <a:lstStyle/>
                    <a:p>
                      <a:pPr algn="l" fontAlgn="ctr"/>
                      <a:r>
                        <a:rPr lang="en-US" sz="900" b="1" i="0" u="none" strike="noStrike" dirty="0">
                          <a:solidFill>
                            <a:srgbClr val="000000"/>
                          </a:solidFill>
                          <a:effectLst/>
                          <a:latin typeface="Calibri"/>
                        </a:rPr>
                        <a:t>Unique</a:t>
                      </a:r>
                      <a:r>
                        <a:rPr lang="en-US" sz="900" b="0" i="0" u="none" strike="noStrike" dirty="0">
                          <a:solidFill>
                            <a:srgbClr val="000000"/>
                          </a:solidFill>
                          <a:effectLst/>
                          <a:latin typeface="Calibri"/>
                        </a:rPr>
                        <a:t> </a:t>
                      </a:r>
                      <a:r>
                        <a:rPr lang="en-US" sz="900" b="1" i="0" u="none" strike="noStrike" dirty="0">
                          <a:solidFill>
                            <a:srgbClr val="000000"/>
                          </a:solidFill>
                          <a:effectLst/>
                          <a:latin typeface="Calibri"/>
                        </a:rPr>
                        <a:t>Patients Served 3-6 Years Old Months who Received at least 1 well child Exams</a:t>
                      </a:r>
                      <a:endParaRPr lang="en-US" sz="900" b="0" i="0" u="none" strike="noStrike" dirty="0">
                        <a:solidFill>
                          <a:srgbClr val="000000"/>
                        </a:solidFill>
                        <a:effectLst/>
                        <a:latin typeface="Calibri"/>
                      </a:endParaRP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53539">
                <a:tc gridSpan="16">
                  <a:txBody>
                    <a:bodyPr/>
                    <a:lstStyle/>
                    <a:p>
                      <a:pPr algn="l" fontAlgn="ctr"/>
                      <a:r>
                        <a:rPr lang="en-US" sz="900" b="1" i="0" u="none" strike="noStrike">
                          <a:solidFill>
                            <a:srgbClr val="000000"/>
                          </a:solidFill>
                          <a:effectLst/>
                          <a:latin typeface="Calibri"/>
                        </a:rPr>
                        <a:t>Reporting Period:</a:t>
                      </a:r>
                      <a:r>
                        <a:rPr lang="en-US" sz="900" b="0" i="0" u="none" strike="noStrike">
                          <a:solidFill>
                            <a:srgbClr val="000000"/>
                          </a:solidFill>
                          <a:effectLst/>
                          <a:latin typeface="Calibri"/>
                        </a:rPr>
                        <a:t>  </a:t>
                      </a:r>
                      <a:r>
                        <a:rPr lang="en-US" sz="900" b="0" i="0" u="sng" strike="noStrike">
                          <a:solidFill>
                            <a:srgbClr val="000000"/>
                          </a:solidFill>
                          <a:effectLst/>
                          <a:latin typeface="Calibri"/>
                        </a:rPr>
                        <a:t>DY 4- October 2014 to September 2015</a:t>
                      </a: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539">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dirty="0">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53539">
                <a:tc>
                  <a:txBody>
                    <a:bodyPr/>
                    <a:lstStyle/>
                    <a:p>
                      <a:pPr algn="l" fontAlgn="ctr"/>
                      <a:r>
                        <a:rPr lang="en-US" sz="700" b="1" i="1" u="none" strike="noStrike">
                          <a:solidFill>
                            <a:srgbClr val="000000"/>
                          </a:solidFill>
                          <a:effectLst/>
                          <a:latin typeface="Calibri"/>
                        </a:rPr>
                        <a:t>Super Department</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Year</a:t>
                      </a: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53539">
                <a:tc>
                  <a:txBody>
                    <a:bodyPr/>
                    <a:lstStyle/>
                    <a:p>
                      <a:pPr algn="l" fontAlgn="ctr"/>
                      <a:r>
                        <a:rPr lang="en-US" sz="700" b="1" i="0" u="none" strike="noStrike">
                          <a:solidFill>
                            <a:srgbClr val="000000"/>
                          </a:solidFill>
                          <a:effectLst/>
                          <a:latin typeface="Calibri"/>
                        </a:rPr>
                        <a:t>EL PASO Pediatrics</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DY2014 DY 4</a:t>
                      </a:r>
                    </a:p>
                  </a:txBody>
                  <a:tcPr marL="9927" marR="9927" marT="9927" marB="0" anchor="ctr">
                    <a:lnL>
                      <a:noFill/>
                    </a:lnL>
                    <a:lnR>
                      <a:noFill/>
                    </a:lnR>
                    <a:lnT>
                      <a:noFill/>
                    </a:lnT>
                    <a:lnB>
                      <a:noFill/>
                    </a:lnB>
                    <a:solidFill>
                      <a:schemeClr val="bg1"/>
                    </a:solidFill>
                  </a:tcPr>
                </a:tc>
                <a:tc gridSpan="5">
                  <a:txBody>
                    <a:bodyPr/>
                    <a:lstStyle/>
                    <a:p>
                      <a:pPr algn="l" fontAlgn="ctr"/>
                      <a:r>
                        <a:rPr lang="en-US" sz="900" b="1" i="0" u="sng" strike="noStrike">
                          <a:solidFill>
                            <a:srgbClr val="000000"/>
                          </a:solidFill>
                          <a:effectLst/>
                          <a:latin typeface="Calibri"/>
                        </a:rPr>
                        <a:t>* CHIP PATIENTS WERE INCLUDED ON THE ALL OTHERS CATEGORY</a:t>
                      </a: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53539">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53539">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45077">
                <a:tc>
                  <a:txBody>
                    <a:bodyPr/>
                    <a:lstStyle/>
                    <a:p>
                      <a:pPr algn="l" fontAlgn="ctr"/>
                      <a:r>
                        <a:rPr lang="en-US" sz="700" b="0" i="0" u="none" strike="noStrike">
                          <a:solidFill>
                            <a:srgbClr val="000000"/>
                          </a:solidFill>
                          <a:effectLst/>
                          <a:latin typeface="Calibri"/>
                        </a:rPr>
                        <a:t>Age Category</a:t>
                      </a:r>
                    </a:p>
                  </a:txBody>
                  <a:tcPr marL="9927" marR="9927" marT="9927" marB="0" anchor="ctr">
                    <a:lnL>
                      <a:noFill/>
                    </a:lnL>
                    <a:lnR>
                      <a:noFill/>
                    </a:lnR>
                    <a:lnT>
                      <a:noFill/>
                    </a:lnT>
                    <a:lnB>
                      <a:noFill/>
                    </a:lnB>
                    <a:solidFill>
                      <a:schemeClr val="bg1"/>
                    </a:solidFill>
                  </a:tcPr>
                </a:tc>
                <a:tc>
                  <a:txBody>
                    <a:bodyPr/>
                    <a:lstStyle/>
                    <a:p>
                      <a:pPr algn="l" fontAlgn="ctr"/>
                      <a:r>
                        <a:rPr lang="en-US" sz="700" b="0" i="0" u="none" strike="noStrike">
                          <a:solidFill>
                            <a:srgbClr val="000000"/>
                          </a:solidFill>
                          <a:effectLst/>
                          <a:latin typeface="Calibri"/>
                        </a:rPr>
                        <a:t>DSRIPGROUPING</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Numerator Qualifier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Oct</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Nov</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Dec</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Jan</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Feb</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Mar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Apr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May</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Jun</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Jul</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Aug</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Sep</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Total</a:t>
                      </a:r>
                    </a:p>
                  </a:txBody>
                  <a:tcPr marL="9927" marR="9927" marT="9927" marB="0" anchor="ctr">
                    <a:lnL>
                      <a:noFill/>
                    </a:lnL>
                    <a:lnR>
                      <a:noFill/>
                    </a:lnR>
                    <a:lnT>
                      <a:noFill/>
                    </a:lnT>
                    <a:lnB>
                      <a:noFill/>
                    </a:lnB>
                    <a:solidFill>
                      <a:schemeClr val="bg1"/>
                    </a:solidFill>
                  </a:tcPr>
                </a:tc>
              </a:tr>
              <a:tr h="145077">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r>
              <a:tr h="145077">
                <a:tc>
                  <a:txBody>
                    <a:bodyPr/>
                    <a:lstStyle/>
                    <a:p>
                      <a:pPr algn="l" fontAlgn="ctr"/>
                      <a:r>
                        <a:rPr lang="en-US" sz="600" b="0" i="0" u="none" strike="noStrike">
                          <a:solidFill>
                            <a:srgbClr val="000000"/>
                          </a:solidFill>
                          <a:effectLst/>
                          <a:latin typeface="Calibri"/>
                        </a:rPr>
                        <a:t>Patients 3 to 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*ALL OTHERS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did not receive a Well Child Exam</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375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45077">
                <a:tc>
                  <a:txBody>
                    <a:bodyPr/>
                    <a:lstStyle/>
                    <a:p>
                      <a:pPr algn="l" fontAlgn="ctr"/>
                      <a:r>
                        <a:rPr lang="en-US" sz="600" b="0" i="0" u="none" strike="noStrike">
                          <a:solidFill>
                            <a:srgbClr val="000000"/>
                          </a:solidFill>
                          <a:effectLst/>
                          <a:latin typeface="Calibri"/>
                        </a:rPr>
                        <a:t>Patients 3 to 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MEDICAID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did not receive a Well Child Exam</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163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88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682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45077">
                <a:tc>
                  <a:txBody>
                    <a:bodyPr/>
                    <a:lstStyle/>
                    <a:p>
                      <a:pPr algn="l" fontAlgn="ctr"/>
                      <a:r>
                        <a:rPr lang="en-US" sz="600" b="0" i="0" u="none" strike="noStrike">
                          <a:solidFill>
                            <a:srgbClr val="000000"/>
                          </a:solidFill>
                          <a:effectLst/>
                          <a:latin typeface="Calibri"/>
                        </a:rPr>
                        <a:t>Patients 3 to 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UNINSURED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did not receive a Well Child Exam</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45077">
                <a:tc gridSpan="16">
                  <a:txBody>
                    <a:bodyPr/>
                    <a:lstStyle/>
                    <a:p>
                      <a:pPr algn="ctr" fontAlgn="ctr"/>
                      <a:r>
                        <a:rPr lang="en-US" sz="600" b="0" i="0" u="none" strike="noStrike">
                          <a:solidFill>
                            <a:srgbClr val="000000"/>
                          </a:solidFill>
                          <a:effectLst/>
                          <a:latin typeface="Calibri"/>
                        </a:rPr>
                        <a:t> </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5077">
                <a:tc>
                  <a:txBody>
                    <a:bodyPr/>
                    <a:lstStyle/>
                    <a:p>
                      <a:pPr algn="l" fontAlgn="ctr"/>
                      <a:r>
                        <a:rPr lang="en-US" sz="600" b="0" i="0" u="none" strike="noStrike">
                          <a:solidFill>
                            <a:srgbClr val="000000"/>
                          </a:solidFill>
                          <a:effectLst/>
                          <a:latin typeface="Calibri"/>
                        </a:rPr>
                        <a:t>Patients 3 to 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*ALL OTHERS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Received at Leat 1 Well Child Exam</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292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45077">
                <a:tc>
                  <a:txBody>
                    <a:bodyPr/>
                    <a:lstStyle/>
                    <a:p>
                      <a:pPr algn="l" fontAlgn="ctr"/>
                      <a:r>
                        <a:rPr lang="en-US" sz="600" b="0" i="0" u="none" strike="noStrike">
                          <a:solidFill>
                            <a:srgbClr val="000000"/>
                          </a:solidFill>
                          <a:effectLst/>
                          <a:latin typeface="Calibri"/>
                        </a:rPr>
                        <a:t>Patients 3 to 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MEDICAID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Received at Leat 1 Well Child Exam</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528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262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184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240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146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124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83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107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2036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45077">
                <a:tc>
                  <a:txBody>
                    <a:bodyPr/>
                    <a:lstStyle/>
                    <a:p>
                      <a:pPr algn="l" fontAlgn="ctr"/>
                      <a:r>
                        <a:rPr lang="en-US" sz="600" b="0" i="0" u="none" strike="noStrike" dirty="0">
                          <a:solidFill>
                            <a:srgbClr val="000000"/>
                          </a:solidFill>
                          <a:effectLst/>
                          <a:latin typeface="Calibri"/>
                        </a:rPr>
                        <a:t>Patients 3 to 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UNINSURED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Received at Leat 1 Well Child Exam</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 </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 </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45077">
                <a:tc gridSpan="2">
                  <a:txBody>
                    <a:bodyPr/>
                    <a:lstStyle/>
                    <a:p>
                      <a:pPr algn="l" fontAlgn="ctr"/>
                      <a:r>
                        <a:rPr lang="en-US" sz="700" b="0" i="0" u="none" strike="noStrike">
                          <a:solidFill>
                            <a:srgbClr val="000000"/>
                          </a:solidFill>
                          <a:effectLst/>
                          <a:latin typeface="Calibri"/>
                        </a:rPr>
                        <a:t>Total Patiets who received at least 1 Well Child Exams</a:t>
                      </a:r>
                    </a:p>
                  </a:txBody>
                  <a:tcPr marL="9927" marR="9927" marT="9927" marB="0" anchor="ctr">
                    <a:lnL w="6350" cap="flat" cmpd="sng" algn="ctr">
                      <a:solidFill>
                        <a:srgbClr val="000000"/>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a:noFill/>
                    </a:lnB>
                    <a:solidFill>
                      <a:schemeClr val="bg1"/>
                    </a:solidFill>
                  </a:tcPr>
                </a:tc>
                <a:tc hMerge="1">
                  <a:txBody>
                    <a:bodyPr/>
                    <a:lstStyle/>
                    <a:p>
                      <a:endParaRPr lang="en-US"/>
                    </a:p>
                  </a:txBody>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chemeClr val="bg1"/>
                    </a:solidFill>
                  </a:tcPr>
                </a:tc>
                <a:tc>
                  <a:txBody>
                    <a:bodyPr/>
                    <a:lstStyle/>
                    <a:p>
                      <a:pPr algn="ctr" fontAlgn="ctr"/>
                      <a:r>
                        <a:rPr lang="en-US" sz="600" b="0" i="0" u="none" strike="noStrike">
                          <a:solidFill>
                            <a:srgbClr val="000000"/>
                          </a:solidFill>
                          <a:effectLst/>
                          <a:latin typeface="Calibri"/>
                        </a:rPr>
                        <a:t>596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308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203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274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197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168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145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105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2328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45077">
                <a:tc gridSpan="2">
                  <a:txBody>
                    <a:bodyPr/>
                    <a:lstStyle/>
                    <a:p>
                      <a:pPr algn="l" fontAlgn="ctr"/>
                      <a:r>
                        <a:rPr lang="en-US" sz="700" b="0" i="0" u="none" strike="noStrike">
                          <a:solidFill>
                            <a:srgbClr val="000000"/>
                          </a:solidFill>
                          <a:effectLst/>
                          <a:latin typeface="Calibri"/>
                        </a:rPr>
                        <a:t>Total Patients 3-6 Years Old</a:t>
                      </a:r>
                    </a:p>
                  </a:txBody>
                  <a:tcPr marL="9927" marR="9927" marT="992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a:solidFill>
                            <a:srgbClr val="000000"/>
                          </a:solidFill>
                          <a:effectLst/>
                          <a:latin typeface="Calibri"/>
                        </a:rPr>
                        <a:t>828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446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303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390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284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238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216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152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150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200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3386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48781">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solidFill>
                      <a:schemeClr val="bg1"/>
                    </a:solidFill>
                  </a:tcPr>
                </a:tc>
                <a:tc gridSpan="13">
                  <a:txBody>
                    <a:bodyPr/>
                    <a:lstStyle/>
                    <a:p>
                      <a:pPr algn="ctr" fontAlgn="ctr"/>
                      <a:r>
                        <a:rPr lang="en-US" sz="600" b="0" i="0" u="none" strike="noStrike">
                          <a:solidFill>
                            <a:srgbClr val="000000"/>
                          </a:solidFill>
                          <a:effectLst/>
                          <a:latin typeface="Calibri"/>
                        </a:rPr>
                        <a:t> </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gridSpan="3">
                  <a:txBody>
                    <a:bodyPr/>
                    <a:lstStyle/>
                    <a:p>
                      <a:pPr algn="l" fontAlgn="ctr"/>
                      <a:r>
                        <a:rPr lang="en-US" sz="600" b="0" i="0" u="none" strike="noStrike" dirty="0">
                          <a:solidFill>
                            <a:srgbClr val="000000"/>
                          </a:solidFill>
                          <a:effectLst/>
                          <a:latin typeface="Calibri"/>
                        </a:rPr>
                        <a:t>% of Patients who received at least 1 Well Child Exam</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600" b="0" i="0" u="none" strike="noStrike">
                          <a:solidFill>
                            <a:srgbClr val="000000"/>
                          </a:solidFill>
                          <a:effectLst/>
                          <a:latin typeface="Calibri"/>
                        </a:rPr>
                        <a:t>72%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dirty="0">
                          <a:solidFill>
                            <a:srgbClr val="000000"/>
                          </a:solidFill>
                          <a:effectLst/>
                          <a:latin typeface="Calibri"/>
                        </a:rPr>
                        <a:t>65%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endParaRPr lang="en-US" sz="600" b="0" i="0" u="none" strike="noStrike" dirty="0">
                        <a:solidFill>
                          <a:srgbClr val="000000"/>
                        </a:solidFill>
                        <a:effectLst/>
                        <a:latin typeface="Calibri"/>
                      </a:endParaRP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000000"/>
                          </a:solidFill>
                          <a:effectLst/>
                          <a:latin typeface="Calibri"/>
                        </a:rPr>
                        <a:t>69%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r>
            </a:tbl>
          </a:graphicData>
        </a:graphic>
      </p:graphicFrame>
      <p:sp>
        <p:nvSpPr>
          <p:cNvPr id="4" name="Title 1"/>
          <p:cNvSpPr>
            <a:spLocks noGrp="1"/>
          </p:cNvSpPr>
          <p:nvPr>
            <p:ph type="title"/>
          </p:nvPr>
        </p:nvSpPr>
        <p:spPr/>
        <p:txBody>
          <a:bodyPr>
            <a:normAutofit fontScale="90000"/>
          </a:bodyPr>
          <a:lstStyle/>
          <a:p>
            <a:r>
              <a:rPr lang="en-US" dirty="0" smtClean="0"/>
              <a:t>DY4</a:t>
            </a:r>
            <a:br>
              <a:rPr lang="en-US" dirty="0" smtClean="0"/>
            </a:br>
            <a:r>
              <a:rPr lang="en-US" sz="2200" dirty="0">
                <a:solidFill>
                  <a:prstClr val="black"/>
                </a:solidFill>
              </a:rPr>
              <a:t>Goal: </a:t>
            </a:r>
            <a:r>
              <a:rPr lang="en-US" sz="2200" dirty="0" smtClean="0">
                <a:solidFill>
                  <a:prstClr val="black"/>
                </a:solidFill>
              </a:rPr>
              <a:t>68.47% </a:t>
            </a:r>
            <a:r>
              <a:rPr lang="en-US" sz="2200" dirty="0">
                <a:solidFill>
                  <a:prstClr val="black"/>
                </a:solidFill>
              </a:rPr>
              <a:t>(</a:t>
            </a:r>
            <a:r>
              <a:rPr lang="en-US" sz="2200" dirty="0" err="1">
                <a:solidFill>
                  <a:prstClr val="black"/>
                </a:solidFill>
              </a:rPr>
              <a:t>est</a:t>
            </a:r>
            <a:r>
              <a:rPr lang="en-US" sz="2200" dirty="0">
                <a:solidFill>
                  <a:prstClr val="black"/>
                </a:solidFill>
              </a:rPr>
              <a:t>)</a:t>
            </a:r>
            <a:br>
              <a:rPr lang="en-US" sz="2200" dirty="0">
                <a:solidFill>
                  <a:prstClr val="black"/>
                </a:solidFill>
              </a:rPr>
            </a:br>
            <a:r>
              <a:rPr lang="en-US" sz="2200" dirty="0">
                <a:solidFill>
                  <a:prstClr val="black"/>
                </a:solidFill>
              </a:rPr>
              <a:t>MPL: </a:t>
            </a:r>
            <a:r>
              <a:rPr lang="en-US" sz="2200" dirty="0" smtClean="0">
                <a:solidFill>
                  <a:prstClr val="black"/>
                </a:solidFill>
              </a:rPr>
              <a:t>65.51%   </a:t>
            </a:r>
            <a:r>
              <a:rPr lang="en-US" sz="2200" dirty="0">
                <a:solidFill>
                  <a:prstClr val="black"/>
                </a:solidFill>
              </a:rPr>
              <a:t>HPL:  </a:t>
            </a:r>
            <a:r>
              <a:rPr lang="en-US" sz="2200" dirty="0" smtClean="0">
                <a:solidFill>
                  <a:prstClr val="black"/>
                </a:solidFill>
              </a:rPr>
              <a:t>82.94%  </a:t>
            </a:r>
            <a:r>
              <a:rPr lang="en-US" sz="2200" dirty="0">
                <a:solidFill>
                  <a:prstClr val="black"/>
                </a:solidFill>
              </a:rPr>
              <a:t>based on NCQA Data</a:t>
            </a:r>
            <a:endParaRPr lang="en-US" dirty="0"/>
          </a:p>
        </p:txBody>
      </p:sp>
      <p:sp>
        <p:nvSpPr>
          <p:cNvPr id="5" name="Right Arrow 4"/>
          <p:cNvSpPr/>
          <p:nvPr/>
        </p:nvSpPr>
        <p:spPr>
          <a:xfrm rot="17714905">
            <a:off x="8550385" y="50252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25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Introduction</a:t>
            </a:r>
            <a:endParaRPr lang="en-US" dirty="0">
              <a:solidFill>
                <a:srgbClr val="000000"/>
              </a:solidFill>
            </a:endParaRPr>
          </a:p>
        </p:txBody>
      </p:sp>
      <p:sp>
        <p:nvSpPr>
          <p:cNvPr id="3" name="Content Placeholder 2"/>
          <p:cNvSpPr>
            <a:spLocks noGrp="1"/>
          </p:cNvSpPr>
          <p:nvPr>
            <p:ph idx="1"/>
          </p:nvPr>
        </p:nvSpPr>
        <p:spPr>
          <a:xfrm>
            <a:off x="457200" y="1371600"/>
            <a:ext cx="8229600" cy="4525963"/>
          </a:xfrm>
        </p:spPr>
        <p:txBody>
          <a:bodyPr>
            <a:noAutofit/>
          </a:bodyPr>
          <a:lstStyle/>
          <a:p>
            <a:pPr>
              <a:buFont typeface="Wingdings" charset="2"/>
              <a:buChar char="²"/>
            </a:pPr>
            <a:r>
              <a:rPr lang="en-US" sz="2200" dirty="0">
                <a:solidFill>
                  <a:srgbClr val="000000"/>
                </a:solidFill>
              </a:rPr>
              <a:t>Completion of nationally recommended preventive pediatric health care (Periodicity) examinations in our population is challenging at all age ranges, and particularly after the 12 month visit. </a:t>
            </a:r>
            <a:endParaRPr lang="en-US" sz="2200" dirty="0" smtClean="0">
              <a:solidFill>
                <a:srgbClr val="000000"/>
              </a:solidFill>
            </a:endParaRPr>
          </a:p>
          <a:p>
            <a:pPr>
              <a:buFont typeface="Wingdings" charset="2"/>
              <a:buChar char="²"/>
            </a:pPr>
            <a:endParaRPr lang="en-US" sz="2200" dirty="0" smtClean="0">
              <a:solidFill>
                <a:srgbClr val="000000"/>
              </a:solidFill>
            </a:endParaRPr>
          </a:p>
          <a:p>
            <a:pPr>
              <a:buFont typeface="Wingdings" charset="2"/>
              <a:buChar char="²"/>
            </a:pPr>
            <a:r>
              <a:rPr lang="en-US" sz="2200" dirty="0" smtClean="0">
                <a:solidFill>
                  <a:srgbClr val="000000"/>
                </a:solidFill>
              </a:rPr>
              <a:t>A </a:t>
            </a:r>
            <a:r>
              <a:rPr lang="en-US" sz="2200" dirty="0">
                <a:solidFill>
                  <a:srgbClr val="000000"/>
                </a:solidFill>
              </a:rPr>
              <a:t>number of reasons may contribute to </a:t>
            </a:r>
            <a:r>
              <a:rPr lang="en-US" sz="2200" dirty="0" smtClean="0">
                <a:solidFill>
                  <a:srgbClr val="000000"/>
                </a:solidFill>
              </a:rPr>
              <a:t>this</a:t>
            </a:r>
          </a:p>
          <a:p>
            <a:pPr lvl="1">
              <a:buFont typeface="Wingdings" charset="2"/>
              <a:buChar char="²"/>
            </a:pPr>
            <a:r>
              <a:rPr lang="en-US" sz="2200" dirty="0">
                <a:solidFill>
                  <a:srgbClr val="000000"/>
                </a:solidFill>
              </a:rPr>
              <a:t>P</a:t>
            </a:r>
            <a:r>
              <a:rPr lang="en-US" sz="2200" dirty="0" smtClean="0">
                <a:solidFill>
                  <a:srgbClr val="000000"/>
                </a:solidFill>
              </a:rPr>
              <a:t>arental </a:t>
            </a:r>
            <a:r>
              <a:rPr lang="en-US" sz="2200" dirty="0">
                <a:solidFill>
                  <a:srgbClr val="000000"/>
                </a:solidFill>
              </a:rPr>
              <a:t>perceptions that “everything is all right</a:t>
            </a:r>
            <a:r>
              <a:rPr lang="en-US" sz="2200" dirty="0" smtClean="0">
                <a:solidFill>
                  <a:srgbClr val="000000"/>
                </a:solidFill>
              </a:rPr>
              <a:t>”</a:t>
            </a:r>
          </a:p>
          <a:p>
            <a:pPr lvl="1">
              <a:buFont typeface="Wingdings" charset="2"/>
              <a:buChar char="²"/>
            </a:pPr>
            <a:r>
              <a:rPr lang="en-US" sz="2200" dirty="0">
                <a:solidFill>
                  <a:srgbClr val="000000"/>
                </a:solidFill>
              </a:rPr>
              <a:t>T</a:t>
            </a:r>
            <a:r>
              <a:rPr lang="en-US" sz="2200" dirty="0" smtClean="0">
                <a:solidFill>
                  <a:srgbClr val="000000"/>
                </a:solidFill>
              </a:rPr>
              <a:t>ransportation challenges</a:t>
            </a:r>
            <a:endParaRPr lang="en-US" sz="2200" dirty="0">
              <a:solidFill>
                <a:srgbClr val="000000"/>
              </a:solidFill>
            </a:endParaRPr>
          </a:p>
          <a:p>
            <a:pPr lvl="1">
              <a:buFont typeface="Wingdings" charset="2"/>
              <a:buChar char="²"/>
            </a:pPr>
            <a:r>
              <a:rPr lang="en-US" sz="2200" dirty="0">
                <a:solidFill>
                  <a:srgbClr val="000000"/>
                </a:solidFill>
                <a:cs typeface="Century Gothic"/>
              </a:rPr>
              <a:t>T</a:t>
            </a:r>
            <a:r>
              <a:rPr lang="en-US" sz="2200" dirty="0" smtClean="0">
                <a:solidFill>
                  <a:srgbClr val="000000"/>
                </a:solidFill>
                <a:cs typeface="Century Gothic"/>
              </a:rPr>
              <a:t>he </a:t>
            </a:r>
            <a:r>
              <a:rPr lang="en-US" sz="2200" dirty="0">
                <a:solidFill>
                  <a:srgbClr val="000000"/>
                </a:solidFill>
                <a:cs typeface="Century Gothic"/>
              </a:rPr>
              <a:t>need to take off work and remove the child from school or day </a:t>
            </a:r>
            <a:r>
              <a:rPr lang="en-US" sz="2200" dirty="0" smtClean="0">
                <a:solidFill>
                  <a:srgbClr val="000000"/>
                </a:solidFill>
                <a:cs typeface="Century Gothic"/>
              </a:rPr>
              <a:t>care</a:t>
            </a:r>
            <a:endParaRPr lang="en-US" sz="2200" dirty="0">
              <a:solidFill>
                <a:srgbClr val="000000"/>
              </a:solidFill>
              <a:cs typeface="Century Gothic"/>
            </a:endParaRPr>
          </a:p>
          <a:p>
            <a:pPr lvl="1">
              <a:buFont typeface="Wingdings" charset="2"/>
              <a:buChar char="²"/>
            </a:pPr>
            <a:r>
              <a:rPr lang="en-US" sz="2200" dirty="0">
                <a:solidFill>
                  <a:srgbClr val="000000"/>
                </a:solidFill>
                <a:cs typeface="Century Gothic"/>
              </a:rPr>
              <a:t>P</a:t>
            </a:r>
            <a:r>
              <a:rPr lang="en-US" sz="2200" dirty="0" smtClean="0">
                <a:solidFill>
                  <a:srgbClr val="000000"/>
                </a:solidFill>
                <a:cs typeface="Century Gothic"/>
              </a:rPr>
              <a:t>arental </a:t>
            </a:r>
            <a:r>
              <a:rPr lang="en-US" sz="2200" dirty="0">
                <a:solidFill>
                  <a:srgbClr val="000000"/>
                </a:solidFill>
                <a:cs typeface="Century Gothic"/>
              </a:rPr>
              <a:t>perceptions that the health maintenance examinations of older children are not important and not worth the time </a:t>
            </a:r>
            <a:endParaRPr lang="en-US" sz="2200" dirty="0" smtClean="0">
              <a:solidFill>
                <a:srgbClr val="000000"/>
              </a:solidFill>
              <a:cs typeface="Century Gothic"/>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7150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7073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Child Exams</a:t>
            </a:r>
            <a:br>
              <a:rPr lang="en-US" dirty="0" smtClean="0"/>
            </a:br>
            <a:r>
              <a:rPr lang="en-US" dirty="0" smtClean="0"/>
              <a:t>12-21 </a:t>
            </a:r>
            <a:r>
              <a:rPr lang="en-US" dirty="0" err="1" smtClean="0"/>
              <a:t>yrs</a:t>
            </a:r>
            <a:r>
              <a:rPr lang="en-US" dirty="0" smtClean="0"/>
              <a:t> (Adolescents)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92" y="381000"/>
            <a:ext cx="5614416" cy="1609344"/>
          </a:xfrm>
          <a:prstGeom prst="rect">
            <a:avLst/>
          </a:prstGeom>
        </p:spPr>
      </p:pic>
    </p:spTree>
    <p:extLst>
      <p:ext uri="{BB962C8B-B14F-4D97-AF65-F5344CB8AC3E}">
        <p14:creationId xmlns:p14="http://schemas.microsoft.com/office/powerpoint/2010/main" val="1516851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DY2</a:t>
            </a:r>
            <a:br>
              <a:rPr lang="en-US" dirty="0" smtClean="0"/>
            </a:br>
            <a:r>
              <a:rPr lang="en-US" sz="2200" dirty="0" smtClean="0"/>
              <a:t>Pre-DSRIP: 61.82%</a:t>
            </a:r>
            <a:endParaRPr lang="en-US" sz="2200" dirty="0"/>
          </a:p>
        </p:txBody>
      </p:sp>
      <p:sp>
        <p:nvSpPr>
          <p:cNvPr id="4" name="Right Arrow 3"/>
          <p:cNvSpPr/>
          <p:nvPr/>
        </p:nvSpPr>
        <p:spPr>
          <a:xfrm rot="17714905">
            <a:off x="8198170" y="5296118"/>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10815722"/>
              </p:ext>
            </p:extLst>
          </p:nvPr>
        </p:nvGraphicFramePr>
        <p:xfrm>
          <a:off x="480941" y="1828799"/>
          <a:ext cx="8182115" cy="3395023"/>
        </p:xfrm>
        <a:graphic>
          <a:graphicData uri="http://schemas.openxmlformats.org/presentationml/2006/ole">
            <mc:AlternateContent xmlns:mc="http://schemas.openxmlformats.org/markup-compatibility/2006">
              <mc:Choice xmlns:v="urn:schemas-microsoft-com:vml" Requires="v">
                <p:oleObj spid="_x0000_s13380" name="Worksheet" r:id="rId4" imgW="9277485" imgH="3628966" progId="Excel.Sheet.12">
                  <p:embed/>
                </p:oleObj>
              </mc:Choice>
              <mc:Fallback>
                <p:oleObj name="Worksheet" r:id="rId4" imgW="9277485" imgH="3628966" progId="Excel.Sheet.12">
                  <p:embed/>
                  <p:pic>
                    <p:nvPicPr>
                      <p:cNvPr id="0" name=""/>
                      <p:cNvPicPr/>
                      <p:nvPr/>
                    </p:nvPicPr>
                    <p:blipFill>
                      <a:blip r:embed="rId5"/>
                      <a:stretch>
                        <a:fillRect/>
                      </a:stretch>
                    </p:blipFill>
                    <p:spPr>
                      <a:xfrm>
                        <a:off x="480941" y="1828799"/>
                        <a:ext cx="8182115" cy="3395023"/>
                      </a:xfrm>
                      <a:prstGeom prst="rect">
                        <a:avLst/>
                      </a:prstGeom>
                    </p:spPr>
                  </p:pic>
                </p:oleObj>
              </mc:Fallback>
            </mc:AlternateContent>
          </a:graphicData>
        </a:graphic>
      </p:graphicFrame>
    </p:spTree>
    <p:extLst>
      <p:ext uri="{BB962C8B-B14F-4D97-AF65-F5344CB8AC3E}">
        <p14:creationId xmlns:p14="http://schemas.microsoft.com/office/powerpoint/2010/main" val="2855977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DY3</a:t>
            </a:r>
            <a:br>
              <a:rPr lang="en-US" dirty="0" smtClean="0"/>
            </a:br>
            <a:r>
              <a:rPr lang="en-US" sz="2200" dirty="0" smtClean="0"/>
              <a:t>Baseline: 60.87%</a:t>
            </a:r>
            <a:endParaRPr lang="en-US" sz="2200" dirty="0"/>
          </a:p>
        </p:txBody>
      </p:sp>
      <p:sp>
        <p:nvSpPr>
          <p:cNvPr id="4" name="Right Arrow 3"/>
          <p:cNvSpPr/>
          <p:nvPr/>
        </p:nvSpPr>
        <p:spPr>
          <a:xfrm rot="17714905">
            <a:off x="8248387" y="5538084"/>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8083045"/>
              </p:ext>
            </p:extLst>
          </p:nvPr>
        </p:nvGraphicFramePr>
        <p:xfrm>
          <a:off x="177478" y="1676400"/>
          <a:ext cx="8450945" cy="3789388"/>
        </p:xfrm>
        <a:graphic>
          <a:graphicData uri="http://schemas.openxmlformats.org/presentationml/2006/ole">
            <mc:AlternateContent xmlns:mc="http://schemas.openxmlformats.org/markup-compatibility/2006">
              <mc:Choice xmlns:v="urn:schemas-microsoft-com:vml" Requires="v">
                <p:oleObj spid="_x0000_s14404" name="Worksheet" r:id="rId4" imgW="9277485" imgH="3819410" progId="Excel.Sheet.12">
                  <p:embed/>
                </p:oleObj>
              </mc:Choice>
              <mc:Fallback>
                <p:oleObj name="Worksheet" r:id="rId4" imgW="9277485" imgH="3819410" progId="Excel.Sheet.12">
                  <p:embed/>
                  <p:pic>
                    <p:nvPicPr>
                      <p:cNvPr id="0" name=""/>
                      <p:cNvPicPr/>
                      <p:nvPr/>
                    </p:nvPicPr>
                    <p:blipFill>
                      <a:blip r:embed="rId5"/>
                      <a:stretch>
                        <a:fillRect/>
                      </a:stretch>
                    </p:blipFill>
                    <p:spPr>
                      <a:xfrm>
                        <a:off x="177478" y="1676400"/>
                        <a:ext cx="8450945" cy="3789388"/>
                      </a:xfrm>
                      <a:prstGeom prst="rect">
                        <a:avLst/>
                      </a:prstGeom>
                    </p:spPr>
                  </p:pic>
                </p:oleObj>
              </mc:Fallback>
            </mc:AlternateContent>
          </a:graphicData>
        </a:graphic>
      </p:graphicFrame>
    </p:spTree>
    <p:extLst>
      <p:ext uri="{BB962C8B-B14F-4D97-AF65-F5344CB8AC3E}">
        <p14:creationId xmlns:p14="http://schemas.microsoft.com/office/powerpoint/2010/main" val="2281552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50139046"/>
              </p:ext>
            </p:extLst>
          </p:nvPr>
        </p:nvGraphicFramePr>
        <p:xfrm>
          <a:off x="152395" y="1524001"/>
          <a:ext cx="8839204" cy="4190999"/>
        </p:xfrm>
        <a:graphic>
          <a:graphicData uri="http://schemas.openxmlformats.org/drawingml/2006/table">
            <a:tbl>
              <a:tblPr/>
              <a:tblGrid>
                <a:gridCol w="1119560"/>
                <a:gridCol w="1055585"/>
                <a:gridCol w="1951234"/>
                <a:gridCol w="362525"/>
                <a:gridCol w="362525"/>
                <a:gridCol w="362525"/>
                <a:gridCol w="362525"/>
                <a:gridCol w="362525"/>
                <a:gridCol w="362525"/>
                <a:gridCol w="362525"/>
                <a:gridCol w="362525"/>
                <a:gridCol w="362525"/>
                <a:gridCol w="362525"/>
                <a:gridCol w="362525"/>
                <a:gridCol w="362525"/>
                <a:gridCol w="362525"/>
              </a:tblGrid>
              <a:tr h="628345">
                <a:tc gridSpan="4">
                  <a:txBody>
                    <a:bodyPr/>
                    <a:lstStyle/>
                    <a:p>
                      <a:pPr algn="l" fontAlgn="ctr"/>
                      <a:r>
                        <a:rPr lang="en-US" sz="900" b="1" i="0" u="none" strike="noStrike">
                          <a:solidFill>
                            <a:srgbClr val="000000"/>
                          </a:solidFill>
                          <a:effectLst/>
                          <a:latin typeface="Calibri"/>
                        </a:rPr>
                        <a:t>Unique</a:t>
                      </a:r>
                      <a:r>
                        <a:rPr lang="en-US" sz="900" b="0" i="0" u="none" strike="noStrike">
                          <a:solidFill>
                            <a:srgbClr val="000000"/>
                          </a:solidFill>
                          <a:effectLst/>
                          <a:latin typeface="Calibri"/>
                        </a:rPr>
                        <a:t> </a:t>
                      </a:r>
                      <a:r>
                        <a:rPr lang="en-US" sz="900" b="1" i="0" u="none" strike="noStrike">
                          <a:solidFill>
                            <a:srgbClr val="000000"/>
                          </a:solidFill>
                          <a:effectLst/>
                          <a:latin typeface="Calibri"/>
                        </a:rPr>
                        <a:t>Patients Served 12-21 Years Old Months who Received at least 1 Well-Care Visit</a:t>
                      </a: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ctr" fontAlgn="ctr"/>
                      <a:endParaRPr lang="en-US" sz="7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71139">
                <a:tc gridSpan="16">
                  <a:txBody>
                    <a:bodyPr/>
                    <a:lstStyle/>
                    <a:p>
                      <a:pPr algn="l" fontAlgn="ctr"/>
                      <a:r>
                        <a:rPr lang="en-US" sz="900" b="1" i="0" u="none" strike="noStrike">
                          <a:solidFill>
                            <a:srgbClr val="000000"/>
                          </a:solidFill>
                          <a:effectLst/>
                          <a:latin typeface="Calibri"/>
                        </a:rPr>
                        <a:t>Reporting Period:</a:t>
                      </a:r>
                      <a:r>
                        <a:rPr lang="en-US" sz="900" b="0" i="0" u="none" strike="noStrike">
                          <a:solidFill>
                            <a:srgbClr val="000000"/>
                          </a:solidFill>
                          <a:effectLst/>
                          <a:latin typeface="Calibri"/>
                        </a:rPr>
                        <a:t>  </a:t>
                      </a:r>
                      <a:r>
                        <a:rPr lang="en-US" sz="900" b="0" i="0" u="sng" strike="noStrike">
                          <a:solidFill>
                            <a:srgbClr val="000000"/>
                          </a:solidFill>
                          <a:effectLst/>
                          <a:latin typeface="Calibri"/>
                        </a:rPr>
                        <a:t>DY 4- October 2014 to September 2015</a:t>
                      </a: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1139">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71139">
                <a:tc>
                  <a:txBody>
                    <a:bodyPr/>
                    <a:lstStyle/>
                    <a:p>
                      <a:pPr algn="l" fontAlgn="ctr"/>
                      <a:r>
                        <a:rPr lang="en-US" sz="700" b="1" i="1" u="none" strike="noStrike">
                          <a:solidFill>
                            <a:srgbClr val="000000"/>
                          </a:solidFill>
                          <a:effectLst/>
                          <a:latin typeface="Calibri"/>
                        </a:rPr>
                        <a:t>Super Department</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Year</a:t>
                      </a: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71139">
                <a:tc>
                  <a:txBody>
                    <a:bodyPr/>
                    <a:lstStyle/>
                    <a:p>
                      <a:pPr algn="l" fontAlgn="ctr"/>
                      <a:r>
                        <a:rPr lang="en-US" sz="700" b="1" i="0" u="none" strike="noStrike">
                          <a:solidFill>
                            <a:srgbClr val="000000"/>
                          </a:solidFill>
                          <a:effectLst/>
                          <a:latin typeface="Calibri"/>
                        </a:rPr>
                        <a:t>EL PASO Pediatrics</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DY2014 DY 4</a:t>
                      </a:r>
                    </a:p>
                  </a:txBody>
                  <a:tcPr marL="9927" marR="9927" marT="9927" marB="0" anchor="ctr">
                    <a:lnL>
                      <a:noFill/>
                    </a:lnL>
                    <a:lnR>
                      <a:noFill/>
                    </a:lnR>
                    <a:lnT>
                      <a:noFill/>
                    </a:lnT>
                    <a:lnB>
                      <a:noFill/>
                    </a:lnB>
                    <a:solidFill>
                      <a:schemeClr val="bg1"/>
                    </a:solidFill>
                  </a:tcPr>
                </a:tc>
                <a:tc gridSpan="5">
                  <a:txBody>
                    <a:bodyPr/>
                    <a:lstStyle/>
                    <a:p>
                      <a:pPr algn="l" fontAlgn="ctr"/>
                      <a:r>
                        <a:rPr lang="en-US" sz="900" b="1" i="0" u="sng" strike="noStrike">
                          <a:solidFill>
                            <a:srgbClr val="000000"/>
                          </a:solidFill>
                          <a:effectLst/>
                          <a:latin typeface="Calibri"/>
                        </a:rPr>
                        <a:t>* CHIP PATIENTS WERE INCLUDED ON THE ALL OTHERS CATEGORY</a:t>
                      </a:r>
                    </a:p>
                  </a:txBody>
                  <a:tcPr marL="9927" marR="9927" marT="9927"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71139">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71139">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c>
                  <a:txBody>
                    <a:bodyPr/>
                    <a:lstStyle/>
                    <a:p>
                      <a:pPr algn="l" fontAlgn="ctr"/>
                      <a:endParaRPr lang="en-US" sz="900" b="0" i="0" u="none" strike="noStrike">
                        <a:solidFill>
                          <a:srgbClr val="000000"/>
                        </a:solidFill>
                        <a:effectLst/>
                        <a:latin typeface="Calibri"/>
                      </a:endParaRPr>
                    </a:p>
                  </a:txBody>
                  <a:tcPr marL="9927" marR="9927" marT="9927" marB="0" anchor="ctr">
                    <a:lnL>
                      <a:noFill/>
                    </a:lnL>
                    <a:lnR>
                      <a:noFill/>
                    </a:lnR>
                    <a:lnT>
                      <a:noFill/>
                    </a:lnT>
                    <a:lnB>
                      <a:noFill/>
                    </a:lnB>
                    <a:solidFill>
                      <a:schemeClr val="bg1"/>
                    </a:solidFill>
                  </a:tcPr>
                </a:tc>
              </a:tr>
              <a:tr h="161706">
                <a:tc>
                  <a:txBody>
                    <a:bodyPr/>
                    <a:lstStyle/>
                    <a:p>
                      <a:pPr algn="l" fontAlgn="ctr"/>
                      <a:r>
                        <a:rPr lang="en-US" sz="700" b="0" i="0" u="none" strike="noStrike">
                          <a:solidFill>
                            <a:srgbClr val="000000"/>
                          </a:solidFill>
                          <a:effectLst/>
                          <a:latin typeface="Calibri"/>
                        </a:rPr>
                        <a:t>Age Category</a:t>
                      </a:r>
                    </a:p>
                  </a:txBody>
                  <a:tcPr marL="9927" marR="9927" marT="9927" marB="0" anchor="ctr">
                    <a:lnL>
                      <a:noFill/>
                    </a:lnL>
                    <a:lnR>
                      <a:noFill/>
                    </a:lnR>
                    <a:lnT>
                      <a:noFill/>
                    </a:lnT>
                    <a:lnB>
                      <a:noFill/>
                    </a:lnB>
                    <a:solidFill>
                      <a:schemeClr val="bg1"/>
                    </a:solidFill>
                  </a:tcPr>
                </a:tc>
                <a:tc>
                  <a:txBody>
                    <a:bodyPr/>
                    <a:lstStyle/>
                    <a:p>
                      <a:pPr algn="l" fontAlgn="ctr"/>
                      <a:r>
                        <a:rPr lang="en-US" sz="700" b="0" i="0" u="none" strike="noStrike">
                          <a:solidFill>
                            <a:srgbClr val="000000"/>
                          </a:solidFill>
                          <a:effectLst/>
                          <a:latin typeface="Calibri"/>
                        </a:rPr>
                        <a:t>DSRIPGROUPING</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Numerator Qualifier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Oct</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Nov</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Dec</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Jan</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Feb</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Mar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Apr</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May</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Jun</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Jul</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Aug</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Sep</a:t>
                      </a:r>
                    </a:p>
                  </a:txBody>
                  <a:tcPr marL="9927" marR="9927" marT="9927" marB="0" anchor="ctr">
                    <a:lnL>
                      <a:noFill/>
                    </a:lnL>
                    <a:lnR>
                      <a:noFill/>
                    </a:lnR>
                    <a:lnT>
                      <a:noFill/>
                    </a:lnT>
                    <a:lnB>
                      <a:noFill/>
                    </a:lnB>
                    <a:solidFill>
                      <a:schemeClr val="bg1"/>
                    </a:solidFill>
                  </a:tcPr>
                </a:tc>
                <a:tc>
                  <a:txBody>
                    <a:bodyPr/>
                    <a:lstStyle/>
                    <a:p>
                      <a:pPr algn="ctr" fontAlgn="ctr"/>
                      <a:r>
                        <a:rPr lang="en-US" sz="700" b="0" i="0" u="none" strike="noStrike">
                          <a:solidFill>
                            <a:srgbClr val="000000"/>
                          </a:solidFill>
                          <a:effectLst/>
                          <a:latin typeface="Calibri"/>
                        </a:rPr>
                        <a:t>Total</a:t>
                      </a:r>
                    </a:p>
                  </a:txBody>
                  <a:tcPr marL="9927" marR="9927" marT="9927" marB="0" anchor="ctr">
                    <a:lnL>
                      <a:noFill/>
                    </a:lnL>
                    <a:lnR>
                      <a:noFill/>
                    </a:lnR>
                    <a:lnT>
                      <a:noFill/>
                    </a:lnT>
                    <a:lnB>
                      <a:noFill/>
                    </a:lnB>
                    <a:solidFill>
                      <a:schemeClr val="bg1"/>
                    </a:solidFill>
                  </a:tcPr>
                </a:tc>
              </a:tr>
              <a:tr h="161706">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Calibri"/>
                        </a:rPr>
                        <a:t> </a:t>
                      </a: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r>
              <a:tr h="161706">
                <a:tc>
                  <a:txBody>
                    <a:bodyPr/>
                    <a:lstStyle/>
                    <a:p>
                      <a:pPr algn="l" fontAlgn="ctr"/>
                      <a:r>
                        <a:rPr lang="en-US" sz="600" b="0" i="0" u="none" strike="noStrike">
                          <a:solidFill>
                            <a:srgbClr val="000000"/>
                          </a:solidFill>
                          <a:effectLst/>
                          <a:latin typeface="Calibri"/>
                        </a:rPr>
                        <a:t>Patients 12-21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*ALL OTHERS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did not receive a Well-Care Visit</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89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79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959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61706">
                <a:tc>
                  <a:txBody>
                    <a:bodyPr/>
                    <a:lstStyle/>
                    <a:p>
                      <a:pPr algn="l" fontAlgn="ctr"/>
                      <a:r>
                        <a:rPr lang="en-US" sz="600" b="0" i="0" u="none" strike="noStrike">
                          <a:solidFill>
                            <a:srgbClr val="000000"/>
                          </a:solidFill>
                          <a:effectLst/>
                          <a:latin typeface="Calibri"/>
                        </a:rPr>
                        <a:t>Patients 12-21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MEDICAID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did not receive a Well-Care Visit</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271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143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149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113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1269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61706">
                <a:tc>
                  <a:txBody>
                    <a:bodyPr/>
                    <a:lstStyle/>
                    <a:p>
                      <a:pPr algn="l" fontAlgn="ctr"/>
                      <a:r>
                        <a:rPr lang="en-US" sz="600" b="0" i="0" u="none" strike="noStrike">
                          <a:solidFill>
                            <a:srgbClr val="000000"/>
                          </a:solidFill>
                          <a:effectLst/>
                          <a:latin typeface="Calibri"/>
                        </a:rPr>
                        <a:t>Patients 12-21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UNINSURED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did not receive a Well-Care Visit</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61706">
                <a:tc gridSpan="16">
                  <a:txBody>
                    <a:bodyPr/>
                    <a:lstStyle/>
                    <a:p>
                      <a:pPr algn="ctr" fontAlgn="ctr"/>
                      <a:r>
                        <a:rPr lang="en-US" sz="600" b="0" i="0" u="none" strike="noStrike">
                          <a:solidFill>
                            <a:srgbClr val="000000"/>
                          </a:solidFill>
                          <a:effectLst/>
                          <a:latin typeface="Calibri"/>
                        </a:rPr>
                        <a:t> </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706">
                <a:tc>
                  <a:txBody>
                    <a:bodyPr/>
                    <a:lstStyle/>
                    <a:p>
                      <a:pPr algn="l" fontAlgn="ctr"/>
                      <a:r>
                        <a:rPr lang="en-US" sz="600" b="0" i="0" u="none" strike="noStrike">
                          <a:solidFill>
                            <a:srgbClr val="000000"/>
                          </a:solidFill>
                          <a:effectLst/>
                          <a:latin typeface="Calibri"/>
                        </a:rPr>
                        <a:t>Patients 12-21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*ALL OTHERS</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Received at Leat 1 Well-Care Visit</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107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568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61706">
                <a:tc>
                  <a:txBody>
                    <a:bodyPr/>
                    <a:lstStyle/>
                    <a:p>
                      <a:pPr algn="l" fontAlgn="ctr"/>
                      <a:r>
                        <a:rPr lang="en-US" sz="600" b="0" i="0" u="none" strike="noStrike">
                          <a:solidFill>
                            <a:srgbClr val="000000"/>
                          </a:solidFill>
                          <a:effectLst/>
                          <a:latin typeface="Calibri"/>
                        </a:rPr>
                        <a:t>Patients 12-21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MEDICAID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Received at Leat 1 Well-Care Visit</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513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294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211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301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233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217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168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151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166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157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2589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61706">
                <a:tc>
                  <a:txBody>
                    <a:bodyPr/>
                    <a:lstStyle/>
                    <a:p>
                      <a:pPr algn="l" fontAlgn="ctr"/>
                      <a:r>
                        <a:rPr lang="en-US" sz="600" b="0" i="0" u="none" strike="noStrike">
                          <a:solidFill>
                            <a:srgbClr val="000000"/>
                          </a:solidFill>
                          <a:effectLst/>
                          <a:latin typeface="Calibri"/>
                        </a:rPr>
                        <a:t>Patients 12-21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UNINSURED</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r>
                        <a:rPr lang="en-US" sz="600" b="0" i="0" u="none" strike="noStrike">
                          <a:solidFill>
                            <a:srgbClr val="000000"/>
                          </a:solidFill>
                          <a:effectLst/>
                          <a:latin typeface="Calibri"/>
                        </a:rPr>
                        <a:t> Patient Received at Leat 1 Well-Care Visit</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61706">
                <a:tc gridSpan="2">
                  <a:txBody>
                    <a:bodyPr/>
                    <a:lstStyle/>
                    <a:p>
                      <a:pPr algn="l" fontAlgn="ctr"/>
                      <a:r>
                        <a:rPr lang="en-US" sz="700" b="0" i="0" u="none" strike="noStrike">
                          <a:solidFill>
                            <a:srgbClr val="000000"/>
                          </a:solidFill>
                          <a:effectLst/>
                          <a:latin typeface="Calibri"/>
                        </a:rPr>
                        <a:t>Total Patiets who received at least 1 Well-Care Visit</a:t>
                      </a:r>
                    </a:p>
                  </a:txBody>
                  <a:tcPr marL="9927" marR="9927" marT="9927" marB="0" anchor="ctr">
                    <a:lnL w="6350" cap="flat" cmpd="sng" algn="ctr">
                      <a:solidFill>
                        <a:srgbClr val="000000"/>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a:noFill/>
                    </a:lnB>
                    <a:solidFill>
                      <a:schemeClr val="bg1"/>
                    </a:solidFill>
                  </a:tcPr>
                </a:tc>
                <a:tc hMerge="1">
                  <a:txBody>
                    <a:bodyPr/>
                    <a:lstStyle/>
                    <a:p>
                      <a:endParaRPr lang="en-US"/>
                    </a:p>
                  </a:txBody>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chemeClr val="bg1"/>
                    </a:solidFill>
                  </a:tcPr>
                </a:tc>
                <a:tc>
                  <a:txBody>
                    <a:bodyPr/>
                    <a:lstStyle/>
                    <a:p>
                      <a:pPr algn="ctr" fontAlgn="ctr"/>
                      <a:r>
                        <a:rPr lang="en-US" sz="600" b="0" i="0" u="none" strike="noStrike">
                          <a:solidFill>
                            <a:srgbClr val="000000"/>
                          </a:solidFill>
                          <a:effectLst/>
                          <a:latin typeface="Calibri"/>
                        </a:rPr>
                        <a:t>620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359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250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354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278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274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201</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178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209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215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228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3166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61706">
                <a:tc gridSpan="2">
                  <a:txBody>
                    <a:bodyPr/>
                    <a:lstStyle/>
                    <a:p>
                      <a:pPr algn="l" fontAlgn="ctr"/>
                      <a:r>
                        <a:rPr lang="en-US" sz="700" b="0" i="0" u="none" strike="noStrike">
                          <a:solidFill>
                            <a:srgbClr val="000000"/>
                          </a:solidFill>
                          <a:effectLst/>
                          <a:latin typeface="Calibri"/>
                        </a:rPr>
                        <a:t>Total Patients 12-21 years old</a:t>
                      </a:r>
                    </a:p>
                  </a:txBody>
                  <a:tcPr marL="9927" marR="9927" marT="9927"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a:solidFill>
                            <a:srgbClr val="000000"/>
                          </a:solidFill>
                          <a:effectLst/>
                          <a:latin typeface="Calibri"/>
                        </a:rPr>
                        <a:t>1075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624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459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618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474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444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372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305</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303</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328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422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dirty="0">
                          <a:solidFill>
                            <a:srgbClr val="000000"/>
                          </a:solidFill>
                          <a:effectLst/>
                          <a:latin typeface="Calibri"/>
                        </a:rPr>
                        <a:t>5424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r>
              <a:tr h="161706">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a:noFill/>
                    </a:lnR>
                    <a:lnT>
                      <a:noFill/>
                    </a:lnT>
                    <a:lnB w="6350" cap="flat" cmpd="sng" algn="ctr">
                      <a:solidFill>
                        <a:srgbClr val="C0C0C0"/>
                      </a:solidFill>
                      <a:prstDash val="solid"/>
                      <a:round/>
                      <a:headEnd type="none" w="med" len="med"/>
                      <a:tailEnd type="none" w="med" len="med"/>
                    </a:lnB>
                    <a:solidFill>
                      <a:schemeClr val="bg1"/>
                    </a:solidFill>
                  </a:tcPr>
                </a:tc>
                <a:tc>
                  <a:txBody>
                    <a:bodyPr/>
                    <a:lstStyle/>
                    <a:p>
                      <a:pPr algn="l" fontAlgn="ctr"/>
                      <a:endParaRPr lang="en-US" sz="700" b="0" i="0" u="none" strike="noStrike">
                        <a:solidFill>
                          <a:srgbClr val="000000"/>
                        </a:solidFill>
                        <a:effectLst/>
                        <a:latin typeface="Calibri"/>
                      </a:endParaRPr>
                    </a:p>
                  </a:txBody>
                  <a:tcPr marL="9927" marR="9927" marT="9927" marB="0" anchor="ctr">
                    <a:lnL>
                      <a:noFill/>
                    </a:lnL>
                    <a:lnR w="6350" cap="flat" cmpd="sng" algn="ctr">
                      <a:solidFill>
                        <a:srgbClr val="C0C0C0"/>
                      </a:solidFill>
                      <a:prstDash val="solid"/>
                      <a:round/>
                      <a:headEnd type="none" w="med" len="med"/>
                      <a:tailEnd type="none" w="med" len="med"/>
                    </a:lnR>
                    <a:lnT>
                      <a:noFill/>
                    </a:lnT>
                    <a:lnB w="6350" cap="flat" cmpd="sng" algn="ctr">
                      <a:solidFill>
                        <a:srgbClr val="C0C0C0"/>
                      </a:solidFill>
                      <a:prstDash val="solid"/>
                      <a:round/>
                      <a:headEnd type="none" w="med" len="med"/>
                      <a:tailEnd type="none" w="med" len="med"/>
                    </a:lnB>
                    <a:solidFill>
                      <a:schemeClr val="bg1"/>
                    </a:solidFill>
                  </a:tcPr>
                </a:tc>
                <a:tc gridSpan="13">
                  <a:txBody>
                    <a:bodyPr/>
                    <a:lstStyle/>
                    <a:p>
                      <a:pPr algn="ctr" fontAlgn="ctr"/>
                      <a:r>
                        <a:rPr lang="en-US" sz="600" b="0" i="0" u="none" strike="noStrike">
                          <a:solidFill>
                            <a:srgbClr val="000000"/>
                          </a:solidFill>
                          <a:effectLst/>
                          <a:latin typeface="Calibri"/>
                        </a:rPr>
                        <a:t> </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5348">
                <a:tc gridSpan="3">
                  <a:txBody>
                    <a:bodyPr/>
                    <a:lstStyle/>
                    <a:p>
                      <a:pPr algn="l" fontAlgn="ctr"/>
                      <a:r>
                        <a:rPr lang="en-US" sz="600" b="0" i="0" u="none" strike="noStrike" dirty="0">
                          <a:solidFill>
                            <a:srgbClr val="000000"/>
                          </a:solidFill>
                          <a:effectLst/>
                          <a:latin typeface="Calibri"/>
                        </a:rPr>
                        <a:t>% of Patients who received a Well-Care Visit</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600" b="0" i="0" u="none" strike="noStrike">
                          <a:solidFill>
                            <a:srgbClr val="000000"/>
                          </a:solidFill>
                          <a:effectLst/>
                          <a:latin typeface="Calibri"/>
                        </a:rPr>
                        <a:t>58%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57%</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62%</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69%</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66%</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54%</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600" b="0" i="0" u="none" strike="noStrike">
                          <a:solidFill>
                            <a:srgbClr val="000000"/>
                          </a:solidFill>
                          <a:effectLst/>
                          <a:latin typeface="Calibri"/>
                        </a:rPr>
                        <a:t>#DIV/0!</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rgbClr val="000000"/>
                          </a:solidFill>
                          <a:effectLst/>
                          <a:latin typeface="Calibri"/>
                        </a:rPr>
                        <a:t>58%</a:t>
                      </a:r>
                    </a:p>
                  </a:txBody>
                  <a:tcPr marL="9927" marR="9927" marT="9927"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r>
            </a:tbl>
          </a:graphicData>
        </a:graphic>
      </p:graphicFrame>
      <p:sp>
        <p:nvSpPr>
          <p:cNvPr id="4" name="Title 1"/>
          <p:cNvSpPr>
            <a:spLocks noGrp="1"/>
          </p:cNvSpPr>
          <p:nvPr>
            <p:ph type="title"/>
          </p:nvPr>
        </p:nvSpPr>
        <p:spPr/>
        <p:txBody>
          <a:bodyPr>
            <a:normAutofit/>
          </a:bodyPr>
          <a:lstStyle/>
          <a:p>
            <a:r>
              <a:rPr lang="en-US" dirty="0" smtClean="0"/>
              <a:t>DY4</a:t>
            </a:r>
            <a:br>
              <a:rPr lang="en-US" dirty="0" smtClean="0"/>
            </a:br>
            <a:r>
              <a:rPr lang="en-US" sz="2200" dirty="0">
                <a:solidFill>
                  <a:prstClr val="black"/>
                </a:solidFill>
              </a:rPr>
              <a:t>Goal: </a:t>
            </a:r>
            <a:r>
              <a:rPr lang="en-US" sz="2200" dirty="0" smtClean="0">
                <a:solidFill>
                  <a:prstClr val="black"/>
                </a:solidFill>
              </a:rPr>
              <a:t>61.21%</a:t>
            </a:r>
            <a:endParaRPr lang="en-US" dirty="0"/>
          </a:p>
        </p:txBody>
      </p:sp>
      <p:sp>
        <p:nvSpPr>
          <p:cNvPr id="5" name="Right Arrow 4"/>
          <p:cNvSpPr/>
          <p:nvPr/>
        </p:nvSpPr>
        <p:spPr>
          <a:xfrm rot="17714905">
            <a:off x="8626585" y="57872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270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Quality Improvements (CQI)</a:t>
            </a:r>
            <a:endParaRPr lang="en-US" dirty="0"/>
          </a:p>
        </p:txBody>
      </p:sp>
      <p:sp>
        <p:nvSpPr>
          <p:cNvPr id="3" name="Content Placeholder 2"/>
          <p:cNvSpPr>
            <a:spLocks noGrp="1"/>
          </p:cNvSpPr>
          <p:nvPr>
            <p:ph idx="1"/>
          </p:nvPr>
        </p:nvSpPr>
        <p:spPr/>
        <p:txBody>
          <a:bodyPr>
            <a:normAutofit/>
          </a:bodyPr>
          <a:lstStyle/>
          <a:p>
            <a:r>
              <a:rPr lang="en-US" dirty="0" smtClean="0"/>
              <a:t>Innovations</a:t>
            </a:r>
          </a:p>
          <a:p>
            <a:pPr lvl="1"/>
            <a:r>
              <a:rPr lang="en-US" dirty="0" smtClean="0"/>
              <a:t>Health fair</a:t>
            </a:r>
          </a:p>
          <a:p>
            <a:pPr lvl="1"/>
            <a:r>
              <a:rPr lang="en-US" dirty="0" err="1" smtClean="0"/>
              <a:t>Robocalls</a:t>
            </a:r>
            <a:r>
              <a:rPr lang="en-US" dirty="0" smtClean="0"/>
              <a:t> to remind Well Child exam due; postcard/refrigerator magnets/business card- schedule of Well child exams</a:t>
            </a:r>
          </a:p>
          <a:p>
            <a:pPr lvl="1"/>
            <a:endParaRPr lang="en-US" dirty="0" smtClean="0"/>
          </a:p>
          <a:p>
            <a:r>
              <a:rPr lang="en-US" dirty="0" smtClean="0"/>
              <a:t>Rapid Cycle Improvements</a:t>
            </a:r>
          </a:p>
          <a:p>
            <a:pPr lvl="1"/>
            <a:r>
              <a:rPr lang="en-US" dirty="0" smtClean="0"/>
              <a:t>PDSA’s</a:t>
            </a:r>
          </a:p>
        </p:txBody>
      </p:sp>
    </p:spTree>
    <p:extLst>
      <p:ext uri="{BB962C8B-B14F-4D97-AF65-F5344CB8AC3E}">
        <p14:creationId xmlns:p14="http://schemas.microsoft.com/office/powerpoint/2010/main" val="1803616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897" y="3962400"/>
            <a:ext cx="5614416" cy="1609344"/>
          </a:xfrm>
          <a:prstGeom prst="rect">
            <a:avLst/>
          </a:prstGeom>
        </p:spPr>
      </p:pic>
    </p:spTree>
    <p:extLst>
      <p:ext uri="{BB962C8B-B14F-4D97-AF65-F5344CB8AC3E}">
        <p14:creationId xmlns:p14="http://schemas.microsoft.com/office/powerpoint/2010/main" val="2542881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Introduction</a:t>
            </a:r>
            <a:endParaRPr lang="en-US" dirty="0">
              <a:solidFill>
                <a:srgbClr val="000000"/>
              </a:solidFill>
            </a:endParaRPr>
          </a:p>
        </p:txBody>
      </p:sp>
      <p:sp>
        <p:nvSpPr>
          <p:cNvPr id="3" name="Content Placeholder 2"/>
          <p:cNvSpPr>
            <a:spLocks noGrp="1"/>
          </p:cNvSpPr>
          <p:nvPr>
            <p:ph idx="1"/>
          </p:nvPr>
        </p:nvSpPr>
        <p:spPr/>
        <p:txBody>
          <a:bodyPr>
            <a:normAutofit/>
          </a:bodyPr>
          <a:lstStyle/>
          <a:p>
            <a:pPr>
              <a:buFont typeface="Wingdings" charset="2"/>
              <a:buChar char="²"/>
            </a:pPr>
            <a:r>
              <a:rPr lang="en-US" sz="2400" dirty="0">
                <a:solidFill>
                  <a:srgbClr val="000000"/>
                </a:solidFill>
              </a:rPr>
              <a:t>The populations we most commonly serve, Hispanics with low household educational and higher levels of poverty, at are particular risk of not receiving health maintenance </a:t>
            </a:r>
            <a:r>
              <a:rPr lang="en-US" sz="2400" dirty="0" smtClean="0">
                <a:solidFill>
                  <a:srgbClr val="000000"/>
                </a:solidFill>
              </a:rPr>
              <a:t>exams</a:t>
            </a:r>
          </a:p>
          <a:p>
            <a:pPr>
              <a:buFont typeface="Wingdings" charset="2"/>
              <a:buChar char="²"/>
            </a:pPr>
            <a:endParaRPr lang="en-US" sz="2400" dirty="0">
              <a:solidFill>
                <a:srgbClr val="000000"/>
              </a:solidFill>
            </a:endParaRPr>
          </a:p>
          <a:p>
            <a:pPr>
              <a:buFont typeface="Wingdings" charset="2"/>
              <a:buChar char="²"/>
            </a:pPr>
            <a:r>
              <a:rPr lang="en-US" sz="2400" dirty="0" smtClean="0">
                <a:solidFill>
                  <a:srgbClr val="000000"/>
                </a:solidFill>
              </a:rPr>
              <a:t>Eighty</a:t>
            </a:r>
            <a:r>
              <a:rPr lang="en-US" sz="2400" dirty="0">
                <a:solidFill>
                  <a:srgbClr val="000000"/>
                </a:solidFill>
              </a:rPr>
              <a:t>-nine percent of the patients we treat in our after-hours acute care walk in clinic are uninsured, or have Medicaid or CHIP as a </a:t>
            </a:r>
            <a:r>
              <a:rPr lang="en-US" sz="2400" dirty="0" err="1">
                <a:solidFill>
                  <a:srgbClr val="000000"/>
                </a:solidFill>
              </a:rPr>
              <a:t>payor</a:t>
            </a:r>
            <a:r>
              <a:rPr lang="en-US" sz="2400" dirty="0">
                <a:solidFill>
                  <a:srgbClr val="000000"/>
                </a:solidFill>
              </a:rPr>
              <a:t>.</a:t>
            </a:r>
          </a:p>
          <a:p>
            <a:pPr>
              <a:buFont typeface="Wingdings" charset="2"/>
              <a:buChar char="²"/>
            </a:pPr>
            <a:endParaRPr 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5626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5194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Description of the Project</a:t>
            </a:r>
            <a:endParaRPr lang="en-US" dirty="0">
              <a:solidFill>
                <a:srgbClr val="000000"/>
              </a:solidFill>
            </a:endParaRPr>
          </a:p>
        </p:txBody>
      </p:sp>
      <p:sp>
        <p:nvSpPr>
          <p:cNvPr id="3" name="Content Placeholder 2"/>
          <p:cNvSpPr>
            <a:spLocks noGrp="1"/>
          </p:cNvSpPr>
          <p:nvPr>
            <p:ph idx="1"/>
          </p:nvPr>
        </p:nvSpPr>
        <p:spPr/>
        <p:txBody>
          <a:bodyPr>
            <a:normAutofit/>
          </a:bodyPr>
          <a:lstStyle/>
          <a:p>
            <a:pPr lvl="0">
              <a:buFont typeface="Wingdings" charset="2"/>
              <a:buChar char="²"/>
            </a:pPr>
            <a:r>
              <a:rPr lang="en-US" b="1" i="1" dirty="0" smtClean="0">
                <a:solidFill>
                  <a:srgbClr val="000000"/>
                </a:solidFill>
              </a:rPr>
              <a:t>Synopsis:</a:t>
            </a:r>
            <a:r>
              <a:rPr lang="en-US" dirty="0">
                <a:solidFill>
                  <a:srgbClr val="000000"/>
                </a:solidFill>
              </a:rPr>
              <a:t>	</a:t>
            </a:r>
            <a:r>
              <a:rPr lang="en-US" dirty="0" smtClean="0">
                <a:solidFill>
                  <a:srgbClr val="000000"/>
                </a:solidFill>
              </a:rPr>
              <a:t>Expansion of </a:t>
            </a:r>
            <a:r>
              <a:rPr lang="en-US" dirty="0">
                <a:solidFill>
                  <a:srgbClr val="000000"/>
                </a:solidFill>
              </a:rPr>
              <a:t>p</a:t>
            </a:r>
            <a:r>
              <a:rPr lang="en-US" dirty="0" smtClean="0">
                <a:solidFill>
                  <a:srgbClr val="000000"/>
                </a:solidFill>
              </a:rPr>
              <a:t>ediatric </a:t>
            </a:r>
            <a:r>
              <a:rPr lang="en-US" dirty="0">
                <a:solidFill>
                  <a:srgbClr val="000000"/>
                </a:solidFill>
              </a:rPr>
              <a:t>p</a:t>
            </a:r>
            <a:r>
              <a:rPr lang="en-US" dirty="0" smtClean="0">
                <a:solidFill>
                  <a:srgbClr val="000000"/>
                </a:solidFill>
              </a:rPr>
              <a:t>rimary care by providing health periodicity exams in conjunction with a visit to an acute care walk in clinic to eligible patients and their siblings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5725171"/>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434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Child Exams in Acute Care Clinic</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92" y="381000"/>
            <a:ext cx="5614416" cy="1609344"/>
          </a:xfrm>
          <a:prstGeom prst="rect">
            <a:avLst/>
          </a:prstGeom>
        </p:spPr>
      </p:pic>
    </p:spTree>
    <p:extLst>
      <p:ext uri="{BB962C8B-B14F-4D97-AF65-F5344CB8AC3E}">
        <p14:creationId xmlns:p14="http://schemas.microsoft.com/office/powerpoint/2010/main" val="2933209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Well Child Exams in Acute Care Clinic</a:t>
            </a:r>
            <a:endParaRPr lang="en-US" dirty="0">
              <a:solidFill>
                <a:srgbClr val="000000"/>
              </a:solidFill>
            </a:endParaRPr>
          </a:p>
        </p:txBody>
      </p:sp>
      <p:sp>
        <p:nvSpPr>
          <p:cNvPr id="3" name="Content Placeholder 2"/>
          <p:cNvSpPr>
            <a:spLocks noGrp="1"/>
          </p:cNvSpPr>
          <p:nvPr>
            <p:ph idx="1"/>
          </p:nvPr>
        </p:nvSpPr>
        <p:spPr>
          <a:xfrm>
            <a:off x="457200" y="1295400"/>
            <a:ext cx="8229600" cy="4525963"/>
          </a:xfrm>
        </p:spPr>
        <p:txBody>
          <a:bodyPr>
            <a:normAutofit/>
          </a:bodyPr>
          <a:lstStyle/>
          <a:p>
            <a:pPr lvl="0">
              <a:buFont typeface="Wingdings" charset="2"/>
              <a:buChar char="²"/>
            </a:pPr>
            <a:r>
              <a:rPr lang="en-US" sz="2800" dirty="0" smtClean="0">
                <a:solidFill>
                  <a:srgbClr val="000000"/>
                </a:solidFill>
              </a:rPr>
              <a:t>Goal: To </a:t>
            </a:r>
            <a:r>
              <a:rPr lang="en-US" sz="2800" dirty="0">
                <a:solidFill>
                  <a:srgbClr val="000000"/>
                </a:solidFill>
              </a:rPr>
              <a:t>increase the number of children who receive appropriate health periodicity exams as defined by the American Academy of Pediatrics Bright Futures Recommendations and are current in their immunization status. </a:t>
            </a:r>
            <a:endParaRPr lang="en-US" sz="2800" dirty="0" smtClean="0">
              <a:solidFill>
                <a:srgbClr val="000000"/>
              </a:solidFill>
            </a:endParaRPr>
          </a:p>
          <a:p>
            <a:pPr lvl="0">
              <a:buFont typeface="Wingdings" charset="2"/>
              <a:buChar char="²"/>
            </a:pPr>
            <a:r>
              <a:rPr lang="en-US" sz="2800" dirty="0" smtClean="0">
                <a:solidFill>
                  <a:srgbClr val="000000"/>
                </a:solidFill>
              </a:rPr>
              <a:t>Expansion of </a:t>
            </a:r>
            <a:r>
              <a:rPr lang="en-US" sz="2800" dirty="0">
                <a:solidFill>
                  <a:srgbClr val="000000"/>
                </a:solidFill>
              </a:rPr>
              <a:t>p</a:t>
            </a:r>
            <a:r>
              <a:rPr lang="en-US" sz="2800" dirty="0" smtClean="0">
                <a:solidFill>
                  <a:srgbClr val="000000"/>
                </a:solidFill>
              </a:rPr>
              <a:t>ediatric </a:t>
            </a:r>
            <a:r>
              <a:rPr lang="en-US" sz="2800" dirty="0">
                <a:solidFill>
                  <a:srgbClr val="000000"/>
                </a:solidFill>
              </a:rPr>
              <a:t>p</a:t>
            </a:r>
            <a:r>
              <a:rPr lang="en-US" sz="2800" dirty="0" smtClean="0">
                <a:solidFill>
                  <a:srgbClr val="000000"/>
                </a:solidFill>
              </a:rPr>
              <a:t>rimary care by providing health periodicity exams in conjunction with a visit to an acute care walk in clinic to eligible patients and their siblings</a:t>
            </a:r>
          </a:p>
          <a:p>
            <a:pPr lvl="0">
              <a:buFont typeface="Wingdings" charset="2"/>
              <a:buChar char="²"/>
            </a:pPr>
            <a:endParaRPr lang="en-US" dirty="0" smtClean="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56388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69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Child Exams in Acute Care Clinic</a:t>
            </a:r>
          </a:p>
        </p:txBody>
      </p:sp>
      <p:sp>
        <p:nvSpPr>
          <p:cNvPr id="3" name="Content Placeholder 2"/>
          <p:cNvSpPr>
            <a:spLocks noGrp="1"/>
          </p:cNvSpPr>
          <p:nvPr>
            <p:ph idx="1"/>
          </p:nvPr>
        </p:nvSpPr>
        <p:spPr>
          <a:xfrm>
            <a:off x="457200" y="1371600"/>
            <a:ext cx="8229600" cy="4525963"/>
          </a:xfrm>
        </p:spPr>
        <p:txBody>
          <a:bodyPr>
            <a:normAutofit/>
          </a:bodyPr>
          <a:lstStyle/>
          <a:p>
            <a:pPr>
              <a:buFont typeface="Wingdings" charset="2"/>
              <a:buChar char="²"/>
            </a:pPr>
            <a:r>
              <a:rPr lang="en-US" sz="2800" dirty="0">
                <a:solidFill>
                  <a:srgbClr val="000000"/>
                </a:solidFill>
              </a:rPr>
              <a:t>U</a:t>
            </a:r>
            <a:r>
              <a:rPr lang="en-US" sz="2800" dirty="0" smtClean="0">
                <a:solidFill>
                  <a:srgbClr val="000000"/>
                </a:solidFill>
              </a:rPr>
              <a:t>tilize </a:t>
            </a:r>
            <a:r>
              <a:rPr lang="en-US" sz="2800" dirty="0">
                <a:solidFill>
                  <a:srgbClr val="000000"/>
                </a:solidFill>
              </a:rPr>
              <a:t>a “just in time” delivery model to offer periodic health exams visit to all eligible children in the family of an index patient who presents to the walk in </a:t>
            </a:r>
            <a:r>
              <a:rPr lang="en-US" sz="2800" dirty="0" smtClean="0">
                <a:solidFill>
                  <a:srgbClr val="000000"/>
                </a:solidFill>
              </a:rPr>
              <a:t>clinic.</a:t>
            </a:r>
          </a:p>
          <a:p>
            <a:pPr>
              <a:buFont typeface="Wingdings" charset="2"/>
              <a:buChar char="²"/>
            </a:pPr>
            <a:endParaRPr lang="en-US" sz="2800" dirty="0" smtClean="0">
              <a:solidFill>
                <a:srgbClr val="000000"/>
              </a:solidFill>
            </a:endParaRPr>
          </a:p>
          <a:p>
            <a:pPr>
              <a:buFont typeface="Wingdings" charset="2"/>
              <a:buChar char="²"/>
            </a:pPr>
            <a:r>
              <a:rPr lang="en-US" sz="2800" dirty="0" smtClean="0">
                <a:solidFill>
                  <a:srgbClr val="000000"/>
                </a:solidFill>
              </a:rPr>
              <a:t>We </a:t>
            </a:r>
            <a:r>
              <a:rPr lang="en-US" sz="2800" dirty="0">
                <a:solidFill>
                  <a:srgbClr val="000000"/>
                </a:solidFill>
              </a:rPr>
              <a:t>do not intend to supplant the traditional provider – patient relationship where one exists and the parent is regularly accessing preventative care. </a:t>
            </a:r>
            <a:endParaRPr lang="en-US" sz="2800" dirty="0" smtClean="0">
              <a:solidFill>
                <a:srgbClr val="000000"/>
              </a:solidFill>
            </a:endParaRPr>
          </a:p>
          <a:p>
            <a:endParaRPr 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7150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225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Child Exams in Acute Care Clinic</a:t>
            </a:r>
          </a:p>
        </p:txBody>
      </p:sp>
      <p:sp>
        <p:nvSpPr>
          <p:cNvPr id="3" name="Content Placeholder 2"/>
          <p:cNvSpPr>
            <a:spLocks noGrp="1"/>
          </p:cNvSpPr>
          <p:nvPr>
            <p:ph idx="1"/>
          </p:nvPr>
        </p:nvSpPr>
        <p:spPr>
          <a:xfrm>
            <a:off x="457200" y="1295400"/>
            <a:ext cx="8229600" cy="4525963"/>
          </a:xfrm>
        </p:spPr>
        <p:txBody>
          <a:bodyPr>
            <a:normAutofit fontScale="92500"/>
          </a:bodyPr>
          <a:lstStyle/>
          <a:p>
            <a:pPr>
              <a:buFont typeface="Wingdings" charset="2"/>
              <a:buChar char="²"/>
            </a:pPr>
            <a:r>
              <a:rPr lang="en-US" sz="3000" dirty="0" smtClean="0"/>
              <a:t>We</a:t>
            </a:r>
            <a:r>
              <a:rPr lang="en-US" sz="3000" dirty="0" smtClean="0">
                <a:solidFill>
                  <a:schemeClr val="tx1"/>
                </a:solidFill>
              </a:rPr>
              <a:t> </a:t>
            </a:r>
            <a:r>
              <a:rPr lang="en-US" sz="3000" dirty="0">
                <a:solidFill>
                  <a:schemeClr val="tx1"/>
                </a:solidFill>
              </a:rPr>
              <a:t>are identifying children who have fallen off the recommended pathway, are not receiving services they are eligible for, and use the acute care visit as opportunity to both provide the screening examination and try to reestablish the patient with a Primary Care Provider for subsequent exams</a:t>
            </a:r>
            <a:r>
              <a:rPr lang="en-US" sz="3000" dirty="0" smtClean="0">
                <a:solidFill>
                  <a:schemeClr val="tx1"/>
                </a:solidFill>
              </a:rPr>
              <a:t>.</a:t>
            </a:r>
          </a:p>
          <a:p>
            <a:pPr>
              <a:buFont typeface="Wingdings" charset="2"/>
              <a:buChar char="²"/>
            </a:pPr>
            <a:r>
              <a:rPr lang="en-US" sz="3000" dirty="0" smtClean="0">
                <a:solidFill>
                  <a:schemeClr val="tx1"/>
                </a:solidFill>
              </a:rPr>
              <a:t>Re</a:t>
            </a:r>
            <a:r>
              <a:rPr lang="en-US" sz="3000" dirty="0">
                <a:solidFill>
                  <a:schemeClr val="tx1"/>
                </a:solidFill>
              </a:rPr>
              <a:t>-establishing such a relationship may result in the child receiving future recommended periodicity exams and also reduced use of acute care services in the future. </a:t>
            </a:r>
          </a:p>
          <a:p>
            <a:pPr>
              <a:buFont typeface="Wingdings" charset="2"/>
              <a:buChar char="²"/>
            </a:pP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7150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0943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77448392"/>
              </p:ext>
            </p:extLst>
          </p:nvPr>
        </p:nvGraphicFramePr>
        <p:xfrm>
          <a:off x="1066800" y="1524000"/>
          <a:ext cx="7105650" cy="4581525"/>
        </p:xfrm>
        <a:graphic>
          <a:graphicData uri="http://schemas.openxmlformats.org/presentationml/2006/ole">
            <mc:AlternateContent xmlns:mc="http://schemas.openxmlformats.org/markup-compatibility/2006">
              <mc:Choice xmlns:v="urn:schemas-microsoft-com:vml" Requires="v">
                <p:oleObj spid="_x0000_s2126" name="Worksheet" r:id="rId4" imgW="7105785" imgH="4581455" progId="Excel.Sheet.12">
                  <p:embed/>
                </p:oleObj>
              </mc:Choice>
              <mc:Fallback>
                <p:oleObj name="Worksheet" r:id="rId4" imgW="7105785" imgH="4581455" progId="Excel.Sheet.12">
                  <p:embed/>
                  <p:pic>
                    <p:nvPicPr>
                      <p:cNvPr id="0" name=""/>
                      <p:cNvPicPr/>
                      <p:nvPr/>
                    </p:nvPicPr>
                    <p:blipFill>
                      <a:blip r:embed="rId5"/>
                      <a:stretch>
                        <a:fillRect/>
                      </a:stretch>
                    </p:blipFill>
                    <p:spPr>
                      <a:xfrm>
                        <a:off x="1066800" y="1524000"/>
                        <a:ext cx="7105650" cy="4581525"/>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DY2 – Pre DSRIP</a:t>
            </a:r>
            <a:endParaRPr lang="en-US" dirty="0"/>
          </a:p>
        </p:txBody>
      </p:sp>
    </p:spTree>
    <p:extLst>
      <p:ext uri="{BB962C8B-B14F-4D97-AF65-F5344CB8AC3E}">
        <p14:creationId xmlns:p14="http://schemas.microsoft.com/office/powerpoint/2010/main" val="2766829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1525</Words>
  <Application>Microsoft Office PowerPoint</Application>
  <PresentationFormat>On-screen Show (4:3)</PresentationFormat>
  <Paragraphs>717</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Worksheet</vt:lpstr>
      <vt:lpstr>DSRIP Project 1.6</vt:lpstr>
      <vt:lpstr>Introduction</vt:lpstr>
      <vt:lpstr>Introduction</vt:lpstr>
      <vt:lpstr>Description of the Project</vt:lpstr>
      <vt:lpstr>Well Child Exams in Acute Care Clinic</vt:lpstr>
      <vt:lpstr>Well Child Exams in Acute Care Clinic</vt:lpstr>
      <vt:lpstr>Well Child Exams in Acute Care Clinic</vt:lpstr>
      <vt:lpstr>Well Child Exams in Acute Care Clinic</vt:lpstr>
      <vt:lpstr>DY2 – Pre DSRIP</vt:lpstr>
      <vt:lpstr>DY3</vt:lpstr>
      <vt:lpstr>DY4</vt:lpstr>
      <vt:lpstr>Well Child Exams 0-15 months</vt:lpstr>
      <vt:lpstr>DY2  Pre-DSRIP: 61.65%</vt:lpstr>
      <vt:lpstr>DY3  Baseline: 63.83%</vt:lpstr>
      <vt:lpstr>DY4  Goal: 65.15%  (Improve on self – IOS – 5% gap reduction) </vt:lpstr>
      <vt:lpstr>Well Child Exams 3-6 yrs</vt:lpstr>
      <vt:lpstr>DY2 Pre-DSRIP: 70.45%</vt:lpstr>
      <vt:lpstr>DY3 Baseline: 66.86%</vt:lpstr>
      <vt:lpstr>DY4 Goal: 68.47% (est) MPL: 65.51%   HPL:  82.94%  based on NCQA Data</vt:lpstr>
      <vt:lpstr>Well Child Exams 12-21 yrs (Adolescents)</vt:lpstr>
      <vt:lpstr>DY2 Pre-DSRIP: 61.82%</vt:lpstr>
      <vt:lpstr>DY3 Baseline: 60.87%</vt:lpstr>
      <vt:lpstr>DY4 Goal: 61.21%</vt:lpstr>
      <vt:lpstr>Continuous Quality Improvements (CQI)</vt:lpstr>
      <vt:lpstr>THANK YOU!</vt:lpstr>
    </vt:vector>
  </TitlesOfParts>
  <Company>Texas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Oscar A</dc:creator>
  <cp:lastModifiedBy>Georgena Roberts</cp:lastModifiedBy>
  <cp:revision>50</cp:revision>
  <dcterms:created xsi:type="dcterms:W3CDTF">2015-03-17T14:08:47Z</dcterms:created>
  <dcterms:modified xsi:type="dcterms:W3CDTF">2015-10-15T15:38:28Z</dcterms:modified>
</cp:coreProperties>
</file>