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8" r:id="rId3"/>
    <p:sldId id="275" r:id="rId4"/>
    <p:sldId id="283" r:id="rId5"/>
    <p:sldId id="279" r:id="rId6"/>
    <p:sldId id="284" r:id="rId7"/>
    <p:sldId id="272" r:id="rId8"/>
    <p:sldId id="281" r:id="rId9"/>
    <p:sldId id="282" r:id="rId10"/>
    <p:sldId id="285" r:id="rId11"/>
    <p:sldId id="286" r:id="rId12"/>
    <p:sldId id="287" r:id="rId13"/>
    <p:sldId id="288" r:id="rId14"/>
    <p:sldId id="289" r:id="rId15"/>
    <p:sldId id="262" r:id="rId1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>
        <p:scale>
          <a:sx n="107" d="100"/>
          <a:sy n="107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354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r">
              <a:defRPr sz="1200"/>
            </a:lvl1pPr>
          </a:lstStyle>
          <a:p>
            <a:fld id="{A5D94CA0-8165-4A8B-8872-748697DE3761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354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r">
              <a:defRPr sz="1200"/>
            </a:lvl1pPr>
          </a:lstStyle>
          <a:p>
            <a:fld id="{E8AA7105-D440-4B14-A24B-F89DE669C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91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354" y="1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r">
              <a:defRPr sz="1200"/>
            </a:lvl1pPr>
          </a:lstStyle>
          <a:p>
            <a:fld id="{F0CA776B-579E-4F2D-821A-B222B5DB9CED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49" tIns="44924" rIns="89849" bIns="449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108" y="4416500"/>
            <a:ext cx="5485785" cy="4183222"/>
          </a:xfrm>
          <a:prstGeom prst="rect">
            <a:avLst/>
          </a:prstGeom>
        </p:spPr>
        <p:txBody>
          <a:bodyPr vert="horz" lIns="89849" tIns="44924" rIns="89849" bIns="449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354" y="8829847"/>
            <a:ext cx="2972108" cy="464978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r">
              <a:defRPr sz="1200"/>
            </a:lvl1pPr>
          </a:lstStyle>
          <a:p>
            <a:fld id="{CA25761E-C1F0-4709-AE31-125AF6B7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29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solution was to implement a patient navigation program within our existing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15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support uses an identifier to track this form to generate the report.</a:t>
            </a:r>
            <a:endParaRPr lang="en-US" sz="12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59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3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Request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to change QPI for DY 4 and DY 5 – submitted in August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I-10.2: Increase Number of Unique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Patients</a:t>
            </a:r>
            <a:r>
              <a:rPr lang="en-US" sz="1200" b="0" i="0" u="none" strike="noStrike" kern="1200" baseline="0" dirty="0" smtClean="0">
                <a:solidFill>
                  <a:srgbClr val="000000"/>
                </a:solidFill>
                <a:effectLst/>
                <a:latin typeface="Palatino Linotype"/>
              </a:rPr>
              <a:t> served by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Navigator Program – DY4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just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Goal: </a:t>
            </a:r>
            <a:r>
              <a:rPr lang="en-US" sz="1200" b="0" i="0" u="none" strike="noStrike" kern="1200" dirty="0" smtClean="0">
                <a:solidFill>
                  <a:srgbClr val="FF0000"/>
                </a:solidFill>
                <a:effectLst/>
                <a:latin typeface="Palatino Linotype"/>
              </a:rPr>
              <a:t>55 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patients (QPI)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I-10.2: Increase Number of Unique Patients served by Navigator Program – DY5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pPr marL="0" marR="0" indent="0" algn="just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Goal: </a:t>
            </a:r>
            <a:r>
              <a:rPr lang="en-US" sz="1200" b="0" i="0" u="none" strike="noStrike" kern="1200" dirty="0" smtClean="0">
                <a:solidFill>
                  <a:srgbClr val="FF0000"/>
                </a:solidFill>
                <a:effectLst/>
                <a:latin typeface="Palatino Linotype"/>
              </a:rPr>
              <a:t>60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Palatino Linotype"/>
              </a:rPr>
              <a:t> patients (QPI)</a:t>
            </a:r>
            <a:endParaRPr lang="en-US" sz="1200" b="0" i="0" u="none" strike="noStrike" dirty="0" smtClean="0">
              <a:effectLst/>
              <a:latin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5761E-C1F0-4709-AE31-125AF6B7E6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5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55E30B-E1F4-4FC5-8E25-CD6FA8A37D10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effectLst/>
              </a:rPr>
              <a:t/>
            </a:r>
            <a:br>
              <a:rPr lang="en-US" sz="6000" b="1" dirty="0" smtClean="0">
                <a:effectLst/>
              </a:rPr>
            </a:br>
            <a:r>
              <a:rPr lang="en-US" sz="4000" b="1" dirty="0" smtClean="0">
                <a:effectLst/>
              </a:rPr>
              <a:t>Improving </a:t>
            </a:r>
            <a:r>
              <a:rPr lang="en-US" sz="4000" b="1" dirty="0">
                <a:effectLst/>
              </a:rPr>
              <a:t>Care and Outcomes of High Risk Newborns after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NICU </a:t>
            </a:r>
            <a:r>
              <a:rPr lang="en-US" sz="4000" b="1" dirty="0">
                <a:effectLst/>
              </a:rPr>
              <a:t>Discharge using the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Patient </a:t>
            </a:r>
            <a:r>
              <a:rPr lang="en-US" sz="4000" b="1" dirty="0">
                <a:effectLst/>
              </a:rPr>
              <a:t>Care Navigation </a:t>
            </a:r>
            <a:r>
              <a:rPr lang="en-US" sz="4000" b="1" dirty="0" smtClean="0">
                <a:effectLst/>
              </a:rPr>
              <a:t>Program</a:t>
            </a:r>
            <a:r>
              <a:rPr lang="en-US" sz="3300" b="1" dirty="0" smtClean="0">
                <a:effectLst/>
              </a:rPr>
              <a:t/>
            </a:r>
            <a:br>
              <a:rPr lang="en-US" sz="3300" b="1" dirty="0" smtClean="0">
                <a:effectLst/>
              </a:rPr>
            </a:br>
            <a:r>
              <a:rPr lang="en-US" sz="3300" b="1" dirty="0" smtClean="0">
                <a:effectLst/>
              </a:rPr>
              <a:t> </a:t>
            </a:r>
            <a:endParaRPr lang="en-US" sz="33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953000"/>
            <a:ext cx="7543800" cy="1676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Ma Teresa C Ambat, MD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Region 15 RHP Meeting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March 25, 2014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1:00pm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86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9132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P4R Measure attached to </a:t>
            </a:r>
            <a:r>
              <a:rPr lang="en-US" sz="4000" b="1" dirty="0">
                <a:effectLst/>
              </a:rPr>
              <a:t>IT 8.25. 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94180"/>
              </p:ext>
            </p:extLst>
          </p:nvPr>
        </p:nvGraphicFramePr>
        <p:xfrm>
          <a:off x="0" y="1600200"/>
          <a:ext cx="9144000" cy="4287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Tracking</a:t>
                      </a:r>
                      <a:r>
                        <a:rPr lang="en-US" baseline="0" dirty="0" smtClean="0"/>
                        <a:t> of deliveries at UMC with BW &lt;2500g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Year/Month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 of deliveries BW &lt;2500 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 deliveries</a:t>
                      </a:r>
                      <a:r>
                        <a:rPr lang="en-US" sz="1600" baseline="0" dirty="0" smtClean="0"/>
                        <a:t> (live births) at UMC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October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November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December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January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February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 as of Feb</a:t>
                      </a:r>
                      <a:r>
                        <a:rPr lang="en-US" sz="1600" baseline="0" dirty="0" smtClean="0"/>
                        <a:t> 2015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1535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3.8%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1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Quality Improvement (PDSA)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sz="2000" dirty="0" smtClean="0"/>
              <a:t>Promoting compliance with </a:t>
            </a:r>
            <a:r>
              <a:rPr lang="en-US" sz="2000" dirty="0" err="1" smtClean="0"/>
              <a:t>ff</a:t>
            </a:r>
            <a:r>
              <a:rPr lang="en-US" sz="2000" dirty="0" smtClean="0"/>
              <a:t>-up appointment at High Risk Clinic Neonatal Follow-up program</a:t>
            </a:r>
          </a:p>
          <a:p>
            <a:pPr lvl="1"/>
            <a:r>
              <a:rPr lang="en-US" sz="2000" dirty="0" smtClean="0"/>
              <a:t>Increase retention of patients enrolled in the program until discharge</a:t>
            </a:r>
          </a:p>
          <a:p>
            <a:pPr lvl="1"/>
            <a:r>
              <a:rPr lang="en-US" sz="2000" dirty="0" smtClean="0"/>
              <a:t>Improve services</a:t>
            </a:r>
          </a:p>
          <a:p>
            <a:pPr lvl="1"/>
            <a:r>
              <a:rPr lang="en-US" sz="2000" dirty="0" smtClean="0"/>
              <a:t>Increase parent satisfaction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4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Quality Improvement (PDSA)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785734"/>
              </p:ext>
            </p:extLst>
          </p:nvPr>
        </p:nvGraphicFramePr>
        <p:xfrm>
          <a:off x="0" y="1600200"/>
          <a:ext cx="9144000" cy="41960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Phone call reminders to parents of SCC appointment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Changed the day and time of phone call reminder to parent (Wednesday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PM,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Thursday AM)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Early notification allowed for early identification of problems/barriers to keeping appointment  and address problems in time which allowed parents to make any arrangements needed (examples: transportation arrangement for appointment, child care arrangements for siblings)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2.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Family meetings prior to hospital discharge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</a:t>
                      </a: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scheduled 1 week prior to discharge, </a:t>
                      </a:r>
                      <a:r>
                        <a:rPr lang="en-US" sz="16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</a:t>
                      </a: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-up meeting 1-2 days prior to discharge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3.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discharge welcome packet to SCC services</a:t>
                      </a:r>
                      <a:endParaRPr lang="en-US" sz="16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Parents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rovided welcome packet prior to hospital discharge which contains information on Texas Tech pediatric services, phone numbers of the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High Risk Clinic,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community agencies, growth and development baby booklet</a:t>
                      </a:r>
                      <a:endParaRPr lang="en-US" sz="16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 smtClean="0"/>
                        <a:t>Strategies</a:t>
                      </a:r>
                      <a:r>
                        <a:rPr lang="en-US" sz="1600" b="0" baseline="0" dirty="0" smtClean="0"/>
                        <a:t> 2 and 3 allowed for better understanding of High Risk Clinic services, established rapport between families and clinic and reinforced the role of navigators/coordinators as advocate and liaison to assist families in successful transition  from NICU to home</a:t>
                      </a:r>
                      <a:endParaRPr lang="en-US" sz="1600" b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51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Quality Improvement (PDSA)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262634"/>
              </p:ext>
            </p:extLst>
          </p:nvPr>
        </p:nvGraphicFramePr>
        <p:xfrm>
          <a:off x="0" y="1600200"/>
          <a:ext cx="9144000" cy="4648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smtClean="0"/>
                        <a:t>4.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Texas Tech Welcome to first High Risk Clinic Visit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the f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irst High Risk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Clinic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visit,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avigators review with families information on clinic visit processes and care navigation services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Reiterated importance of high risk clinic visits and its impact on long-term outcomes to encourage compliance and parents’ participation in the care of their infants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Provided continued reassurance to families that they have partners who can help them be successful in taking care of their babies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600" b="1" dirty="0" smtClean="0"/>
                        <a:t>5.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 up appointment scheduled prior to leaving exam room 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time in the clinic and promote satisfaction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Prevented missed appointment by having the follow-up appointment scheduled prior to leaving the exam room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6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Scheduling High Risk Clinic visits at 1 hour intervals</a:t>
                      </a:r>
                      <a:endParaRPr lang="en-US" sz="1600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waiting time, cancellation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rescheduling of appointment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pressure placed on practitioner to readily see patient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Spacing all SCC visits to 1 hour intervals allowed practitioner to have longer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face-to-face encounter with patients</a:t>
                      </a:r>
                      <a:endParaRPr lang="en-US" sz="1600" b="1" u="non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25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Upcoming Projects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Preemie Baby’s Day Out </a:t>
            </a:r>
            <a:r>
              <a:rPr lang="en-US" sz="2000" dirty="0" smtClean="0"/>
              <a:t>– May 7, 2015, 2-5PM at Texas Tech</a:t>
            </a:r>
          </a:p>
          <a:p>
            <a:endParaRPr lang="en-US" sz="2000" dirty="0" smtClean="0"/>
          </a:p>
          <a:p>
            <a:pPr lvl="1" algn="just"/>
            <a:r>
              <a:rPr lang="en-US" sz="1800" dirty="0" smtClean="0"/>
              <a:t>Provide </a:t>
            </a:r>
            <a:r>
              <a:rPr lang="en-US" sz="1800" dirty="0"/>
              <a:t>opportunities for gathering of families to connect with one another for support as they share their stories and a time to honor </a:t>
            </a:r>
            <a:r>
              <a:rPr lang="en-US" sz="1800" dirty="0" smtClean="0"/>
              <a:t>them</a:t>
            </a:r>
          </a:p>
          <a:p>
            <a:pPr lvl="1" algn="just"/>
            <a:r>
              <a:rPr lang="en-US" sz="1800" dirty="0"/>
              <a:t>E</a:t>
            </a:r>
            <a:r>
              <a:rPr lang="en-US" sz="1800" dirty="0" smtClean="0"/>
              <a:t>ducational </a:t>
            </a:r>
            <a:r>
              <a:rPr lang="en-US" sz="1800" dirty="0"/>
              <a:t>presentations on developmental care and </a:t>
            </a:r>
            <a:r>
              <a:rPr lang="en-US" sz="1800" dirty="0" smtClean="0"/>
              <a:t>interventions, appropriate </a:t>
            </a:r>
            <a:r>
              <a:rPr lang="en-US" sz="1800" dirty="0"/>
              <a:t>use of services and community resources to assist families as they increase their ability and confidence to care for their infants after NICU </a:t>
            </a:r>
            <a:r>
              <a:rPr lang="en-US" sz="1800" dirty="0" smtClean="0"/>
              <a:t>discharge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7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97" y="2590800"/>
            <a:ext cx="4744112" cy="11241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68121" y="1143000"/>
            <a:ext cx="4759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Questions?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5744" y="4038600"/>
            <a:ext cx="4836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Comments?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68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Description of the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+mn-lt"/>
              </a:rPr>
              <a:t>Patient </a:t>
            </a:r>
            <a:r>
              <a:rPr lang="en-US" sz="2000" dirty="0">
                <a:latin typeface="+mn-lt"/>
              </a:rPr>
              <a:t>Care Navigation Program within the High Risk </a:t>
            </a:r>
            <a:r>
              <a:rPr lang="en-US" sz="2000" dirty="0" smtClean="0">
                <a:latin typeface="+mn-lt"/>
              </a:rPr>
              <a:t>Clinic, </a:t>
            </a:r>
            <a:r>
              <a:rPr lang="en-US" sz="2000" dirty="0">
                <a:latin typeface="+mn-lt"/>
              </a:rPr>
              <a:t>a neonatal follow-up program at Texas Tech University Health Sciences Center (TTUHSC) El Paso - Department of </a:t>
            </a:r>
            <a:r>
              <a:rPr lang="en-US" sz="2000" dirty="0" smtClean="0">
                <a:latin typeface="+mn-lt"/>
              </a:rPr>
              <a:t>Pediatrics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000" b="1" i="1" dirty="0">
              <a:latin typeface="+mn-lt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+mn-lt"/>
              </a:rPr>
              <a:t>Target </a:t>
            </a:r>
            <a:r>
              <a:rPr lang="en-US" sz="2000" dirty="0">
                <a:latin typeface="+mn-lt"/>
              </a:rPr>
              <a:t>infants born at </a:t>
            </a:r>
            <a:r>
              <a:rPr lang="en-US" sz="2000" u="sng" dirty="0">
                <a:latin typeface="+mn-lt"/>
              </a:rPr>
              <a:t>&lt;</a:t>
            </a:r>
            <a:r>
              <a:rPr lang="en-US" sz="2000" dirty="0">
                <a:latin typeface="+mn-lt"/>
              </a:rPr>
              <a:t> 32 weeks gestational age  and/or infants whose birth weight was &lt; 1500 grams – a cohort of high-risk patients discharged from the El Paso Children’s Hospital (EPCH) – Neonatal Intensive Care Unit (NICU</a:t>
            </a:r>
            <a:r>
              <a:rPr lang="en-US" sz="2000" dirty="0" smtClean="0">
                <a:latin typeface="+mn-lt"/>
              </a:rPr>
              <a:t>)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630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Project Milestones and </a:t>
            </a:r>
            <a:r>
              <a:rPr lang="en-US" sz="3600" dirty="0" smtClean="0"/>
              <a:t>Metrics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447343"/>
              </p:ext>
            </p:extLst>
          </p:nvPr>
        </p:nvGraphicFramePr>
        <p:xfrm>
          <a:off x="0" y="1600200"/>
          <a:ext cx="9144000" cy="15849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effectLst/>
                        </a:rPr>
                        <a:t>P2.1: Number of People Trained as Patient Navigators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effectLst/>
                        </a:rPr>
                        <a:t>Goal: 1 Additional Patient Navigator hired and trained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DY</a:t>
                      </a:r>
                      <a:r>
                        <a:rPr lang="en-US" sz="2000" b="0" baseline="0" dirty="0" smtClean="0"/>
                        <a:t> 3: Met milestone, 1 person hired – start date 8/20/2014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DY</a:t>
                      </a:r>
                      <a:r>
                        <a:rPr lang="en-US" sz="2000" b="0" baseline="0" dirty="0" smtClean="0"/>
                        <a:t> 4 &amp; 5: Excluded from milestones</a:t>
                      </a:r>
                      <a:endParaRPr lang="en-US" sz="2000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14194"/>
              </p:ext>
            </p:extLst>
          </p:nvPr>
        </p:nvGraphicFramePr>
        <p:xfrm>
          <a:off x="0" y="3235961"/>
          <a:ext cx="9144000" cy="15849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kern="1200" dirty="0" smtClean="0">
                          <a:effectLst/>
                        </a:rPr>
                        <a:t>P2.2: Develop Outreach Plan to</a:t>
                      </a:r>
                      <a:r>
                        <a:rPr lang="en-US" sz="2000" kern="1200" baseline="0" dirty="0" smtClean="0">
                          <a:effectLst/>
                        </a:rPr>
                        <a:t> enroll patients in Navigation </a:t>
                      </a:r>
                      <a:r>
                        <a:rPr lang="en-US" sz="2000" kern="1200" dirty="0" smtClean="0">
                          <a:effectLst/>
                        </a:rPr>
                        <a:t>Program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effectLst/>
                        </a:rPr>
                        <a:t>Goal: Complete Patient Outreach Plan</a:t>
                      </a:r>
                      <a:endParaRPr lang="en-US" sz="2000" dirty="0"/>
                    </a:p>
                  </a:txBody>
                  <a:tcPr/>
                </a:tc>
              </a:tr>
              <a:tr h="24892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DY 3: </a:t>
                      </a:r>
                      <a:r>
                        <a:rPr lang="en-US" sz="2000" b="0" dirty="0" smtClean="0"/>
                        <a:t>Completed and submitted 8/7/14</a:t>
                      </a:r>
                      <a:endParaRPr lang="en-US" sz="2000" dirty="0"/>
                    </a:p>
                  </a:txBody>
                  <a:tcPr/>
                </a:tc>
              </a:tr>
              <a:tr h="24892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DY 4 &amp; 5:</a:t>
                      </a:r>
                      <a:r>
                        <a:rPr lang="en-US" sz="2000" baseline="0" dirty="0" smtClean="0"/>
                        <a:t> Excluded from milestones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82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Project Milestones and </a:t>
            </a:r>
            <a:r>
              <a:rPr lang="en-US" sz="3600" dirty="0" smtClean="0"/>
              <a:t>Metrics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196480"/>
              </p:ext>
            </p:extLst>
          </p:nvPr>
        </p:nvGraphicFramePr>
        <p:xfrm>
          <a:off x="0" y="1600200"/>
          <a:ext cx="9144000" cy="3291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effectLst/>
                        </a:rPr>
                        <a:t>P-10.1: (Customized) Report on types of services provided to high risk patients enrolled in the program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effectLst/>
                        </a:rPr>
                        <a:t>Goal: Complete report on those services provided to High Risk Patients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Navigators use EMR form to document the services (started in 6/2014).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services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June – Sept 2014: </a:t>
                      </a:r>
                      <a:r>
                        <a:rPr lang="en-US" sz="2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 5 services: </a:t>
                      </a:r>
                      <a:r>
                        <a:rPr lang="en-US" sz="2000" dirty="0" smtClean="0"/>
                        <a:t>Care Coordination – High Risk Clinic, Care Coordination – PCP,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System navigation – DME</a:t>
                      </a:r>
                      <a:r>
                        <a:rPr lang="en-US" sz="2000" baseline="0" dirty="0" smtClean="0"/>
                        <a:t> issues, </a:t>
                      </a:r>
                      <a:r>
                        <a:rPr lang="en-US" sz="2000" dirty="0" smtClean="0"/>
                        <a:t>Apnea monitoring, Phone calls – prior to </a:t>
                      </a:r>
                      <a:r>
                        <a:rPr lang="en-US" sz="2000" baseline="0" dirty="0" smtClean="0"/>
                        <a:t> High Risk clinic visit</a:t>
                      </a:r>
                      <a:endParaRPr lang="en-US" sz="2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7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effectLst/>
              </a:rPr>
              <a:t>Navigation Services – DY 4 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292626"/>
              </p:ext>
            </p:extLst>
          </p:nvPr>
        </p:nvGraphicFramePr>
        <p:xfrm>
          <a:off x="0" y="1600200"/>
          <a:ext cx="9144000" cy="741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58461"/>
                <a:gridCol w="1055077"/>
                <a:gridCol w="1055077"/>
                <a:gridCol w="1055077"/>
                <a:gridCol w="1055077"/>
                <a:gridCol w="1055077"/>
                <a:gridCol w="1055077"/>
                <a:gridCol w="1055077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Feb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baseline="0" dirty="0" smtClean="0"/>
                        <a:t>Total Services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292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288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1257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247542"/>
              </p:ext>
            </p:extLst>
          </p:nvPr>
        </p:nvGraphicFramePr>
        <p:xfrm>
          <a:off x="0" y="2438400"/>
          <a:ext cx="9144000" cy="4053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8461"/>
                <a:gridCol w="1055077"/>
                <a:gridCol w="1055077"/>
                <a:gridCol w="1055077"/>
                <a:gridCol w="1055077"/>
                <a:gridCol w="1055077"/>
                <a:gridCol w="1055077"/>
                <a:gridCol w="1055077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Top 5 services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Care Coordination – High Risk Clinic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407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Phone calls - Each High Risk Clinic visit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154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Education - appropriate use of services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74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Care Coordination -</a:t>
                      </a:r>
                      <a:r>
                        <a:rPr lang="en-US" sz="1400" baseline="0" dirty="0" smtClean="0"/>
                        <a:t> PCP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Care Coordination -other issues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57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algn="just"/>
                      <a:r>
                        <a:rPr lang="en-US" sz="1400" dirty="0" smtClean="0"/>
                        <a:t>Other services</a:t>
                      </a:r>
                      <a:r>
                        <a:rPr lang="en-US" sz="1400" smtClean="0"/>
                        <a:t>: Care Coordination – PCP,</a:t>
                      </a:r>
                      <a:r>
                        <a:rPr lang="en-US" sz="1400" baseline="0" smtClean="0"/>
                        <a:t> </a:t>
                      </a:r>
                      <a:r>
                        <a:rPr lang="en-US" sz="1400" smtClean="0"/>
                        <a:t>System navigation – DME</a:t>
                      </a:r>
                      <a:r>
                        <a:rPr lang="en-US" sz="1400" baseline="0" smtClean="0"/>
                        <a:t> issues, </a:t>
                      </a:r>
                      <a:r>
                        <a:rPr lang="en-US" sz="1400" smtClean="0"/>
                        <a:t>Apnea monitoring, care </a:t>
                      </a:r>
                      <a:r>
                        <a:rPr lang="en-US" sz="1400" dirty="0" smtClean="0"/>
                        <a:t>coordination for subspecialty </a:t>
                      </a:r>
                      <a:r>
                        <a:rPr lang="en-US" sz="1400" dirty="0" err="1" smtClean="0"/>
                        <a:t>ff</a:t>
                      </a:r>
                      <a:r>
                        <a:rPr lang="en-US" sz="1400" dirty="0" smtClean="0"/>
                        <a:t>-up, barriers</a:t>
                      </a:r>
                      <a:r>
                        <a:rPr lang="en-US" sz="1400" baseline="0" dirty="0" smtClean="0"/>
                        <a:t> to </a:t>
                      </a:r>
                      <a:r>
                        <a:rPr lang="en-US" sz="1400" baseline="0" smtClean="0"/>
                        <a:t>access, </a:t>
                      </a:r>
                      <a:r>
                        <a:rPr lang="en-US" sz="1400" baseline="0" dirty="0" smtClean="0"/>
                        <a:t>insurance services, phone calls – 2 weeks after NICU discharge, prescriptions, social services, home health, referrals to ECI and other rehab facility, triage medical problems, etc.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6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Project Milestones and </a:t>
            </a:r>
            <a:r>
              <a:rPr lang="en-US" sz="3600" dirty="0" smtClean="0"/>
              <a:t>Metrics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879635"/>
              </p:ext>
            </p:extLst>
          </p:nvPr>
        </p:nvGraphicFramePr>
        <p:xfrm>
          <a:off x="0" y="1600200"/>
          <a:ext cx="9144000" cy="1752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3048000"/>
                <a:gridCol w="3048000"/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P-8.1: Participate in semi‐annual face-to-face meetings or seminars</a:t>
                      </a:r>
                      <a:r>
                        <a:rPr lang="en-US" sz="1800" b="1" kern="1200" baseline="0" dirty="0" smtClean="0">
                          <a:effectLst/>
                        </a:rPr>
                        <a:t> </a:t>
                      </a:r>
                      <a:r>
                        <a:rPr lang="en-US" sz="1800" b="1" kern="1200" dirty="0" smtClean="0">
                          <a:effectLst/>
                        </a:rPr>
                        <a:t>organized</a:t>
                      </a:r>
                      <a:r>
                        <a:rPr lang="en-US" sz="1800" b="1" kern="1200" baseline="0" dirty="0" smtClean="0">
                          <a:effectLst/>
                        </a:rPr>
                        <a:t> by the </a:t>
                      </a:r>
                      <a:r>
                        <a:rPr lang="en-US" sz="1800" b="1" kern="1200" dirty="0" smtClean="0">
                          <a:effectLst/>
                        </a:rPr>
                        <a:t>RHP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effectLst/>
                        </a:rPr>
                        <a:t>Goal: Participate in at least 2 face-to-face</a:t>
                      </a:r>
                      <a:r>
                        <a:rPr lang="en-US" sz="1800" b="0" kern="1200" baseline="0" dirty="0" smtClean="0">
                          <a:effectLst/>
                        </a:rPr>
                        <a:t> </a:t>
                      </a:r>
                      <a:r>
                        <a:rPr lang="en-US" sz="1800" b="0" kern="1200" dirty="0" smtClean="0">
                          <a:effectLst/>
                        </a:rPr>
                        <a:t>meetings/seminars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DY 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7/30/2014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9/24/2014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3/25/2015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meeting: TBD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448384"/>
              </p:ext>
            </p:extLst>
          </p:nvPr>
        </p:nvGraphicFramePr>
        <p:xfrm>
          <a:off x="0" y="3505200"/>
          <a:ext cx="9144000" cy="2199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6096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I-10.2: Increase Number of Unique Patients</a:t>
                      </a:r>
                      <a:r>
                        <a:rPr lang="en-US" sz="1800" kern="1200" baseline="0" dirty="0" smtClean="0">
                          <a:effectLst/>
                        </a:rPr>
                        <a:t> s</a:t>
                      </a:r>
                      <a:r>
                        <a:rPr lang="en-US" sz="1800" kern="1200" dirty="0" smtClean="0">
                          <a:effectLst/>
                        </a:rPr>
                        <a:t>erved by Navigator Program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50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enrolled Oct 2013 - Sept 2014: </a:t>
                      </a:r>
                      <a:r>
                        <a:rPr lang="en-US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(out of 74 patients recruited = 73%)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Goal: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55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enrolled Oct 2014 – March 23, 2015: </a:t>
                      </a:r>
                      <a:r>
                        <a:rPr lang="en-US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(out of 38 patients recruited = 84 %)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57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629507"/>
              </p:ext>
            </p:extLst>
          </p:nvPr>
        </p:nvGraphicFramePr>
        <p:xfrm>
          <a:off x="0" y="1600200"/>
          <a:ext cx="9144000" cy="2651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IT 8.21. Developmental screening in the first 3 years of life. </a:t>
                      </a:r>
                      <a:endParaRPr lang="en-US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Indicator: The percentage</a:t>
                      </a:r>
                      <a:r>
                        <a:rPr lang="en-US" sz="1600" kern="1200" baseline="0" dirty="0" smtClean="0">
                          <a:effectLst/>
                        </a:rPr>
                        <a:t> of c</a:t>
                      </a:r>
                      <a:r>
                        <a:rPr lang="en-US" sz="1600" kern="1200" dirty="0" smtClean="0">
                          <a:effectLst/>
                        </a:rPr>
                        <a:t>hildren who had screening for risk of developmental,</a:t>
                      </a:r>
                      <a:r>
                        <a:rPr lang="en-US" sz="1600" kern="1200" baseline="0" dirty="0" smtClean="0">
                          <a:effectLst/>
                        </a:rPr>
                        <a:t> behavioral and social delays using a standardized screening tool documented by 12 months of age.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Target patients who turn 12 months of age between Jan – Dec of measurement year.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Targeted patients: Premature infants enrolled in the program (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32 weeks and or birth weight </a:t>
                      </a:r>
                      <a:r>
                        <a:rPr lang="en-US" sz="1600" u="sng" kern="1200" dirty="0" smtClean="0">
                          <a:effectLst/>
                        </a:rPr>
                        <a:t>&lt;</a:t>
                      </a:r>
                      <a:r>
                        <a:rPr lang="en-US" sz="1600" kern="1200" dirty="0" smtClean="0">
                          <a:effectLst/>
                        </a:rPr>
                        <a:t> 1500grams).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kern="1200" dirty="0" smtClean="0">
                          <a:effectLst/>
                        </a:rPr>
                        <a:t>Communication and Symbolic Behavior Scales Developmental Profile (CSBS-DP) – performed during high risk clinic visit on target patients starting at 9 months chronologic age (started in June 2014). </a:t>
                      </a:r>
                      <a:endParaRPr lang="en-US" sz="16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07612"/>
              </p:ext>
            </p:extLst>
          </p:nvPr>
        </p:nvGraphicFramePr>
        <p:xfrm>
          <a:off x="10212" y="4419600"/>
          <a:ext cx="9133788" cy="2108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66894"/>
                <a:gridCol w="2283447"/>
                <a:gridCol w="2283447"/>
              </a:tblGrid>
              <a:tr h="370840">
                <a:tc>
                  <a:txBody>
                    <a:bodyPr/>
                    <a:lstStyle/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DY 3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DY 4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</a:t>
                      </a:r>
                      <a:r>
                        <a:rPr lang="en-US" sz="1600" b="0" baseline="0" dirty="0" smtClean="0"/>
                        <a:t> of targeted patients who turned 12 months of measurement year 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17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 targeted</a:t>
                      </a:r>
                      <a:r>
                        <a:rPr lang="en-US" sz="1600" b="0" baseline="0" dirty="0" smtClean="0"/>
                        <a:t> patients who received developmental screening using CSBS-DP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57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Total number of targeted</a:t>
                      </a:r>
                      <a:r>
                        <a:rPr lang="en-US" sz="1600" b="0" baseline="0" dirty="0" smtClean="0"/>
                        <a:t> patients who received developmental screening using CSBS-DP (%)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25%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Goal 26.25%</a:t>
                      </a:r>
                    </a:p>
                    <a:p>
                      <a:pPr algn="ctr"/>
                      <a:r>
                        <a:rPr lang="en-US" sz="1600" b="0" dirty="0" smtClean="0"/>
                        <a:t>As of Feb 2015: </a:t>
                      </a: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30%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60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850690"/>
              </p:ext>
            </p:extLst>
          </p:nvPr>
        </p:nvGraphicFramePr>
        <p:xfrm>
          <a:off x="0" y="1600200"/>
          <a:ext cx="9144000" cy="2377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effectLst/>
                        </a:rPr>
                        <a:t>IT 9.9. Transition record with specified elements received by discharged patients. 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Measure: Percentage of patients</a:t>
                      </a:r>
                      <a:r>
                        <a:rPr lang="en-US" sz="1800" kern="1200" baseline="0" dirty="0" smtClean="0">
                          <a:effectLst/>
                        </a:rPr>
                        <a:t> who received transition record at the time of discharge.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Targeted condition – Premature infants &lt; 34 weeks admitted</a:t>
                      </a:r>
                      <a:r>
                        <a:rPr lang="en-US" sz="1800" kern="1200" baseline="0" dirty="0" smtClean="0">
                          <a:effectLst/>
                        </a:rPr>
                        <a:t> and discharged </a:t>
                      </a:r>
                      <a:r>
                        <a:rPr lang="en-US" sz="1800" kern="1200" dirty="0" smtClean="0">
                          <a:effectLst/>
                        </a:rPr>
                        <a:t>at El Paso Children’s Hospital</a:t>
                      </a:r>
                      <a:r>
                        <a:rPr lang="en-US" sz="1800" kern="1200" baseline="0" dirty="0" smtClean="0">
                          <a:effectLst/>
                        </a:rPr>
                        <a:t> – NICU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must have documentation of receipt of transition record.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Transition record entered as an event by residents/NNPs at discharge (started in June 2014). Tracking done monthly.</a:t>
                      </a:r>
                      <a:endParaRPr lang="en-US" sz="18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933824"/>
              </p:ext>
            </p:extLst>
          </p:nvPr>
        </p:nvGraphicFramePr>
        <p:xfrm>
          <a:off x="0" y="4114800"/>
          <a:ext cx="9144000" cy="2021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2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DY 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DY 4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patients Discharged</a:t>
                      </a:r>
                      <a:r>
                        <a:rPr lang="en-US" baseline="0" dirty="0" smtClean="0"/>
                        <a:t> &lt; 34 weeks GA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99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Patients with</a:t>
                      </a:r>
                      <a:r>
                        <a:rPr lang="en-US" sz="1800" baseline="0" dirty="0" smtClean="0"/>
                        <a:t> documented receipt of transition record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26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Patients with documented receipt of transition record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31.3%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Goal:</a:t>
                      </a:r>
                      <a:r>
                        <a:rPr lang="en-US" b="0" baseline="0" dirty="0" smtClean="0"/>
                        <a:t> 32.8%</a:t>
                      </a:r>
                    </a:p>
                    <a:p>
                      <a:pPr algn="ctr"/>
                      <a:r>
                        <a:rPr lang="en-US" b="0" baseline="0" dirty="0" smtClean="0"/>
                        <a:t>As of Feb 2015: 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81%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39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US" sz="4000" dirty="0"/>
              <a:t>Category 3 </a:t>
            </a:r>
            <a:r>
              <a:rPr lang="en-US" sz="4000" dirty="0" smtClean="0"/>
              <a:t>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900" dirty="0" smtClean="0"/>
          </a:p>
          <a:p>
            <a:pPr algn="just"/>
            <a:endParaRPr lang="en-US" sz="2600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/>
          </a:p>
          <a:p>
            <a:pPr lvl="0" algn="just">
              <a:buFont typeface="Courier New" panose="02070309020205020404" pitchFamily="49" charset="0"/>
              <a:buChar char="o"/>
            </a:pPr>
            <a:endParaRPr lang="en-US" sz="2200" b="1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906242"/>
              </p:ext>
            </p:extLst>
          </p:nvPr>
        </p:nvGraphicFramePr>
        <p:xfrm>
          <a:off x="0" y="1600200"/>
          <a:ext cx="9144000" cy="25704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00"/>
              </a:tblGrid>
              <a:tr h="34544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effectLst/>
                        </a:rPr>
                        <a:t>IT 8.25. Sudden Infant Death Syndrome Counseling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445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effectLst/>
                        </a:rPr>
                        <a:t>Measure: Percentage of children 6 months of age who had documented Sudden Infant Death Syndrome (SIDS) counseling.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Numerator: Children who had documented SIDS counseling within 4 weeks of birth or by first pediatric visit, whichever comes first.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Denominator: Children who turned 6 months of age during the measurement year.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effectLst/>
                        </a:rPr>
                        <a:t>Targeted facility. All infants discharged from the El Paso Children’s Hospital – NICU.</a:t>
                      </a:r>
                      <a:r>
                        <a:rPr lang="en-US" sz="14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incorporated in discharge teaching on all infants discharged from the El Paso Children’s Hospital – NICU.  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SIDS counseling is entered as an event in Site of Care by residents/NNPs for documentation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(tracking started in June).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53876"/>
              </p:ext>
            </p:extLst>
          </p:nvPr>
        </p:nvGraphicFramePr>
        <p:xfrm>
          <a:off x="0" y="4267200"/>
          <a:ext cx="9144000" cy="2067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2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DY 3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DY 4</a:t>
                      </a:r>
                      <a:endParaRPr lang="en-US" sz="15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discharged from EPCH NICU who turned 6 months of age during the measurement year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514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918</a:t>
                      </a:r>
                      <a:endParaRPr lang="en-US" sz="15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Number</a:t>
                      </a:r>
                      <a:r>
                        <a:rPr lang="en-US" sz="1500" baseline="0" dirty="0" smtClean="0"/>
                        <a:t> of patients who received SIDS counseling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0</a:t>
                      </a:r>
                      <a:endParaRPr lang="en-U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664</a:t>
                      </a:r>
                      <a:endParaRPr lang="en-US" sz="15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Number</a:t>
                      </a:r>
                      <a:r>
                        <a:rPr lang="en-US" sz="1500" baseline="0" dirty="0" smtClean="0"/>
                        <a:t> of patients who received SIDS counseling</a:t>
                      </a:r>
                      <a:r>
                        <a:rPr lang="en-US" sz="1500" b="0" baseline="0" dirty="0" smtClean="0"/>
                        <a:t> (%)</a:t>
                      </a:r>
                      <a:endParaRPr lang="en-US" sz="15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Baseline of </a:t>
                      </a:r>
                      <a:r>
                        <a:rPr lang="en-US" sz="1500" dirty="0" smtClean="0">
                          <a:solidFill>
                            <a:srgbClr val="FF0000"/>
                          </a:solidFill>
                        </a:rPr>
                        <a:t>0% </a:t>
                      </a:r>
                    </a:p>
                    <a:p>
                      <a:pPr algn="ctr"/>
                      <a:r>
                        <a:rPr lang="en-US" sz="1000" dirty="0" smtClean="0"/>
                        <a:t>None of those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patients who received SIDS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counseling from June – Sept 2014 had turned 6 months. 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/>
                        <a:t>Goal:</a:t>
                      </a:r>
                      <a:r>
                        <a:rPr lang="en-US" sz="1500" b="0" baseline="0" dirty="0" smtClean="0"/>
                        <a:t> 5%</a:t>
                      </a:r>
                    </a:p>
                    <a:p>
                      <a:pPr algn="ctr"/>
                      <a:r>
                        <a:rPr lang="en-US" sz="1500" b="0" baseline="0" dirty="0" smtClean="0"/>
                        <a:t>As of Feb 2015: </a:t>
                      </a:r>
                      <a:r>
                        <a:rPr lang="en-US" sz="1500" b="0" dirty="0" smtClean="0">
                          <a:solidFill>
                            <a:srgbClr val="FF0000"/>
                          </a:solidFill>
                        </a:rPr>
                        <a:t>72%</a:t>
                      </a:r>
                      <a:endParaRPr lang="en-US" sz="15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99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1876</TotalTime>
  <Words>1539</Words>
  <Application>Microsoft Office PowerPoint</Application>
  <PresentationFormat>On-screen Show (4:3)</PresentationFormat>
  <Paragraphs>240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 Improving Care and Outcomes of High Risk Newborns after  NICU Discharge using the  Patient Care Navigation Program  </vt:lpstr>
      <vt:lpstr>Description of the Project</vt:lpstr>
      <vt:lpstr>Project Milestones and Metrics </vt:lpstr>
      <vt:lpstr>Project Milestones and Metrics </vt:lpstr>
      <vt:lpstr>Navigation Services – DY 4 </vt:lpstr>
      <vt:lpstr>Project Milestones and Metrics </vt:lpstr>
      <vt:lpstr>Category 3 Measures</vt:lpstr>
      <vt:lpstr>Category 3 Measures</vt:lpstr>
      <vt:lpstr>Category 3 Measures</vt:lpstr>
      <vt:lpstr>P4R Measure attached to IT 8.25. </vt:lpstr>
      <vt:lpstr>Quality Improvement (PDSA)</vt:lpstr>
      <vt:lpstr>Quality Improvement (PDSA)</vt:lpstr>
      <vt:lpstr>Quality Improvement (PDSA)</vt:lpstr>
      <vt:lpstr>Upcoming Projects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Georgena Roberts</cp:lastModifiedBy>
  <cp:revision>155</cp:revision>
  <cp:lastPrinted>2014-09-23T21:58:31Z</cp:lastPrinted>
  <dcterms:created xsi:type="dcterms:W3CDTF">2013-04-18T15:27:55Z</dcterms:created>
  <dcterms:modified xsi:type="dcterms:W3CDTF">2015-03-25T17:01:13Z</dcterms:modified>
</cp:coreProperties>
</file>