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73" r:id="rId3"/>
    <p:sldId id="274" r:id="rId4"/>
    <p:sldId id="275" r:id="rId5"/>
    <p:sldId id="260" r:id="rId6"/>
    <p:sldId id="261" r:id="rId7"/>
    <p:sldId id="262" r:id="rId8"/>
    <p:sldId id="270" r:id="rId9"/>
    <p:sldId id="276" r:id="rId10"/>
    <p:sldId id="263" r:id="rId11"/>
    <p:sldId id="264" r:id="rId12"/>
    <p:sldId id="277" r:id="rId13"/>
    <p:sldId id="265" r:id="rId14"/>
    <p:sldId id="266" r:id="rId15"/>
    <p:sldId id="279" r:id="rId16"/>
    <p:sldId id="268" r:id="rId17"/>
    <p:sldId id="278" r:id="rId18"/>
    <p:sldId id="281" r:id="rId19"/>
    <p:sldId id="283" r:id="rId20"/>
    <p:sldId id="282" r:id="rId21"/>
    <p:sldId id="284" r:id="rId22"/>
    <p:sldId id="269" r:id="rId23"/>
    <p:sldId id="280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>
        <p:scale>
          <a:sx n="90" d="100"/>
          <a:sy n="90" d="100"/>
        </p:scale>
        <p:origin x="-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0312DB1-D206-4773-B5CB-BD36419F316E}" type="datetimeFigureOut">
              <a:rPr lang="en-US"/>
              <a:pPr>
                <a:defRPr/>
              </a:pPr>
              <a:t>2/26/2014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CF8F826-CFDF-4B59-BF10-C0DCDE64F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5476C7-279D-4903-93FE-3BB4452DCA4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979342-492E-4701-8EDD-E33313AC13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.png"/>
          <p:cNvPicPr>
            <a:picLocks noChangeAspect="1"/>
          </p:cNvPicPr>
          <p:nvPr/>
        </p:nvPicPr>
        <p:blipFill>
          <a:blip r:embed="rId2"/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CB330-29AC-4A14-9C44-681C46A52A2D}" type="datetimeFigureOut">
              <a:rPr lang="en-US"/>
              <a:pPr>
                <a:defRPr/>
              </a:pPr>
              <a:t>2/26/2014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23F33-2E01-4736-8F6C-2B70F62C3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C5B11-C5ED-4C2A-8FD4-A894A8C0137D}" type="datetimeFigureOut">
              <a:rPr lang="en-US"/>
              <a:pPr>
                <a:defRPr/>
              </a:pPr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1B246-C7BA-4485-AA1F-EDA955338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F16CB-CE41-4694-9A49-5176AD347331}" type="datetimeFigureOut">
              <a:rPr lang="en-US"/>
              <a:pPr>
                <a:defRPr/>
              </a:pPr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D1C05-AAD4-4E94-A259-7DB60B8F6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A81AC-FA6A-4A7F-8F23-5F1399C9D9E7}" type="datetimeFigureOut">
              <a:rPr lang="en-US"/>
              <a:pPr>
                <a:defRPr/>
              </a:pPr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A947A-7A60-4BD9-BF6F-E06B93DCF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80315-79BE-4699-8654-B9EE6F1FB773}" type="datetimeFigureOut">
              <a:rPr lang="en-US"/>
              <a:pPr>
                <a:defRPr/>
              </a:pPr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B8182-361C-4453-BD26-E42CF5598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19852-4F3A-4A86-96A4-670F80C95EC4}" type="datetimeFigureOut">
              <a:rPr lang="en-US"/>
              <a:pPr>
                <a:defRPr/>
              </a:pPr>
              <a:t>2/26/2014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D7634-31CD-4CA4-B49F-33C77FE31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052D7-B3E2-494A-BAB8-F3D81BBBDB92}" type="datetimeFigureOut">
              <a:rPr lang="en-US"/>
              <a:pPr>
                <a:defRPr/>
              </a:pPr>
              <a:t>2/26/2014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0EB0A-99CB-4AB8-ADF6-4A573F731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A2591-AF59-4B96-93BF-81FB87D26B18}" type="datetimeFigureOut">
              <a:rPr lang="en-US"/>
              <a:pPr>
                <a:defRPr/>
              </a:pPr>
              <a:t>2/26/2014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C21C7-FF04-44D0-9109-C4B19DC64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B8002-49CD-4DB3-88B7-8EC6400F824A}" type="datetimeFigureOut">
              <a:rPr lang="en-US"/>
              <a:pPr>
                <a:defRPr/>
              </a:pPr>
              <a:t>2/26/2014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19890-1AB6-4B90-ADB7-16D737588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A1451-2A82-4AFC-8801-638386FAAE02}" type="datetimeFigureOut">
              <a:rPr lang="en-US"/>
              <a:pPr>
                <a:defRPr/>
              </a:pPr>
              <a:t>2/26/2014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D544E-288D-47BC-8CC1-795E2A0E1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oriz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8840F-888E-418D-9819-63A981937094}" type="datetimeFigureOut">
              <a:rPr lang="en-US"/>
              <a:pPr>
                <a:defRPr/>
              </a:pPr>
              <a:t>2/26/2014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1F906-186D-468E-A631-0CE4B6C26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trike="noStrike" spc="60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8A1E22D-156B-4120-8A04-79C8487CD60F}" type="datetimeFigureOut">
              <a:rPr lang="en-US"/>
              <a:pPr>
                <a:defRPr/>
              </a:pPr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cap="all" spc="6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D87B840-B036-412C-871A-A48BCD409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6" r:id="rId9"/>
    <p:sldLayoutId id="2147483677" r:id="rId10"/>
    <p:sldLayoutId id="214748367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86200"/>
            <a:ext cx="6400800" cy="1752600"/>
          </a:xfrm>
        </p:spPr>
        <p:txBody>
          <a:bodyPr/>
          <a:lstStyle/>
          <a:p>
            <a:pPr fontAlgn="auto">
              <a:buFont typeface="Arial" pitchFamily="34" charset="0"/>
              <a:buNone/>
              <a:defRPr/>
            </a:pPr>
            <a:r>
              <a:rPr lang="en-US" dirty="0" smtClean="0"/>
              <a:t>Oscar Perez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en-US" dirty="0" smtClean="0"/>
              <a:t>1115 Waiver - DSRIP Project  Manager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en-US" dirty="0" smtClean="0"/>
              <a:t>Region 15</a:t>
            </a:r>
          </a:p>
          <a:p>
            <a:pPr fontAlgn="auto">
              <a:buFont typeface="Arial" pitchFamily="34" charset="0"/>
              <a:buNone/>
              <a:defRPr/>
            </a:pPr>
            <a:r>
              <a:rPr lang="en-US" dirty="0" smtClean="0"/>
              <a:t>February 26 2014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8188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DSRIP CATEGORY 3 - </a:t>
            </a:r>
            <a:r>
              <a:rPr lang="en-US" b="1" dirty="0" smtClean="0">
                <a:solidFill>
                  <a:srgbClr val="FF0000"/>
                </a:solidFill>
              </a:rPr>
              <a:t>Update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5686425"/>
            <a:ext cx="26527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Valuation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Totals the Cat 3 Funds available per year (DY3 –DY4 – DY5)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Default distribution 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100 / Number of Cat 1-2 Projects (% per project)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You can decide new distribution per project (%)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NO project can be below MINIMUM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MINIMUM = 50% of Default Distribution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Dollar amount per Cat-3 Measure: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Calculated based on total Cat-3 Measures per Project (EQUALLY divided)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CAT-3 reporting and payments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Framework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DY3 -- Baseline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DY4 – Increase Outcome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DY5 – Increase Outcome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DATA certification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Head Quality Officer or Executive Level Officer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ALL baselines and subsequent submissions of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CAT-3 reporting and payments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smtClean="0"/>
              <a:t>PARTIAL payment rules apply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mtClean="0"/>
              <a:t>T o only achievements (NOT reporting only)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smtClean="0"/>
              <a:t>Full achievement – 100% payment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smtClean="0"/>
              <a:t>At least 75% achievement – 75% payment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smtClean="0"/>
              <a:t>At least 50% achievement – 50% payment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smtClean="0"/>
              <a:t>At least 25% achievement – 25% payment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smtClean="0"/>
              <a:t>Less than 25% achievement – 0% payment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CAT-3 reporting and payments  </a:t>
            </a:r>
            <a:r>
              <a:rPr lang="en-US" b="1" dirty="0" smtClean="0">
                <a:solidFill>
                  <a:srgbClr val="FFFF00"/>
                </a:solidFill>
              </a:rPr>
              <a:t>DY3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DY2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ALL carried-forward Cat-3’s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MUST demonstrate achievement for full  DY2 payment</a:t>
            </a:r>
          </a:p>
          <a:p>
            <a:pPr lvl="3" fontAlgn="auto">
              <a:buFont typeface="Arial" pitchFamily="34" charset="0"/>
              <a:buChar char="•"/>
              <a:defRPr/>
            </a:pPr>
            <a:r>
              <a:rPr lang="en-US" dirty="0" smtClean="0"/>
              <a:t>Submit Status Report of carried-forward DY2 Cat-3  OR</a:t>
            </a:r>
          </a:p>
          <a:p>
            <a:pPr lvl="3" fontAlgn="auto">
              <a:buFont typeface="Arial" pitchFamily="34" charset="0"/>
              <a:buChar char="•"/>
              <a:defRPr/>
            </a:pPr>
            <a:r>
              <a:rPr lang="en-US" dirty="0" smtClean="0"/>
              <a:t>Submit Achievement (documentation) of carried-forward DY2  Cat-3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DY3 - Baseline Data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April Reporting </a:t>
            </a:r>
          </a:p>
          <a:p>
            <a:pPr lvl="3" fontAlgn="auto">
              <a:buFont typeface="Arial" pitchFamily="34" charset="0"/>
              <a:buChar char="•"/>
              <a:defRPr/>
            </a:pPr>
            <a:r>
              <a:rPr lang="en-US" dirty="0" smtClean="0"/>
              <a:t>50% payment for reporting STATUS of new Cat-3’s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Oct Reporting</a:t>
            </a:r>
          </a:p>
          <a:p>
            <a:pPr lvl="3" fontAlgn="auto">
              <a:buFont typeface="Arial" pitchFamily="34" charset="0"/>
              <a:buChar char="•"/>
              <a:defRPr/>
            </a:pPr>
            <a:r>
              <a:rPr lang="en-US" dirty="0" smtClean="0"/>
              <a:t>Remaining 50% payment for validated BASELINES of new Cat-3’s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CAT-3 REPORTING and payments  </a:t>
            </a:r>
            <a:r>
              <a:rPr lang="en-US" b="1" dirty="0" smtClean="0">
                <a:solidFill>
                  <a:srgbClr val="FFFF00"/>
                </a:solidFill>
              </a:rPr>
              <a:t>DY4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267200"/>
          </a:xfrm>
        </p:spPr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DY4 –Improvement Reporting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5% over baseline IOS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10% of HPL gap QISMC</a:t>
            </a:r>
          </a:p>
          <a:p>
            <a:pPr lvl="3" fontAlgn="auto">
              <a:buFont typeface="Arial" pitchFamily="34" charset="0"/>
              <a:buChar char="•"/>
              <a:defRPr/>
            </a:pPr>
            <a:r>
              <a:rPr lang="en-US" dirty="0" smtClean="0"/>
              <a:t>HPL - 90</a:t>
            </a:r>
            <a:r>
              <a:rPr lang="en-US" baseline="30000" dirty="0" smtClean="0"/>
              <a:t>th</a:t>
            </a:r>
            <a:r>
              <a:rPr lang="en-US" dirty="0" smtClean="0"/>
              <a:t> percentile Benchmark (State or National) OR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Reach MPL QISMC</a:t>
            </a:r>
          </a:p>
          <a:p>
            <a:pPr lvl="3" fontAlgn="auto">
              <a:buFont typeface="Arial" pitchFamily="34" charset="0"/>
              <a:buChar char="•"/>
              <a:defRPr/>
            </a:pPr>
            <a:r>
              <a:rPr lang="en-US" dirty="0" smtClean="0"/>
              <a:t>MPL - 10</a:t>
            </a:r>
            <a:r>
              <a:rPr lang="en-US" baseline="30000" dirty="0" smtClean="0"/>
              <a:t>th</a:t>
            </a:r>
            <a:r>
              <a:rPr lang="en-US" dirty="0" smtClean="0"/>
              <a:t> or 25</a:t>
            </a:r>
            <a:r>
              <a:rPr lang="en-US" baseline="30000" dirty="0" smtClean="0"/>
              <a:t>th</a:t>
            </a:r>
            <a:r>
              <a:rPr lang="en-US" dirty="0" smtClean="0"/>
              <a:t> percentile Benchmark (State or National)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CAT-3 REPORTING and payments   </a:t>
            </a:r>
            <a:r>
              <a:rPr lang="en-US" b="1" dirty="0" smtClean="0">
                <a:solidFill>
                  <a:srgbClr val="FFFF00"/>
                </a:solidFill>
              </a:rPr>
              <a:t>DY4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DY4 Payments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ALL P4P Measures </a:t>
            </a:r>
          </a:p>
          <a:p>
            <a:pPr lvl="3" fontAlgn="auto">
              <a:buFont typeface="Arial" pitchFamily="34" charset="0"/>
              <a:buChar char="•"/>
              <a:defRPr/>
            </a:pPr>
            <a:r>
              <a:rPr lang="en-US" dirty="0" smtClean="0"/>
              <a:t>50% Funding – REPORTING</a:t>
            </a:r>
          </a:p>
          <a:p>
            <a:pPr lvl="3" fontAlgn="auto">
              <a:buFont typeface="Arial" pitchFamily="34" charset="0"/>
              <a:buChar char="•"/>
              <a:defRPr/>
            </a:pPr>
            <a:r>
              <a:rPr lang="en-US" dirty="0" smtClean="0"/>
              <a:t>50% Funding – ACHIEVING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ALL P4R Measures – **MUST have PA</a:t>
            </a:r>
          </a:p>
          <a:p>
            <a:pPr lvl="3" fontAlgn="auto">
              <a:buFont typeface="Arial" pitchFamily="34" charset="0"/>
              <a:buChar char="•"/>
              <a:defRPr/>
            </a:pPr>
            <a:r>
              <a:rPr lang="en-US" dirty="0" smtClean="0"/>
              <a:t>100% funding -- REPORTING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CAT-3 REPORTING and payments  </a:t>
            </a:r>
            <a:r>
              <a:rPr lang="en-US" b="1" dirty="0" smtClean="0">
                <a:solidFill>
                  <a:srgbClr val="FFFF00"/>
                </a:solidFill>
              </a:rPr>
              <a:t>DY5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DY5 - Improvement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10% over baseline IOS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20% of gap QISMC</a:t>
            </a:r>
          </a:p>
          <a:p>
            <a:pPr lvl="3" fontAlgn="auto">
              <a:buFont typeface="Arial" pitchFamily="34" charset="0"/>
              <a:buChar char="•"/>
              <a:defRPr/>
            </a:pPr>
            <a:r>
              <a:rPr lang="en-US" dirty="0" smtClean="0"/>
              <a:t>HPL 90</a:t>
            </a:r>
            <a:r>
              <a:rPr lang="en-US" baseline="30000" dirty="0" smtClean="0"/>
              <a:t>th</a:t>
            </a:r>
            <a:r>
              <a:rPr lang="en-US" dirty="0" smtClean="0"/>
              <a:t> percentile Benchmark (State or National)  OR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10% of difference MPL and HPL  QISMC</a:t>
            </a:r>
          </a:p>
          <a:p>
            <a:pPr lvl="3" fontAlgn="auto">
              <a:buFont typeface="Arial" pitchFamily="34" charset="0"/>
              <a:buChar char="•"/>
              <a:defRPr/>
            </a:pPr>
            <a:r>
              <a:rPr lang="en-US" dirty="0" smtClean="0"/>
              <a:t>MPL 10</a:t>
            </a:r>
            <a:r>
              <a:rPr lang="en-US" baseline="30000" dirty="0" smtClean="0"/>
              <a:t>th</a:t>
            </a:r>
            <a:r>
              <a:rPr lang="en-US" dirty="0" smtClean="0"/>
              <a:t> or 25</a:t>
            </a:r>
            <a:r>
              <a:rPr lang="en-US" baseline="30000" dirty="0" smtClean="0"/>
              <a:t>th</a:t>
            </a:r>
            <a:r>
              <a:rPr lang="en-US" dirty="0" smtClean="0"/>
              <a:t> percentile Benchmark (State or National)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CAT-3 REPORTING and payments   </a:t>
            </a:r>
            <a:r>
              <a:rPr lang="en-US" b="1" dirty="0" smtClean="0">
                <a:solidFill>
                  <a:srgbClr val="FFFF00"/>
                </a:solidFill>
              </a:rPr>
              <a:t>dy5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DY5 Payments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ALL P4P Measures </a:t>
            </a:r>
          </a:p>
          <a:p>
            <a:pPr lvl="3" fontAlgn="auto">
              <a:buFont typeface="Arial" pitchFamily="34" charset="0"/>
              <a:buChar char="•"/>
              <a:defRPr/>
            </a:pPr>
            <a:r>
              <a:rPr lang="en-US" dirty="0" smtClean="0"/>
              <a:t>100% Funding – ACHIEVING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ALL P4R Measures – **MUST have PA</a:t>
            </a:r>
          </a:p>
          <a:p>
            <a:pPr lvl="3" fontAlgn="auto">
              <a:buFont typeface="Arial" pitchFamily="34" charset="0"/>
              <a:buChar char="•"/>
              <a:defRPr/>
            </a:pPr>
            <a:r>
              <a:rPr lang="en-US" dirty="0" smtClean="0"/>
              <a:t>50% funding – REPORTING</a:t>
            </a:r>
          </a:p>
          <a:p>
            <a:pPr lvl="3" fontAlgn="auto">
              <a:buFont typeface="Arial" pitchFamily="34" charset="0"/>
              <a:buChar char="•"/>
              <a:defRPr/>
            </a:pPr>
            <a:r>
              <a:rPr lang="en-US" dirty="0" smtClean="0"/>
              <a:t>50% funding – ACHIEVING **</a:t>
            </a:r>
          </a:p>
          <a:p>
            <a:pPr lvl="4" fontAlgn="auto">
              <a:buFont typeface="Arial" pitchFamily="34" charset="0"/>
              <a:buChar char="•"/>
              <a:defRPr/>
            </a:pPr>
            <a:r>
              <a:rPr lang="en-US" dirty="0" smtClean="0"/>
              <a:t>Population Focused Priority Measure  OR</a:t>
            </a:r>
          </a:p>
          <a:p>
            <a:pPr lvl="4" fontAlgn="auto">
              <a:buFont typeface="Arial" pitchFamily="34" charset="0"/>
              <a:buChar char="•"/>
              <a:defRPr/>
            </a:pPr>
            <a:r>
              <a:rPr lang="en-US" dirty="0" smtClean="0"/>
              <a:t>Stretch Activity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Example -  Texas Cat-3 list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5290" t="15195" r="3023" b="6317"/>
          <a:stretch>
            <a:fillRect/>
          </a:stretch>
        </p:blipFill>
        <p:spPr bwMode="auto">
          <a:xfrm>
            <a:off x="381000" y="1600200"/>
            <a:ext cx="8332788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own Arrow 2"/>
          <p:cNvSpPr/>
          <p:nvPr/>
        </p:nvSpPr>
        <p:spPr>
          <a:xfrm rot="1623029">
            <a:off x="4546600" y="4343400"/>
            <a:ext cx="330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own Arrow 4"/>
          <p:cNvSpPr/>
          <p:nvPr/>
        </p:nvSpPr>
        <p:spPr>
          <a:xfrm rot="1623029">
            <a:off x="1457325" y="4456113"/>
            <a:ext cx="330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own Arrow 5"/>
          <p:cNvSpPr/>
          <p:nvPr/>
        </p:nvSpPr>
        <p:spPr>
          <a:xfrm rot="1623029">
            <a:off x="1838325" y="4495800"/>
            <a:ext cx="330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 l="29167" t="20844" r="35484" b="17538"/>
          <a:stretch>
            <a:fillRect/>
          </a:stretch>
        </p:blipFill>
        <p:spPr bwMode="auto">
          <a:xfrm>
            <a:off x="2922588" y="685800"/>
            <a:ext cx="567213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own Arrow 3"/>
          <p:cNvSpPr/>
          <p:nvPr/>
        </p:nvSpPr>
        <p:spPr>
          <a:xfrm rot="17143719">
            <a:off x="3376613" y="3344863"/>
            <a:ext cx="330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own Arrow 4"/>
          <p:cNvSpPr/>
          <p:nvPr/>
        </p:nvSpPr>
        <p:spPr>
          <a:xfrm rot="17143719">
            <a:off x="3434556" y="3790157"/>
            <a:ext cx="328613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own Arrow 5"/>
          <p:cNvSpPr/>
          <p:nvPr/>
        </p:nvSpPr>
        <p:spPr>
          <a:xfrm rot="17143719">
            <a:off x="3433763" y="4387850"/>
            <a:ext cx="330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00"/>
                </a:solidFill>
              </a:rPr>
              <a:t>New</a:t>
            </a:r>
            <a:r>
              <a:rPr lang="en-US" dirty="0" smtClean="0"/>
              <a:t> CAT-3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495800"/>
          </a:xfrm>
        </p:spPr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More choices in Measures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Help </a:t>
            </a:r>
            <a:r>
              <a:rPr lang="en-US" dirty="0"/>
              <a:t>support Renewal of </a:t>
            </a:r>
            <a:r>
              <a:rPr lang="en-US" dirty="0" smtClean="0"/>
              <a:t>Waiver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Documents-Tools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Texas Cat-3 Menu - spreadsheet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Selection Tool – spreadsheet 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Alternate Performance Measures - spreadsheet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Compendium – benchmarks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447800" y="1524000"/>
          <a:ext cx="6172200" cy="3943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711"/>
                <a:gridCol w="1123729"/>
                <a:gridCol w="1210170"/>
                <a:gridCol w="724772"/>
                <a:gridCol w="359061"/>
                <a:gridCol w="252672"/>
                <a:gridCol w="638331"/>
                <a:gridCol w="744720"/>
                <a:gridCol w="753032"/>
              </a:tblGrid>
              <a:tr h="781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CURRENT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DESCRIPTION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PROJECT(s)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TARGET POPULATION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TYPE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PROPOSED (NEW)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METRICS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NOTES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b"/>
                </a:tc>
              </a:tr>
              <a:tr h="1563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IT-11.3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Custom - Diabetic Eye Exams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1.1 Ophthalmology  (3.3)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Hispanic Diabetic Patients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P4P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NSA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IT-1.12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90th - 69.7% HPL         10th - 36.3% MPL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HEDIS 2011 - Medicaid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</a:tr>
              <a:tr h="1563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IT-11.4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Custom - Quality of Life - Patient Satisfaction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1.1 Ophthalmology  (3.2)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Hispanic Patients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P4P-IOS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IT-6.2b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tool specific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IOS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</a:tr>
              <a:tr h="1563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IT-11.6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Custom - Time to 3rd Appointment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1.1 Ophthalmology  (3.1)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Hispanic Diabetic Patients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P4P-IOS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NSA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IT-1.1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National Performance Goal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NOT QISMC Fit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</a:tr>
              <a:tr h="1563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IT-1.11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Diabetes Care- BP Control &lt; 140/90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1.2 Chronic Disease Mgt Registry  (3.4)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Diabetic Patients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P4P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IT-1.11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90th - 55% HPL                  10th - 27.3% MPL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HEDIS 2011 - Medicaid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</a:tr>
              <a:tr h="1563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IT-11.1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Custom - Seizure Re-occurrence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1.3 Neurology  (3.5)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Hispanic Epileptic Patients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P4P-IOS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NSA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IT-1.26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National Mean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NOT QISMC Fit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</a:tr>
              <a:tr h="1563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IT-10.1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SF-36 Quality of Life Survey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1.4 Breast Care Services  (3.6)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Patients enrolled in Survivor's Program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P4P-IOS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IT-10.1b.iv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tool specific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IOS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</a:tr>
              <a:tr h="781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IT-6.1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VSQ-9  Patient Satisfaction Survey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1.5 Surgery  (3.7)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All Surgery Patients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P4P-IOS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IT-6.2b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tool specific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IOS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</a:tr>
              <a:tr h="469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IT-11.1</a:t>
                      </a:r>
                      <a:endParaRPr lang="en-US" sz="7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Custom - TDap Booster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1.6 Pediatric Well Child Exams  (3.8)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Pediatric Patients in Acute Care Setting (Hispanic)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P4P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NSA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IT-8.22, 8.23, 8.25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90th - 77.3% HPL        10th - 43.8% MPL            90th - 83%  HPL            10th - 61.1% MPL                              90th - 64.7% HPL             10th - 35.5% MPL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First 15 months                  3,4,5,6 Years            Adolescents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</a:tr>
              <a:tr h="1563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IT-14.4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Physicians currently practice in HPSA's or MUA's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1.7 MIGS Fellowship  (3.9)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Fellows enrolled in program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P4P-IOS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NSA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IT-14.4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none presently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CMS Proposed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</a:tr>
              <a:tr h="1563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IT-14.7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Physicians plan to practise in HPSA or MUA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1.7 MIGS Fellowship  (3.10);                          1.8 Child Psych Fellowship  (3.16)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Fellows enrolled in program(s)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P4P-IOS-PA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NSA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IT-14.7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none presently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CMS Proposed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</a:tr>
              <a:tr h="1563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IT-14.8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Physicians plan to serve Medicaid populations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1.7 MIGS Fellowship  (3.11);                          1.8 Child Psych Fellowship  (3.17)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Fellows enrolled in program(s)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P4P-IOS-PA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NSA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IT-14.8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none presently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CMS Proposed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</a:tr>
              <a:tr h="1563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IT-14.6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Physicians spent 5 years living in a HPSA, MUA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1.8 Child Psych Fellowship  (3.15)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Fellows enrolled in program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P4P-IOS-PA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NSA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IT-14.6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none presently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CMS Proposed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</a:tr>
              <a:tr h="1563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IT-1.12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Diabetes Care - Retinal Eye Exams Rcvd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2.1 PCMH  (3.12)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Diabetic Patients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P4P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NSA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IT-1.12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90th - 69.7% HPL         10th - 36.3% MPL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HEDIS 2011 - Medicaid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</a:tr>
              <a:tr h="1563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IT-1.13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Diabetes Care - Foot Exam Rcvd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2.1 PCMH  (3.13)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Diabetic Patients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P4P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NSA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IT-1.13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90th - 81.3% HPL        Mean - 64.6%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NHQR 2013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</a:tr>
              <a:tr h="1563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IT-1.14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Diabetes Care - Nephropathy Exam Rcvd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2.1 PCMH  (3.14)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Diabetic Patients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P4P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NSA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>
                          <a:effectLst/>
                        </a:rPr>
                        <a:t>IT-1.14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90th - 86.9% HPL        10th - 68.4% MPL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HEDIS 2011 - Medicaid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05" marR="6405" marT="6405" marB="0" anchor="ctr"/>
                </a:tc>
              </a:tr>
            </a:tbl>
          </a:graphicData>
        </a:graphic>
      </p:graphicFrame>
      <p:sp>
        <p:nvSpPr>
          <p:cNvPr id="5" name="Down Arrow 4"/>
          <p:cNvSpPr/>
          <p:nvPr/>
        </p:nvSpPr>
        <p:spPr>
          <a:xfrm rot="1623029">
            <a:off x="3895725" y="2106613"/>
            <a:ext cx="330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own Arrow 5"/>
          <p:cNvSpPr/>
          <p:nvPr/>
        </p:nvSpPr>
        <p:spPr>
          <a:xfrm rot="1623029">
            <a:off x="6791325" y="1954213"/>
            <a:ext cx="330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Baseline shows that we are at 35% compliant in BP control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HPL Benchmark is 55%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Gap is 20%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10% of 20% is 2%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DY4 goal would be to reach  37% compliant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We only reach 36%  (1%/2% goal = 50% partial payment)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DY5 goal would be to reach  39% compliant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We only reach 37% ( we can get remaining 50% DY4 money – but no </a:t>
            </a:r>
            <a:r>
              <a:rPr lang="en-US" smtClean="0"/>
              <a:t>DY5 money)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timelines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Submit new-revised selections – March 10, 2014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Send to </a:t>
            </a:r>
            <a:r>
              <a:rPr lang="en-US" dirty="0" err="1" smtClean="0"/>
              <a:t>DeLoitte</a:t>
            </a:r>
            <a:r>
              <a:rPr lang="en-US" dirty="0" smtClean="0"/>
              <a:t>  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Copy to Anchor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HHSC Feedback – April 1, 2014</a:t>
            </a:r>
          </a:p>
          <a:p>
            <a:pPr fontAlgn="auto"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267200"/>
          </a:xfrm>
        </p:spPr>
        <p:txBody>
          <a:bodyPr>
            <a:normAutofit fontScale="92500" lnSpcReduction="10000"/>
          </a:bodyPr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Change of Cat-3 Measures after the March submission?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Risk-Adjusted methodologies?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Can we completely change denominators </a:t>
            </a:r>
            <a:r>
              <a:rPr lang="en-US" dirty="0" err="1" smtClean="0"/>
              <a:t>eventhough</a:t>
            </a:r>
            <a:r>
              <a:rPr lang="en-US" dirty="0" smtClean="0"/>
              <a:t> our original narratives specify sub-groups?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IT-3.9 and IT-3.95 are the ONLY appropriate Smoking Cessation measures but now they have PA and Risk-Adjustments tacked on.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Time-to-3</a:t>
            </a:r>
            <a:r>
              <a:rPr lang="en-US" baseline="30000" dirty="0" smtClean="0"/>
              <a:t>rd</a:t>
            </a:r>
            <a:r>
              <a:rPr lang="en-US" dirty="0" smtClean="0"/>
              <a:t> Apt (IT-1.1) NQMC description has Residents as an exclusion.  Can we get an exception to this exclusion.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Will IT-14.6, 14.7, 14.8 (HPSA-MUA Questions of Fellows) be grandfathered if they were approved already by CMS?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IT-14.6, 14.7, 14.8 (HPSA-MUA) are dealing with small fellow-populations.  Any small change will make a huge difference in reporting (since questions are YES-NO)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What is Specific Criteria for PA (Prior Authorization)?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Questions on monies used on projects.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NEW Cat-3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Outcome Measures – “QUALITY IMPROVEMENTS”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SA (1) or NSA (3)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P4P or P4R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PA – Prior Authorization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“grandfathering”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New cat-3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smtClean="0"/>
              <a:t>Benchmarked Targets added (Methodologies)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mtClean="0"/>
              <a:t>QISMC – Quality Improvement System for Managed Care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smtClean="0"/>
              <a:t>HPL – High Performance Level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smtClean="0"/>
              <a:t>MPL – Minimum Performance Level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smtClean="0"/>
              <a:t>Gap – difference between baseline and HPL or MPL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smtClean="0"/>
              <a:t>IOS– Improvement Over Self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New CAT-3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3733800"/>
          </a:xfrm>
        </p:spPr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Care Setting -  suggested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Ambulatory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Inpatient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Both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Emergency Department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DY3-DY4-DY5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P4p  -  p4r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343400"/>
          </a:xfrm>
        </p:spPr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ALL outcomes have been labeled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P4P  Preferred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If P4R is selected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PA is necessary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Pick Alternate Performance Activity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Population-Focused Priority Measure  OR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Stretch Activity</a:t>
            </a:r>
          </a:p>
          <a:p>
            <a:pPr lvl="3" fontAlgn="auto">
              <a:buFont typeface="Arial" pitchFamily="34" charset="0"/>
              <a:buChar char="•"/>
              <a:defRPr/>
            </a:pPr>
            <a:r>
              <a:rPr lang="en-US" dirty="0" smtClean="0"/>
              <a:t>Specific Measures for:</a:t>
            </a:r>
          </a:p>
          <a:p>
            <a:pPr lvl="4" fontAlgn="auto">
              <a:buFont typeface="Arial" pitchFamily="34" charset="0"/>
              <a:buChar char="•"/>
              <a:defRPr/>
            </a:pPr>
            <a:r>
              <a:rPr lang="en-US" dirty="0" smtClean="0"/>
              <a:t>Hospitals</a:t>
            </a:r>
          </a:p>
          <a:p>
            <a:pPr lvl="4" fontAlgn="auto">
              <a:buFont typeface="Arial" pitchFamily="34" charset="0"/>
              <a:buChar char="•"/>
              <a:defRPr/>
            </a:pPr>
            <a:r>
              <a:rPr lang="en-US" dirty="0" smtClean="0"/>
              <a:t>Community Mental Health Centers</a:t>
            </a:r>
          </a:p>
          <a:p>
            <a:pPr lvl="4" fontAlgn="auto">
              <a:buFont typeface="Arial" pitchFamily="34" charset="0"/>
              <a:buChar char="•"/>
              <a:defRPr/>
            </a:pPr>
            <a:r>
              <a:rPr lang="en-US" dirty="0" smtClean="0"/>
              <a:t>Academic Health Science Centers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Od-6  od-10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Patient Satisfaction     Quality of Life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P4P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SA</a:t>
            </a:r>
          </a:p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STRONGLY recommend  ANOTHER measure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Custom denominators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auto">
              <a:buFont typeface="Arial" pitchFamily="34" charset="0"/>
              <a:buChar char="•"/>
              <a:defRPr/>
            </a:pPr>
            <a:r>
              <a:rPr lang="en-US" dirty="0" smtClean="0"/>
              <a:t>CMS has allowed for tailored denominators  ** ONLY P4P measures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If project goal is to target specialized populations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NOT to be used on Population Focused Priority Measures (P4R)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These measures are intended to reflect improvement across ALL provider’s projects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CUSTOM DENOMINATORS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91000"/>
          </a:xfrm>
        </p:spPr>
        <p:txBody>
          <a:bodyPr>
            <a:normAutofit lnSpcReduction="10000"/>
          </a:bodyPr>
          <a:lstStyle/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Use tool to modify</a:t>
            </a:r>
          </a:p>
          <a:p>
            <a:pPr lvl="1" fontAlgn="auto">
              <a:buFont typeface="Arial" pitchFamily="34" charset="0"/>
              <a:buChar char="•"/>
              <a:defRPr/>
            </a:pPr>
            <a:r>
              <a:rPr lang="en-US" dirty="0" smtClean="0"/>
              <a:t>“Forecast” feature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Will calculate percentiles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Choose ONE Category</a:t>
            </a:r>
          </a:p>
          <a:p>
            <a:pPr lvl="3" fontAlgn="auto">
              <a:buFont typeface="Arial" pitchFamily="34" charset="0"/>
              <a:buChar char="•"/>
              <a:defRPr/>
            </a:pPr>
            <a:r>
              <a:rPr lang="en-US" dirty="0" smtClean="0"/>
              <a:t>Payer Source (Medicaid-Indigent)</a:t>
            </a:r>
          </a:p>
          <a:p>
            <a:pPr lvl="3" fontAlgn="auto">
              <a:buFont typeface="Arial" pitchFamily="34" charset="0"/>
              <a:buChar char="•"/>
              <a:defRPr/>
            </a:pPr>
            <a:r>
              <a:rPr lang="en-US" dirty="0" smtClean="0"/>
              <a:t>Target Condition</a:t>
            </a:r>
          </a:p>
          <a:p>
            <a:pPr lvl="3" fontAlgn="auto">
              <a:buFont typeface="Arial" pitchFamily="34" charset="0"/>
              <a:buChar char="•"/>
              <a:defRPr/>
            </a:pPr>
            <a:r>
              <a:rPr lang="en-US" dirty="0" smtClean="0"/>
              <a:t>Age</a:t>
            </a:r>
          </a:p>
          <a:p>
            <a:pPr lvl="3" fontAlgn="auto">
              <a:buFont typeface="Arial" pitchFamily="34" charset="0"/>
              <a:buChar char="•"/>
              <a:defRPr/>
            </a:pPr>
            <a:r>
              <a:rPr lang="en-US" dirty="0" smtClean="0"/>
              <a:t>Race/ethnicity</a:t>
            </a:r>
          </a:p>
          <a:p>
            <a:pPr lvl="3" fontAlgn="auto">
              <a:buFont typeface="Arial" pitchFamily="34" charset="0"/>
              <a:buChar char="•"/>
              <a:defRPr/>
            </a:pPr>
            <a:r>
              <a:rPr lang="en-US" dirty="0" smtClean="0"/>
              <a:t>Gender</a:t>
            </a:r>
          </a:p>
          <a:p>
            <a:pPr lvl="3" fontAlgn="auto">
              <a:buFont typeface="Arial" pitchFamily="34" charset="0"/>
              <a:buChar char="•"/>
              <a:defRPr/>
            </a:pPr>
            <a:r>
              <a:rPr lang="en-US" dirty="0" smtClean="0"/>
              <a:t>Facility(</a:t>
            </a:r>
            <a:r>
              <a:rPr lang="en-US" dirty="0" err="1" smtClean="0"/>
              <a:t>ies</a:t>
            </a:r>
            <a:r>
              <a:rPr lang="en-US" dirty="0" smtClean="0"/>
              <a:t>) where services are delivered</a:t>
            </a:r>
          </a:p>
          <a:p>
            <a:pPr lvl="2" fontAlgn="auto">
              <a:buFont typeface="Arial" pitchFamily="34" charset="0"/>
              <a:buChar char="•"/>
              <a:defRPr/>
            </a:pPr>
            <a:r>
              <a:rPr lang="en-US" dirty="0" smtClean="0"/>
              <a:t>Others can be added in Description field on Tool</a:t>
            </a:r>
          </a:p>
          <a:p>
            <a:pPr lvl="3" fontAlgn="auto"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258</TotalTime>
  <Words>1128</Words>
  <Application>Microsoft Office PowerPoint</Application>
  <PresentationFormat>On-screen Show (4:3)</PresentationFormat>
  <Paragraphs>306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 Narrow</vt:lpstr>
      <vt:lpstr>Arial</vt:lpstr>
      <vt:lpstr>Calibri</vt:lpstr>
      <vt:lpstr>Horizon</vt:lpstr>
      <vt:lpstr>Horizon</vt:lpstr>
      <vt:lpstr>Horizon</vt:lpstr>
      <vt:lpstr>Horizon</vt:lpstr>
      <vt:lpstr>DSRIP CATEGORY 3 - UPDATE</vt:lpstr>
      <vt:lpstr>NEW CAT-3 FRAMEWORK</vt:lpstr>
      <vt:lpstr>NEW CAT-3 FRAMEWORK</vt:lpstr>
      <vt:lpstr>NEW CAT-3 FRAMEWORK</vt:lpstr>
      <vt:lpstr>NEW CAT-3 FRAMEWORK</vt:lpstr>
      <vt:lpstr>P4P  -  P4R</vt:lpstr>
      <vt:lpstr>OD-6  OD-10</vt:lpstr>
      <vt:lpstr>CUSTOM DENOMINATORS</vt:lpstr>
      <vt:lpstr>CUSTOM DENOMINATORS</vt:lpstr>
      <vt:lpstr>VALUATION CHANGES</vt:lpstr>
      <vt:lpstr>CAT-3 REPORTING AND PAYMENTS</vt:lpstr>
      <vt:lpstr>CAT-3 REPORTING AND PAYMENTS</vt:lpstr>
      <vt:lpstr>CAT-3 REPORTING AND PAYMENTS  DY3</vt:lpstr>
      <vt:lpstr>CAT-3 REPORTING AND PAYMENTS  DY4</vt:lpstr>
      <vt:lpstr>CAT-3 REPORTING AND PAYMENTS   DY4</vt:lpstr>
      <vt:lpstr>CAT-3 REPORTING AND PAYMENTS  DY5</vt:lpstr>
      <vt:lpstr>CAT-3 REPORTING AND PAYMENTS   DY5</vt:lpstr>
      <vt:lpstr>EXAMPLE -  TEXAS CAT-3 LIST</vt:lpstr>
      <vt:lpstr>EXAMPLE</vt:lpstr>
      <vt:lpstr>EXAMPLE</vt:lpstr>
      <vt:lpstr>EXAMPLE</vt:lpstr>
      <vt:lpstr>TIMELINES</vt:lpstr>
      <vt:lpstr>ISSUES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CATEGORY 3 - Update</dc:title>
  <dc:creator>owner</dc:creator>
  <cp:lastModifiedBy>Thomason</cp:lastModifiedBy>
  <cp:revision>33</cp:revision>
  <dcterms:created xsi:type="dcterms:W3CDTF">2014-02-26T03:14:39Z</dcterms:created>
  <dcterms:modified xsi:type="dcterms:W3CDTF">2014-02-26T22:26:50Z</dcterms:modified>
</cp:coreProperties>
</file>