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61" r:id="rId5"/>
    <p:sldId id="285" r:id="rId6"/>
    <p:sldId id="283" r:id="rId7"/>
    <p:sldId id="284" r:id="rId8"/>
    <p:sldId id="257" r:id="rId9"/>
    <p:sldId id="258" r:id="rId10"/>
    <p:sldId id="259" r:id="rId11"/>
    <p:sldId id="260" r:id="rId12"/>
    <p:sldId id="262" r:id="rId13"/>
    <p:sldId id="263" r:id="rId14"/>
    <p:sldId id="264" r:id="rId15"/>
    <p:sldId id="265" r:id="rId16"/>
    <p:sldId id="267" r:id="rId17"/>
    <p:sldId id="268" r:id="rId18"/>
    <p:sldId id="269" r:id="rId19"/>
    <p:sldId id="270" r:id="rId20"/>
    <p:sldId id="271" r:id="rId21"/>
    <p:sldId id="272" r:id="rId22"/>
    <p:sldId id="273" r:id="rId23"/>
    <p:sldId id="275" r:id="rId24"/>
    <p:sldId id="276" r:id="rId25"/>
    <p:sldId id="277" r:id="rId26"/>
    <p:sldId id="278" r:id="rId27"/>
    <p:sldId id="279"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2893" autoAdjust="0"/>
  </p:normalViewPr>
  <p:slideViewPr>
    <p:cSldViewPr>
      <p:cViewPr>
        <p:scale>
          <a:sx n="122" d="100"/>
          <a:sy n="122" d="100"/>
        </p:scale>
        <p:origin x="-6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01749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4092594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10873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1E40A-1516-45A2-84BB-4698116F604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93642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1E40A-1516-45A2-84BB-4698116F6044}"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373400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1E40A-1516-45A2-84BB-4698116F6044}"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41864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1E40A-1516-45A2-84BB-4698116F6044}" type="datetimeFigureOut">
              <a:rPr lang="en-US" smtClean="0"/>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5383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1E40A-1516-45A2-84BB-4698116F6044}" type="datetimeFigureOut">
              <a:rPr lang="en-US" smtClean="0"/>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13404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E40A-1516-45A2-84BB-4698116F6044}" type="datetimeFigureOut">
              <a:rPr lang="en-US" smtClean="0"/>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39630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E40A-1516-45A2-84BB-4698116F6044}"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12248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1E40A-1516-45A2-84BB-4698116F6044}"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B31E8-92AE-48DE-BE2A-A0C79B100A9B}" type="slidenum">
              <a:rPr lang="en-US" smtClean="0"/>
              <a:t>‹#›</a:t>
            </a:fld>
            <a:endParaRPr lang="en-US"/>
          </a:p>
        </p:txBody>
      </p:sp>
    </p:spTree>
    <p:extLst>
      <p:ext uri="{BB962C8B-B14F-4D97-AF65-F5344CB8AC3E}">
        <p14:creationId xmlns:p14="http://schemas.microsoft.com/office/powerpoint/2010/main" val="241270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E40A-1516-45A2-84BB-4698116F6044}" type="datetimeFigureOut">
              <a:rPr lang="en-US" smtClean="0"/>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B31E8-92AE-48DE-BE2A-A0C79B100A9B}" type="slidenum">
              <a:rPr lang="en-US" smtClean="0"/>
              <a:t>‹#›</a:t>
            </a:fld>
            <a:endParaRPr lang="en-US"/>
          </a:p>
        </p:txBody>
      </p:sp>
    </p:spTree>
    <p:extLst>
      <p:ext uri="{BB962C8B-B14F-4D97-AF65-F5344CB8AC3E}">
        <p14:creationId xmlns:p14="http://schemas.microsoft.com/office/powerpoint/2010/main" val="12545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6.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7.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1.xls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2.xlsx"/></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3.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mn-lt"/>
              </a:rPr>
              <a:t>DSRIP Project 1.6</a:t>
            </a:r>
            <a:endParaRPr lang="en-US" sz="4000" b="1" dirty="0">
              <a:latin typeface="+mn-lt"/>
            </a:endParaRPr>
          </a:p>
        </p:txBody>
      </p:sp>
      <p:sp>
        <p:nvSpPr>
          <p:cNvPr id="3" name="Subtitle 2"/>
          <p:cNvSpPr>
            <a:spLocks noGrp="1"/>
          </p:cNvSpPr>
          <p:nvPr>
            <p:ph type="subTitle" idx="1"/>
          </p:nvPr>
        </p:nvSpPr>
        <p:spPr>
          <a:xfrm>
            <a:off x="1295400" y="3505200"/>
            <a:ext cx="6400800" cy="1752600"/>
          </a:xfrm>
        </p:spPr>
        <p:txBody>
          <a:bodyPr>
            <a:normAutofit/>
          </a:bodyPr>
          <a:lstStyle/>
          <a:p>
            <a:r>
              <a:rPr lang="en-US" sz="4000" b="1" dirty="0" smtClean="0">
                <a:solidFill>
                  <a:schemeClr val="tx1"/>
                </a:solidFill>
              </a:rPr>
              <a:t>Increasing Well Child Exams</a:t>
            </a:r>
            <a:endParaRPr lang="en-US" sz="40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897" y="609600"/>
            <a:ext cx="5614416" cy="1609344"/>
          </a:xfrm>
          <a:prstGeom prst="rect">
            <a:avLst/>
          </a:prstGeom>
        </p:spPr>
      </p:pic>
      <p:sp>
        <p:nvSpPr>
          <p:cNvPr id="5" name="Subtitle 4"/>
          <p:cNvSpPr txBox="1">
            <a:spLocks/>
          </p:cNvSpPr>
          <p:nvPr/>
        </p:nvSpPr>
        <p:spPr>
          <a:xfrm>
            <a:off x="685800" y="4572000"/>
            <a:ext cx="7543800" cy="17526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20000"/>
              </a:lnSpc>
              <a:spcBef>
                <a:spcPts val="0"/>
              </a:spcBef>
            </a:pPr>
            <a:endParaRPr lang="en-US" dirty="0" smtClean="0">
              <a:solidFill>
                <a:srgbClr val="000000"/>
              </a:solidFill>
            </a:endParaRPr>
          </a:p>
          <a:p>
            <a:pPr>
              <a:lnSpc>
                <a:spcPct val="120000"/>
              </a:lnSpc>
              <a:spcBef>
                <a:spcPts val="0"/>
              </a:spcBef>
            </a:pPr>
            <a:r>
              <a:rPr lang="en-US" b="1" dirty="0" smtClean="0">
                <a:solidFill>
                  <a:srgbClr val="000000"/>
                </a:solidFill>
              </a:rPr>
              <a:t>Region 15 RHP Meeting</a:t>
            </a:r>
          </a:p>
          <a:p>
            <a:pPr>
              <a:lnSpc>
                <a:spcPct val="120000"/>
              </a:lnSpc>
              <a:spcBef>
                <a:spcPts val="0"/>
              </a:spcBef>
            </a:pPr>
            <a:r>
              <a:rPr lang="en-US" b="1" dirty="0" smtClean="0">
                <a:solidFill>
                  <a:srgbClr val="000000"/>
                </a:solidFill>
              </a:rPr>
              <a:t>El Paso First </a:t>
            </a:r>
            <a:r>
              <a:rPr lang="en-US" b="1" dirty="0" err="1" smtClean="0">
                <a:solidFill>
                  <a:srgbClr val="000000"/>
                </a:solidFill>
              </a:rPr>
              <a:t>Healthplan</a:t>
            </a:r>
            <a:r>
              <a:rPr lang="en-US" b="1" dirty="0" smtClean="0">
                <a:solidFill>
                  <a:srgbClr val="000000"/>
                </a:solidFill>
              </a:rPr>
              <a:t>, 1145 Westmoreland Drive </a:t>
            </a:r>
          </a:p>
          <a:p>
            <a:pPr>
              <a:lnSpc>
                <a:spcPct val="120000"/>
              </a:lnSpc>
              <a:spcBef>
                <a:spcPts val="0"/>
              </a:spcBef>
            </a:pPr>
            <a:r>
              <a:rPr lang="en-US" b="1" dirty="0" smtClean="0">
                <a:solidFill>
                  <a:srgbClr val="000000"/>
                </a:solidFill>
              </a:rPr>
              <a:t>Maria Theresa M. Villanos, MD</a:t>
            </a:r>
          </a:p>
          <a:p>
            <a:pPr>
              <a:lnSpc>
                <a:spcPct val="120000"/>
              </a:lnSpc>
              <a:spcBef>
                <a:spcPts val="0"/>
              </a:spcBef>
            </a:pPr>
            <a:r>
              <a:rPr lang="en-US" b="1" dirty="0" smtClean="0">
                <a:solidFill>
                  <a:srgbClr val="000000"/>
                </a:solidFill>
              </a:rPr>
              <a:t>March 25, 2005</a:t>
            </a:r>
          </a:p>
          <a:p>
            <a:pPr>
              <a:lnSpc>
                <a:spcPct val="120000"/>
              </a:lnSpc>
              <a:spcBef>
                <a:spcPts val="0"/>
              </a:spcBef>
            </a:pPr>
            <a:endParaRPr lang="en-US" b="1" dirty="0" smtClean="0">
              <a:solidFill>
                <a:srgbClr val="000000"/>
              </a:solidFill>
            </a:endParaRPr>
          </a:p>
          <a:p>
            <a:pPr>
              <a:lnSpc>
                <a:spcPct val="120000"/>
              </a:lnSpc>
              <a:spcBef>
                <a:spcPts val="0"/>
              </a:spcBef>
            </a:pPr>
            <a:endParaRPr lang="en-US" dirty="0" smtClean="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65404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13824222"/>
              </p:ext>
            </p:extLst>
          </p:nvPr>
        </p:nvGraphicFramePr>
        <p:xfrm>
          <a:off x="1066800" y="1524000"/>
          <a:ext cx="7105650" cy="4581525"/>
        </p:xfrm>
        <a:graphic>
          <a:graphicData uri="http://schemas.openxmlformats.org/presentationml/2006/ole">
            <mc:AlternateContent xmlns:mc="http://schemas.openxmlformats.org/markup-compatibility/2006">
              <mc:Choice xmlns:v="urn:schemas-microsoft-com:vml" Requires="v">
                <p:oleObj spid="_x0000_s1069"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1066800" y="1524000"/>
                        <a:ext cx="7105650" cy="4581525"/>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DY4</a:t>
            </a:r>
            <a:endParaRPr lang="en-US" dirty="0"/>
          </a:p>
        </p:txBody>
      </p:sp>
    </p:spTree>
    <p:extLst>
      <p:ext uri="{BB962C8B-B14F-4D97-AF65-F5344CB8AC3E}">
        <p14:creationId xmlns:p14="http://schemas.microsoft.com/office/powerpoint/2010/main" val="376103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DY5</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7432033"/>
              </p:ext>
            </p:extLst>
          </p:nvPr>
        </p:nvGraphicFramePr>
        <p:xfrm>
          <a:off x="1066800" y="1524000"/>
          <a:ext cx="7105650" cy="4581525"/>
        </p:xfrm>
        <a:graphic>
          <a:graphicData uri="http://schemas.openxmlformats.org/presentationml/2006/ole">
            <mc:AlternateContent xmlns:mc="http://schemas.openxmlformats.org/markup-compatibility/2006">
              <mc:Choice xmlns:v="urn:schemas-microsoft-com:vml" Requires="v">
                <p:oleObj spid="_x0000_s4140"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1066800" y="1524000"/>
                        <a:ext cx="7105650" cy="4581525"/>
                      </a:xfrm>
                      <a:prstGeom prst="rect">
                        <a:avLst/>
                      </a:prstGeom>
                    </p:spPr>
                  </p:pic>
                </p:oleObj>
              </mc:Fallback>
            </mc:AlternateContent>
          </a:graphicData>
        </a:graphic>
      </p:graphicFrame>
    </p:spTree>
    <p:extLst>
      <p:ext uri="{BB962C8B-B14F-4D97-AF65-F5344CB8AC3E}">
        <p14:creationId xmlns:p14="http://schemas.microsoft.com/office/powerpoint/2010/main" val="2338435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0-15 months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484923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 </a:t>
            </a:r>
            <a:r>
              <a:rPr lang="en-US" dirty="0"/>
              <a:t/>
            </a:r>
            <a:br>
              <a:rPr lang="en-US" dirty="0"/>
            </a:br>
            <a:r>
              <a:rPr lang="en-US" sz="2200" dirty="0" smtClean="0"/>
              <a:t>Pre-DSRIP: 61.65%</a:t>
            </a:r>
          </a:p>
        </p:txBody>
      </p:sp>
      <p:graphicFrame>
        <p:nvGraphicFramePr>
          <p:cNvPr id="3" name="Object 2"/>
          <p:cNvGraphicFramePr>
            <a:graphicFrameLocks noChangeAspect="1"/>
          </p:cNvGraphicFramePr>
          <p:nvPr>
            <p:extLst>
              <p:ext uri="{D42A27DB-BD31-4B8C-83A1-F6EECF244321}">
                <p14:modId xmlns:p14="http://schemas.microsoft.com/office/powerpoint/2010/main" val="1400934228"/>
              </p:ext>
            </p:extLst>
          </p:nvPr>
        </p:nvGraphicFramePr>
        <p:xfrm>
          <a:off x="609600" y="2209800"/>
          <a:ext cx="8001000" cy="3200400"/>
        </p:xfrm>
        <a:graphic>
          <a:graphicData uri="http://schemas.openxmlformats.org/presentationml/2006/ole">
            <mc:AlternateContent xmlns:mc="http://schemas.openxmlformats.org/markup-compatibility/2006">
              <mc:Choice xmlns:v="urn:schemas-microsoft-com:vml" Requires="v">
                <p:oleObj spid="_x0000_s5165" name="Worksheet" r:id="rId4" imgW="9277485" imgH="3628966" progId="Excel.Sheet.12">
                  <p:embed/>
                </p:oleObj>
              </mc:Choice>
              <mc:Fallback>
                <p:oleObj name="Worksheet" r:id="rId4" imgW="9277485" imgH="3628966" progId="Excel.Sheet.12">
                  <p:embed/>
                  <p:pic>
                    <p:nvPicPr>
                      <p:cNvPr id="0" name=""/>
                      <p:cNvPicPr/>
                      <p:nvPr/>
                    </p:nvPicPr>
                    <p:blipFill>
                      <a:blip r:embed="rId5"/>
                      <a:stretch>
                        <a:fillRect/>
                      </a:stretch>
                    </p:blipFill>
                    <p:spPr>
                      <a:xfrm>
                        <a:off x="609600" y="2209800"/>
                        <a:ext cx="8001000" cy="3200400"/>
                      </a:xfrm>
                      <a:prstGeom prst="rect">
                        <a:avLst/>
                      </a:prstGeom>
                    </p:spPr>
                  </p:pic>
                </p:oleObj>
              </mc:Fallback>
            </mc:AlternateContent>
          </a:graphicData>
        </a:graphic>
      </p:graphicFrame>
      <p:sp>
        <p:nvSpPr>
          <p:cNvPr id="4" name="Right Arrow 3"/>
          <p:cNvSpPr/>
          <p:nvPr/>
        </p:nvSpPr>
        <p:spPr>
          <a:xfrm rot="17714905">
            <a:off x="8154618" y="5482713"/>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25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 </a:t>
            </a:r>
            <a:br>
              <a:rPr lang="en-US" dirty="0" smtClean="0"/>
            </a:br>
            <a:r>
              <a:rPr lang="en-US" sz="2200" dirty="0" smtClean="0"/>
              <a:t>Baseline: 63.83%</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137390334"/>
              </p:ext>
            </p:extLst>
          </p:nvPr>
        </p:nvGraphicFramePr>
        <p:xfrm>
          <a:off x="204486" y="2057400"/>
          <a:ext cx="8779841" cy="2971800"/>
        </p:xfrm>
        <a:graphic>
          <a:graphicData uri="http://schemas.openxmlformats.org/presentationml/2006/ole">
            <mc:AlternateContent xmlns:mc="http://schemas.openxmlformats.org/markup-compatibility/2006">
              <mc:Choice xmlns:v="urn:schemas-microsoft-com:vml" Requires="v">
                <p:oleObj spid="_x0000_s6189" name="Worksheet" r:id="rId4" imgW="10541000" imgH="3568700" progId="Excel.Sheet.12">
                  <p:embed/>
                </p:oleObj>
              </mc:Choice>
              <mc:Fallback>
                <p:oleObj name="Worksheet" r:id="rId4" imgW="10541000" imgH="3568700" progId="Excel.Sheet.12">
                  <p:embed/>
                  <p:pic>
                    <p:nvPicPr>
                      <p:cNvPr id="0" name=""/>
                      <p:cNvPicPr/>
                      <p:nvPr/>
                    </p:nvPicPr>
                    <p:blipFill>
                      <a:blip r:embed="rId5"/>
                      <a:stretch>
                        <a:fillRect/>
                      </a:stretch>
                    </p:blipFill>
                    <p:spPr>
                      <a:xfrm>
                        <a:off x="204486" y="2057400"/>
                        <a:ext cx="8779841" cy="2971800"/>
                      </a:xfrm>
                      <a:prstGeom prst="rect">
                        <a:avLst/>
                      </a:prstGeom>
                    </p:spPr>
                  </p:pic>
                </p:oleObj>
              </mc:Fallback>
            </mc:AlternateContent>
          </a:graphicData>
        </a:graphic>
      </p:graphicFrame>
      <p:sp>
        <p:nvSpPr>
          <p:cNvPr id="4" name="Right Arrow 3"/>
          <p:cNvSpPr/>
          <p:nvPr/>
        </p:nvSpPr>
        <p:spPr>
          <a:xfrm rot="17714905">
            <a:off x="8626585" y="51776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23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DY4 </a:t>
            </a:r>
            <a:br>
              <a:rPr lang="en-US" dirty="0" smtClean="0"/>
            </a:br>
            <a:r>
              <a:rPr lang="en-US" sz="2200" dirty="0" smtClean="0"/>
              <a:t>Goal: 65.33% (</a:t>
            </a:r>
            <a:r>
              <a:rPr lang="en-US" sz="2200" dirty="0" err="1" smtClean="0"/>
              <a:t>est</a:t>
            </a:r>
            <a:r>
              <a:rPr lang="en-US" sz="2200" dirty="0" smtClean="0"/>
              <a:t>)</a:t>
            </a:r>
            <a:br>
              <a:rPr lang="en-US" sz="2200" dirty="0" smtClean="0"/>
            </a:br>
            <a:r>
              <a:rPr lang="en-US" sz="2200" dirty="0" smtClean="0"/>
              <a:t>MPL: 54.26%   HPL:  77.31%  based on NCQA Data</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3514559693"/>
              </p:ext>
            </p:extLst>
          </p:nvPr>
        </p:nvGraphicFramePr>
        <p:xfrm>
          <a:off x="380999" y="1600200"/>
          <a:ext cx="8328503" cy="3429000"/>
        </p:xfrm>
        <a:graphic>
          <a:graphicData uri="http://schemas.openxmlformats.org/presentationml/2006/ole">
            <mc:AlternateContent xmlns:mc="http://schemas.openxmlformats.org/markup-compatibility/2006">
              <mc:Choice xmlns:v="urn:schemas-microsoft-com:vml" Requires="v">
                <p:oleObj spid="_x0000_s7213" name="Worksheet" r:id="rId4" imgW="9277485" imgH="3819410" progId="Excel.Sheet.12">
                  <p:embed/>
                </p:oleObj>
              </mc:Choice>
              <mc:Fallback>
                <p:oleObj name="Worksheet" r:id="rId4" imgW="9277485" imgH="3819410" progId="Excel.Sheet.12">
                  <p:embed/>
                  <p:pic>
                    <p:nvPicPr>
                      <p:cNvPr id="0" name=""/>
                      <p:cNvPicPr/>
                      <p:nvPr/>
                    </p:nvPicPr>
                    <p:blipFill>
                      <a:blip r:embed="rId5"/>
                      <a:stretch>
                        <a:fillRect/>
                      </a:stretch>
                    </p:blipFill>
                    <p:spPr>
                      <a:xfrm>
                        <a:off x="380999" y="1600200"/>
                        <a:ext cx="8328503" cy="3429000"/>
                      </a:xfrm>
                      <a:prstGeom prst="rect">
                        <a:avLst/>
                      </a:prstGeom>
                    </p:spPr>
                  </p:pic>
                </p:oleObj>
              </mc:Fallback>
            </mc:AlternateContent>
          </a:graphicData>
        </a:graphic>
      </p:graphicFrame>
      <p:sp>
        <p:nvSpPr>
          <p:cNvPr id="5" name="Right Arrow 4"/>
          <p:cNvSpPr/>
          <p:nvPr/>
        </p:nvSpPr>
        <p:spPr>
          <a:xfrm rot="17714905">
            <a:off x="8283676" y="514740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581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DY5</a:t>
            </a:r>
            <a:br>
              <a:rPr lang="en-US" dirty="0" smtClean="0"/>
            </a:br>
            <a:r>
              <a:rPr lang="en-US" sz="2200" dirty="0" smtClean="0"/>
              <a:t>Goal: 66.66% (</a:t>
            </a:r>
            <a:r>
              <a:rPr lang="en-US" sz="2200" dirty="0" err="1" smtClean="0"/>
              <a:t>est</a:t>
            </a:r>
            <a:r>
              <a:rPr lang="en-US" sz="2200" dirty="0" smtClean="0"/>
              <a:t>)</a:t>
            </a:r>
            <a:endParaRPr lang="en-US" sz="2200" dirty="0"/>
          </a:p>
        </p:txBody>
      </p:sp>
    </p:spTree>
    <p:extLst>
      <p:ext uri="{BB962C8B-B14F-4D97-AF65-F5344CB8AC3E}">
        <p14:creationId xmlns:p14="http://schemas.microsoft.com/office/powerpoint/2010/main" val="45765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3-6 </a:t>
            </a:r>
            <a:r>
              <a:rPr lang="en-US" dirty="0" err="1" smtClean="0"/>
              <a:t>yrs</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381214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a:t>
            </a:r>
            <a:br>
              <a:rPr lang="en-US" dirty="0" smtClean="0"/>
            </a:br>
            <a:r>
              <a:rPr lang="en-US" sz="2200" dirty="0" smtClean="0"/>
              <a:t>Pre-DSRIP: 70.45%</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1704542636"/>
              </p:ext>
            </p:extLst>
          </p:nvPr>
        </p:nvGraphicFramePr>
        <p:xfrm>
          <a:off x="152400" y="2093490"/>
          <a:ext cx="8839200" cy="2975397"/>
        </p:xfrm>
        <a:graphic>
          <a:graphicData uri="http://schemas.openxmlformats.org/presentationml/2006/ole">
            <mc:AlternateContent xmlns:mc="http://schemas.openxmlformats.org/markup-compatibility/2006">
              <mc:Choice xmlns:v="urn:schemas-microsoft-com:vml" Requires="v">
                <p:oleObj spid="_x0000_s9256" name="Worksheet" r:id="rId4" imgW="10541000" imgH="3390900" progId="Excel.Sheet.12">
                  <p:embed/>
                </p:oleObj>
              </mc:Choice>
              <mc:Fallback>
                <p:oleObj name="Worksheet" r:id="rId4" imgW="10541000" imgH="3390900" progId="Excel.Sheet.12">
                  <p:embed/>
                  <p:pic>
                    <p:nvPicPr>
                      <p:cNvPr id="0" name=""/>
                      <p:cNvPicPr/>
                      <p:nvPr/>
                    </p:nvPicPr>
                    <p:blipFill>
                      <a:blip r:embed="rId5"/>
                      <a:stretch>
                        <a:fillRect/>
                      </a:stretch>
                    </p:blipFill>
                    <p:spPr>
                      <a:xfrm>
                        <a:off x="152400" y="2093490"/>
                        <a:ext cx="8839200" cy="2975397"/>
                      </a:xfrm>
                      <a:prstGeom prst="rect">
                        <a:avLst/>
                      </a:prstGeom>
                    </p:spPr>
                  </p:pic>
                </p:oleObj>
              </mc:Fallback>
            </mc:AlternateContent>
          </a:graphicData>
        </a:graphic>
      </p:graphicFrame>
      <p:sp>
        <p:nvSpPr>
          <p:cNvPr id="4" name="Right Arrow 3"/>
          <p:cNvSpPr/>
          <p:nvPr/>
        </p:nvSpPr>
        <p:spPr>
          <a:xfrm rot="17714905">
            <a:off x="8550386" y="52538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81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a:t>
            </a:r>
            <a:br>
              <a:rPr lang="en-US" dirty="0" smtClean="0"/>
            </a:br>
            <a:r>
              <a:rPr lang="en-US" sz="2200" dirty="0" smtClean="0"/>
              <a:t>Baseline: 66.86%</a:t>
            </a:r>
            <a:endParaRPr lang="en-US" sz="2200" dirty="0"/>
          </a:p>
        </p:txBody>
      </p:sp>
      <p:graphicFrame>
        <p:nvGraphicFramePr>
          <p:cNvPr id="3" name="Object 2"/>
          <p:cNvGraphicFramePr>
            <a:graphicFrameLocks noChangeAspect="1"/>
          </p:cNvGraphicFramePr>
          <p:nvPr>
            <p:extLst>
              <p:ext uri="{D42A27DB-BD31-4B8C-83A1-F6EECF244321}">
                <p14:modId xmlns:p14="http://schemas.microsoft.com/office/powerpoint/2010/main" val="550479734"/>
              </p:ext>
            </p:extLst>
          </p:nvPr>
        </p:nvGraphicFramePr>
        <p:xfrm>
          <a:off x="104431" y="1752600"/>
          <a:ext cx="8839200" cy="3125823"/>
        </p:xfrm>
        <a:graphic>
          <a:graphicData uri="http://schemas.openxmlformats.org/presentationml/2006/ole">
            <mc:AlternateContent xmlns:mc="http://schemas.openxmlformats.org/markup-compatibility/2006">
              <mc:Choice xmlns:v="urn:schemas-microsoft-com:vml" Requires="v">
                <p:oleObj spid="_x0000_s10281" name="Worksheet" r:id="rId4" imgW="10541000" imgH="3568700" progId="Excel.Sheet.12">
                  <p:embed/>
                </p:oleObj>
              </mc:Choice>
              <mc:Fallback>
                <p:oleObj name="Worksheet" r:id="rId4" imgW="10541000" imgH="3568700" progId="Excel.Sheet.12">
                  <p:embed/>
                  <p:pic>
                    <p:nvPicPr>
                      <p:cNvPr id="0" name=""/>
                      <p:cNvPicPr/>
                      <p:nvPr/>
                    </p:nvPicPr>
                    <p:blipFill>
                      <a:blip r:embed="rId5"/>
                      <a:stretch>
                        <a:fillRect/>
                      </a:stretch>
                    </p:blipFill>
                    <p:spPr>
                      <a:xfrm>
                        <a:off x="104431" y="1752600"/>
                        <a:ext cx="8839200" cy="3125823"/>
                      </a:xfrm>
                      <a:prstGeom prst="rect">
                        <a:avLst/>
                      </a:prstGeom>
                    </p:spPr>
                  </p:pic>
                </p:oleObj>
              </mc:Fallback>
            </mc:AlternateContent>
          </a:graphicData>
        </a:graphic>
      </p:graphicFrame>
      <p:sp>
        <p:nvSpPr>
          <p:cNvPr id="4" name="Right Arrow 3"/>
          <p:cNvSpPr/>
          <p:nvPr/>
        </p:nvSpPr>
        <p:spPr>
          <a:xfrm rot="17714905">
            <a:off x="8550386" y="51776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Introduction</a:t>
            </a:r>
            <a:endParaRPr lang="en-US" dirty="0">
              <a:solidFill>
                <a:srgbClr val="000000"/>
              </a:solidFill>
            </a:endParaRPr>
          </a:p>
        </p:txBody>
      </p:sp>
      <p:sp>
        <p:nvSpPr>
          <p:cNvPr id="3" name="Content Placeholder 2"/>
          <p:cNvSpPr>
            <a:spLocks noGrp="1"/>
          </p:cNvSpPr>
          <p:nvPr>
            <p:ph idx="1"/>
          </p:nvPr>
        </p:nvSpPr>
        <p:spPr>
          <a:xfrm>
            <a:off x="457200" y="1371600"/>
            <a:ext cx="8229600" cy="4525963"/>
          </a:xfrm>
        </p:spPr>
        <p:txBody>
          <a:bodyPr>
            <a:noAutofit/>
          </a:bodyPr>
          <a:lstStyle/>
          <a:p>
            <a:pPr>
              <a:buFont typeface="Wingdings" charset="2"/>
              <a:buChar char="²"/>
            </a:pPr>
            <a:r>
              <a:rPr lang="en-US" sz="2200" dirty="0">
                <a:solidFill>
                  <a:srgbClr val="000000"/>
                </a:solidFill>
              </a:rPr>
              <a:t>Completion of nationally recommended preventive pediatric health care (Periodicity) examinations in our population is challenging at all age ranges, and particularly after the 12 month visit. </a:t>
            </a:r>
            <a:endParaRPr lang="en-US" sz="2200" dirty="0" smtClean="0">
              <a:solidFill>
                <a:srgbClr val="000000"/>
              </a:solidFill>
            </a:endParaRPr>
          </a:p>
          <a:p>
            <a:pPr>
              <a:buFont typeface="Wingdings" charset="2"/>
              <a:buChar char="²"/>
            </a:pPr>
            <a:endParaRPr lang="en-US" sz="2200" dirty="0" smtClean="0">
              <a:solidFill>
                <a:srgbClr val="000000"/>
              </a:solidFill>
            </a:endParaRPr>
          </a:p>
          <a:p>
            <a:pPr>
              <a:buFont typeface="Wingdings" charset="2"/>
              <a:buChar char="²"/>
            </a:pPr>
            <a:r>
              <a:rPr lang="en-US" sz="2200" dirty="0" smtClean="0">
                <a:solidFill>
                  <a:srgbClr val="000000"/>
                </a:solidFill>
              </a:rPr>
              <a:t>A </a:t>
            </a:r>
            <a:r>
              <a:rPr lang="en-US" sz="2200" dirty="0">
                <a:solidFill>
                  <a:srgbClr val="000000"/>
                </a:solidFill>
              </a:rPr>
              <a:t>number of reasons may contribute to </a:t>
            </a:r>
            <a:r>
              <a:rPr lang="en-US" sz="2200" dirty="0" smtClean="0">
                <a:solidFill>
                  <a:srgbClr val="000000"/>
                </a:solidFill>
              </a:rPr>
              <a:t>this</a:t>
            </a:r>
          </a:p>
          <a:p>
            <a:pPr lvl="1">
              <a:buFont typeface="Wingdings" charset="2"/>
              <a:buChar char="²"/>
            </a:pPr>
            <a:r>
              <a:rPr lang="en-US" sz="2200" dirty="0">
                <a:solidFill>
                  <a:srgbClr val="000000"/>
                </a:solidFill>
              </a:rPr>
              <a:t>P</a:t>
            </a:r>
            <a:r>
              <a:rPr lang="en-US" sz="2200" dirty="0" smtClean="0">
                <a:solidFill>
                  <a:srgbClr val="000000"/>
                </a:solidFill>
              </a:rPr>
              <a:t>arental </a:t>
            </a:r>
            <a:r>
              <a:rPr lang="en-US" sz="2200" dirty="0">
                <a:solidFill>
                  <a:srgbClr val="000000"/>
                </a:solidFill>
              </a:rPr>
              <a:t>perceptions that “everything is all right</a:t>
            </a:r>
            <a:r>
              <a:rPr lang="en-US" sz="2200" dirty="0" smtClean="0">
                <a:solidFill>
                  <a:srgbClr val="000000"/>
                </a:solidFill>
              </a:rPr>
              <a:t>”</a:t>
            </a:r>
          </a:p>
          <a:p>
            <a:pPr lvl="1">
              <a:buFont typeface="Wingdings" charset="2"/>
              <a:buChar char="²"/>
            </a:pPr>
            <a:r>
              <a:rPr lang="en-US" sz="2200" dirty="0">
                <a:solidFill>
                  <a:srgbClr val="000000"/>
                </a:solidFill>
              </a:rPr>
              <a:t>T</a:t>
            </a:r>
            <a:r>
              <a:rPr lang="en-US" sz="2200" dirty="0" smtClean="0">
                <a:solidFill>
                  <a:srgbClr val="000000"/>
                </a:solidFill>
              </a:rPr>
              <a:t>ransportation challenges</a:t>
            </a:r>
            <a:endParaRPr lang="en-US" sz="2200" dirty="0">
              <a:solidFill>
                <a:srgbClr val="000000"/>
              </a:solidFill>
            </a:endParaRPr>
          </a:p>
          <a:p>
            <a:pPr lvl="1">
              <a:buFont typeface="Wingdings" charset="2"/>
              <a:buChar char="²"/>
            </a:pPr>
            <a:r>
              <a:rPr lang="en-US" sz="2200" dirty="0">
                <a:solidFill>
                  <a:srgbClr val="000000"/>
                </a:solidFill>
                <a:cs typeface="Century Gothic"/>
              </a:rPr>
              <a:t>T</a:t>
            </a:r>
            <a:r>
              <a:rPr lang="en-US" sz="2200" dirty="0" smtClean="0">
                <a:solidFill>
                  <a:srgbClr val="000000"/>
                </a:solidFill>
                <a:cs typeface="Century Gothic"/>
              </a:rPr>
              <a:t>he </a:t>
            </a:r>
            <a:r>
              <a:rPr lang="en-US" sz="2200" dirty="0">
                <a:solidFill>
                  <a:srgbClr val="000000"/>
                </a:solidFill>
                <a:cs typeface="Century Gothic"/>
              </a:rPr>
              <a:t>need to take off work and remove the child from school or day </a:t>
            </a:r>
            <a:r>
              <a:rPr lang="en-US" sz="2200" dirty="0" smtClean="0">
                <a:solidFill>
                  <a:srgbClr val="000000"/>
                </a:solidFill>
                <a:cs typeface="Century Gothic"/>
              </a:rPr>
              <a:t>care</a:t>
            </a:r>
            <a:endParaRPr lang="en-US" sz="2200" dirty="0">
              <a:solidFill>
                <a:srgbClr val="000000"/>
              </a:solidFill>
              <a:cs typeface="Century Gothic"/>
            </a:endParaRPr>
          </a:p>
          <a:p>
            <a:pPr lvl="1">
              <a:buFont typeface="Wingdings" charset="2"/>
              <a:buChar char="²"/>
            </a:pPr>
            <a:r>
              <a:rPr lang="en-US" sz="2200" dirty="0">
                <a:solidFill>
                  <a:srgbClr val="000000"/>
                </a:solidFill>
                <a:cs typeface="Century Gothic"/>
              </a:rPr>
              <a:t>P</a:t>
            </a:r>
            <a:r>
              <a:rPr lang="en-US" sz="2200" dirty="0" smtClean="0">
                <a:solidFill>
                  <a:srgbClr val="000000"/>
                </a:solidFill>
                <a:cs typeface="Century Gothic"/>
              </a:rPr>
              <a:t>arental </a:t>
            </a:r>
            <a:r>
              <a:rPr lang="en-US" sz="2200" dirty="0">
                <a:solidFill>
                  <a:srgbClr val="000000"/>
                </a:solidFill>
                <a:cs typeface="Century Gothic"/>
              </a:rPr>
              <a:t>perceptions that the health maintenance examinations of older children are not important and not worth the time </a:t>
            </a:r>
            <a:endParaRPr lang="en-US" sz="2200" dirty="0" smtClean="0">
              <a:solidFill>
                <a:srgbClr val="000000"/>
              </a:solidFill>
              <a:cs typeface="Century Gothic"/>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7073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DY4</a:t>
            </a:r>
            <a:br>
              <a:rPr lang="en-US" dirty="0" smtClean="0"/>
            </a:br>
            <a:r>
              <a:rPr lang="en-US" sz="2200" dirty="0">
                <a:solidFill>
                  <a:prstClr val="black"/>
                </a:solidFill>
              </a:rPr>
              <a:t>Goal: </a:t>
            </a:r>
            <a:r>
              <a:rPr lang="en-US" sz="2200" dirty="0" smtClean="0">
                <a:solidFill>
                  <a:prstClr val="black"/>
                </a:solidFill>
              </a:rPr>
              <a:t>68.47% </a:t>
            </a:r>
            <a:r>
              <a:rPr lang="en-US" sz="2200" dirty="0">
                <a:solidFill>
                  <a:prstClr val="black"/>
                </a:solidFill>
              </a:rPr>
              <a:t>(</a:t>
            </a:r>
            <a:r>
              <a:rPr lang="en-US" sz="2200" dirty="0" err="1">
                <a:solidFill>
                  <a:prstClr val="black"/>
                </a:solidFill>
              </a:rPr>
              <a:t>est</a:t>
            </a:r>
            <a:r>
              <a:rPr lang="en-US" sz="2200" dirty="0">
                <a:solidFill>
                  <a:prstClr val="black"/>
                </a:solidFill>
              </a:rPr>
              <a:t>)</a:t>
            </a:r>
            <a:br>
              <a:rPr lang="en-US" sz="2200" dirty="0">
                <a:solidFill>
                  <a:prstClr val="black"/>
                </a:solidFill>
              </a:rPr>
            </a:br>
            <a:r>
              <a:rPr lang="en-US" sz="2200" dirty="0">
                <a:solidFill>
                  <a:prstClr val="black"/>
                </a:solidFill>
              </a:rPr>
              <a:t>MPL: </a:t>
            </a:r>
            <a:r>
              <a:rPr lang="en-US" sz="2200" dirty="0" smtClean="0">
                <a:solidFill>
                  <a:prstClr val="black"/>
                </a:solidFill>
              </a:rPr>
              <a:t>65.51%   </a:t>
            </a:r>
            <a:r>
              <a:rPr lang="en-US" sz="2200" dirty="0">
                <a:solidFill>
                  <a:prstClr val="black"/>
                </a:solidFill>
              </a:rPr>
              <a:t>HPL:  </a:t>
            </a:r>
            <a:r>
              <a:rPr lang="en-US" sz="2200" dirty="0" smtClean="0">
                <a:solidFill>
                  <a:prstClr val="black"/>
                </a:solidFill>
              </a:rPr>
              <a:t>82.94%  </a:t>
            </a:r>
            <a:r>
              <a:rPr lang="en-US" sz="2200" dirty="0">
                <a:solidFill>
                  <a:prstClr val="black"/>
                </a:solidFill>
              </a:rPr>
              <a:t>based on NCQA Data</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780902359"/>
              </p:ext>
            </p:extLst>
          </p:nvPr>
        </p:nvGraphicFramePr>
        <p:xfrm>
          <a:off x="152400" y="1981200"/>
          <a:ext cx="8839200" cy="3128370"/>
        </p:xfrm>
        <a:graphic>
          <a:graphicData uri="http://schemas.openxmlformats.org/presentationml/2006/ole">
            <mc:AlternateContent xmlns:mc="http://schemas.openxmlformats.org/markup-compatibility/2006">
              <mc:Choice xmlns:v="urn:schemas-microsoft-com:vml" Requires="v">
                <p:oleObj spid="_x0000_s11303" name="Worksheet" r:id="rId4" imgW="10541000" imgH="3568700" progId="Excel.Sheet.12">
                  <p:embed/>
                </p:oleObj>
              </mc:Choice>
              <mc:Fallback>
                <p:oleObj name="Worksheet" r:id="rId4" imgW="10541000" imgH="3568700" progId="Excel.Sheet.12">
                  <p:embed/>
                  <p:pic>
                    <p:nvPicPr>
                      <p:cNvPr id="0" name=""/>
                      <p:cNvPicPr/>
                      <p:nvPr/>
                    </p:nvPicPr>
                    <p:blipFill>
                      <a:blip r:embed="rId5"/>
                      <a:stretch>
                        <a:fillRect/>
                      </a:stretch>
                    </p:blipFill>
                    <p:spPr>
                      <a:xfrm>
                        <a:off x="152400" y="1981200"/>
                        <a:ext cx="8839200" cy="3128370"/>
                      </a:xfrm>
                      <a:prstGeom prst="rect">
                        <a:avLst/>
                      </a:prstGeom>
                    </p:spPr>
                  </p:pic>
                </p:oleObj>
              </mc:Fallback>
            </mc:AlternateContent>
          </a:graphicData>
        </a:graphic>
      </p:graphicFrame>
      <p:sp>
        <p:nvSpPr>
          <p:cNvPr id="4" name="Right Arrow 3"/>
          <p:cNvSpPr/>
          <p:nvPr/>
        </p:nvSpPr>
        <p:spPr>
          <a:xfrm rot="17714905">
            <a:off x="8550386" y="5253895"/>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4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DY5</a:t>
            </a:r>
            <a:br>
              <a:rPr lang="en-US" dirty="0" smtClean="0"/>
            </a:br>
            <a:r>
              <a:rPr lang="en-US" sz="2200" dirty="0" smtClean="0"/>
              <a:t>Goal: 70.08% (</a:t>
            </a:r>
            <a:r>
              <a:rPr lang="en-US" sz="2200" dirty="0" err="1" smtClean="0"/>
              <a:t>est</a:t>
            </a:r>
            <a:r>
              <a:rPr lang="en-US" sz="2200" dirty="0" smtClean="0"/>
              <a:t>)</a:t>
            </a:r>
            <a:endParaRPr lang="en-US" sz="2200" dirty="0"/>
          </a:p>
        </p:txBody>
      </p:sp>
    </p:spTree>
    <p:extLst>
      <p:ext uri="{BB962C8B-B14F-4D97-AF65-F5344CB8AC3E}">
        <p14:creationId xmlns:p14="http://schemas.microsoft.com/office/powerpoint/2010/main" val="2709811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a:t>
            </a:r>
            <a:br>
              <a:rPr lang="en-US" dirty="0" smtClean="0"/>
            </a:br>
            <a:r>
              <a:rPr lang="en-US" dirty="0" smtClean="0"/>
              <a:t>12-21 </a:t>
            </a:r>
            <a:r>
              <a:rPr lang="en-US" dirty="0" err="1" smtClean="0"/>
              <a:t>yrs</a:t>
            </a:r>
            <a:r>
              <a:rPr lang="en-US" dirty="0" smtClean="0"/>
              <a:t> (Adolescents)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1516851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DY2</a:t>
            </a:r>
            <a:br>
              <a:rPr lang="en-US" dirty="0" smtClean="0"/>
            </a:br>
            <a:r>
              <a:rPr lang="en-US" sz="2200" dirty="0" smtClean="0"/>
              <a:t>Pre-DSRIP: 61.82%</a:t>
            </a:r>
            <a:endParaRPr lang="en-US" sz="2200" dirty="0"/>
          </a:p>
        </p:txBody>
      </p:sp>
      <p:sp>
        <p:nvSpPr>
          <p:cNvPr id="4" name="Right Arrow 3"/>
          <p:cNvSpPr/>
          <p:nvPr/>
        </p:nvSpPr>
        <p:spPr>
          <a:xfrm rot="17714905">
            <a:off x="8198170" y="5296118"/>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0815722"/>
              </p:ext>
            </p:extLst>
          </p:nvPr>
        </p:nvGraphicFramePr>
        <p:xfrm>
          <a:off x="480941" y="1828799"/>
          <a:ext cx="8182115" cy="3395023"/>
        </p:xfrm>
        <a:graphic>
          <a:graphicData uri="http://schemas.openxmlformats.org/presentationml/2006/ole">
            <mc:AlternateContent xmlns:mc="http://schemas.openxmlformats.org/markup-compatibility/2006">
              <mc:Choice xmlns:v="urn:schemas-microsoft-com:vml" Requires="v">
                <p:oleObj spid="_x0000_s13346" name="Worksheet" r:id="rId4" imgW="9277485" imgH="3628966" progId="Excel.Sheet.12">
                  <p:embed/>
                </p:oleObj>
              </mc:Choice>
              <mc:Fallback>
                <p:oleObj name="Worksheet" r:id="rId4" imgW="9277485" imgH="3628966" progId="Excel.Sheet.12">
                  <p:embed/>
                  <p:pic>
                    <p:nvPicPr>
                      <p:cNvPr id="0" name=""/>
                      <p:cNvPicPr/>
                      <p:nvPr/>
                    </p:nvPicPr>
                    <p:blipFill>
                      <a:blip r:embed="rId5"/>
                      <a:stretch>
                        <a:fillRect/>
                      </a:stretch>
                    </p:blipFill>
                    <p:spPr>
                      <a:xfrm>
                        <a:off x="480941" y="1828799"/>
                        <a:ext cx="8182115" cy="3395023"/>
                      </a:xfrm>
                      <a:prstGeom prst="rect">
                        <a:avLst/>
                      </a:prstGeom>
                    </p:spPr>
                  </p:pic>
                </p:oleObj>
              </mc:Fallback>
            </mc:AlternateContent>
          </a:graphicData>
        </a:graphic>
      </p:graphicFrame>
    </p:spTree>
    <p:extLst>
      <p:ext uri="{BB962C8B-B14F-4D97-AF65-F5344CB8AC3E}">
        <p14:creationId xmlns:p14="http://schemas.microsoft.com/office/powerpoint/2010/main" val="2855977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DY3</a:t>
            </a:r>
            <a:br>
              <a:rPr lang="en-US" dirty="0" smtClean="0"/>
            </a:br>
            <a:r>
              <a:rPr lang="en-US" sz="2200" dirty="0" smtClean="0"/>
              <a:t>Baseline: 60.87%</a:t>
            </a:r>
            <a:endParaRPr lang="en-US" sz="2200" dirty="0"/>
          </a:p>
        </p:txBody>
      </p:sp>
      <p:sp>
        <p:nvSpPr>
          <p:cNvPr id="4" name="Right Arrow 3"/>
          <p:cNvSpPr/>
          <p:nvPr/>
        </p:nvSpPr>
        <p:spPr>
          <a:xfrm rot="17714905">
            <a:off x="8248387" y="5538084"/>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83595708"/>
              </p:ext>
            </p:extLst>
          </p:nvPr>
        </p:nvGraphicFramePr>
        <p:xfrm>
          <a:off x="687293" y="1905000"/>
          <a:ext cx="7941130" cy="3560788"/>
        </p:xfrm>
        <a:graphic>
          <a:graphicData uri="http://schemas.openxmlformats.org/presentationml/2006/ole">
            <mc:AlternateContent xmlns:mc="http://schemas.openxmlformats.org/markup-compatibility/2006">
              <mc:Choice xmlns:v="urn:schemas-microsoft-com:vml" Requires="v">
                <p:oleObj spid="_x0000_s14370" name="Worksheet" r:id="rId4" imgW="9277485" imgH="3819410" progId="Excel.Sheet.12">
                  <p:embed/>
                </p:oleObj>
              </mc:Choice>
              <mc:Fallback>
                <p:oleObj name="Worksheet" r:id="rId4" imgW="9277485" imgH="3819410" progId="Excel.Sheet.12">
                  <p:embed/>
                  <p:pic>
                    <p:nvPicPr>
                      <p:cNvPr id="0" name=""/>
                      <p:cNvPicPr/>
                      <p:nvPr/>
                    </p:nvPicPr>
                    <p:blipFill>
                      <a:blip r:embed="rId5"/>
                      <a:stretch>
                        <a:fillRect/>
                      </a:stretch>
                    </p:blipFill>
                    <p:spPr>
                      <a:xfrm>
                        <a:off x="687293" y="1905000"/>
                        <a:ext cx="7941130" cy="3560788"/>
                      </a:xfrm>
                      <a:prstGeom prst="rect">
                        <a:avLst/>
                      </a:prstGeom>
                    </p:spPr>
                  </p:pic>
                </p:oleObj>
              </mc:Fallback>
            </mc:AlternateContent>
          </a:graphicData>
        </a:graphic>
      </p:graphicFrame>
    </p:spTree>
    <p:extLst>
      <p:ext uri="{BB962C8B-B14F-4D97-AF65-F5344CB8AC3E}">
        <p14:creationId xmlns:p14="http://schemas.microsoft.com/office/powerpoint/2010/main" val="2281552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DY4</a:t>
            </a:r>
            <a:br>
              <a:rPr lang="en-US" dirty="0" smtClean="0"/>
            </a:br>
            <a:r>
              <a:rPr lang="en-US" sz="2200" dirty="0">
                <a:solidFill>
                  <a:prstClr val="black"/>
                </a:solidFill>
              </a:rPr>
              <a:t>Goal: </a:t>
            </a:r>
            <a:r>
              <a:rPr lang="en-US" sz="2200" dirty="0" smtClean="0">
                <a:solidFill>
                  <a:prstClr val="black"/>
                </a:solidFill>
              </a:rPr>
              <a:t>61.22% </a:t>
            </a:r>
            <a:r>
              <a:rPr lang="en-US" sz="2200" dirty="0">
                <a:solidFill>
                  <a:prstClr val="black"/>
                </a:solidFill>
              </a:rPr>
              <a:t>(</a:t>
            </a:r>
            <a:r>
              <a:rPr lang="en-US" sz="2200" dirty="0" err="1">
                <a:solidFill>
                  <a:prstClr val="black"/>
                </a:solidFill>
              </a:rPr>
              <a:t>est</a:t>
            </a:r>
            <a:r>
              <a:rPr lang="en-US" sz="2200" dirty="0">
                <a:solidFill>
                  <a:prstClr val="black"/>
                </a:solidFill>
              </a:rPr>
              <a:t>)</a:t>
            </a:r>
            <a:br>
              <a:rPr lang="en-US" sz="2200" dirty="0">
                <a:solidFill>
                  <a:prstClr val="black"/>
                </a:solidFill>
              </a:rPr>
            </a:br>
            <a:r>
              <a:rPr lang="en-US" sz="2200" dirty="0">
                <a:solidFill>
                  <a:prstClr val="black"/>
                </a:solidFill>
              </a:rPr>
              <a:t>MPL: </a:t>
            </a:r>
            <a:r>
              <a:rPr lang="en-US" sz="2200" dirty="0" smtClean="0">
                <a:solidFill>
                  <a:prstClr val="black"/>
                </a:solidFill>
              </a:rPr>
              <a:t>42.09%   </a:t>
            </a:r>
            <a:r>
              <a:rPr lang="en-US" sz="2200" dirty="0">
                <a:solidFill>
                  <a:prstClr val="black"/>
                </a:solidFill>
              </a:rPr>
              <a:t>HPL:  </a:t>
            </a:r>
            <a:r>
              <a:rPr lang="en-US" sz="2200" dirty="0" smtClean="0">
                <a:solidFill>
                  <a:prstClr val="black"/>
                </a:solidFill>
              </a:rPr>
              <a:t>64.33%  </a:t>
            </a:r>
            <a:r>
              <a:rPr lang="en-US" sz="2200" dirty="0">
                <a:solidFill>
                  <a:prstClr val="black"/>
                </a:solidFill>
              </a:rPr>
              <a:t>based on NCQA Data</a:t>
            </a:r>
            <a:endParaRPr lang="en-US" dirty="0"/>
          </a:p>
        </p:txBody>
      </p:sp>
      <p:sp>
        <p:nvSpPr>
          <p:cNvPr id="4" name="Right Arrow 3"/>
          <p:cNvSpPr/>
          <p:nvPr/>
        </p:nvSpPr>
        <p:spPr>
          <a:xfrm rot="17714905">
            <a:off x="8029782" y="5259974"/>
            <a:ext cx="304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43095767"/>
              </p:ext>
            </p:extLst>
          </p:nvPr>
        </p:nvGraphicFramePr>
        <p:xfrm>
          <a:off x="687293" y="1828800"/>
          <a:ext cx="7773269" cy="3352800"/>
        </p:xfrm>
        <a:graphic>
          <a:graphicData uri="http://schemas.openxmlformats.org/presentationml/2006/ole">
            <mc:AlternateContent xmlns:mc="http://schemas.openxmlformats.org/markup-compatibility/2006">
              <mc:Choice xmlns:v="urn:schemas-microsoft-com:vml" Requires="v">
                <p:oleObj spid="_x0000_s15393" name="Worksheet" r:id="rId4" imgW="9277485" imgH="3819410" progId="Excel.Sheet.12">
                  <p:embed/>
                </p:oleObj>
              </mc:Choice>
              <mc:Fallback>
                <p:oleObj name="Worksheet" r:id="rId4" imgW="9277485" imgH="3819410" progId="Excel.Sheet.12">
                  <p:embed/>
                  <p:pic>
                    <p:nvPicPr>
                      <p:cNvPr id="0" name=""/>
                      <p:cNvPicPr/>
                      <p:nvPr/>
                    </p:nvPicPr>
                    <p:blipFill>
                      <a:blip r:embed="rId5"/>
                      <a:stretch>
                        <a:fillRect/>
                      </a:stretch>
                    </p:blipFill>
                    <p:spPr>
                      <a:xfrm>
                        <a:off x="687293" y="1828800"/>
                        <a:ext cx="7773269" cy="3352800"/>
                      </a:xfrm>
                      <a:prstGeom prst="rect">
                        <a:avLst/>
                      </a:prstGeom>
                    </p:spPr>
                  </p:pic>
                </p:oleObj>
              </mc:Fallback>
            </mc:AlternateContent>
          </a:graphicData>
        </a:graphic>
      </p:graphicFrame>
    </p:spTree>
    <p:extLst>
      <p:ext uri="{BB962C8B-B14F-4D97-AF65-F5344CB8AC3E}">
        <p14:creationId xmlns:p14="http://schemas.microsoft.com/office/powerpoint/2010/main" val="2867605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DY5</a:t>
            </a:r>
            <a:br>
              <a:rPr lang="en-US" dirty="0" smtClean="0"/>
            </a:br>
            <a:r>
              <a:rPr lang="en-US" sz="2200" dirty="0" smtClean="0"/>
              <a:t>Goal: 67.79% (</a:t>
            </a:r>
            <a:r>
              <a:rPr lang="en-US" sz="2200" dirty="0" err="1" smtClean="0"/>
              <a:t>est</a:t>
            </a:r>
            <a:r>
              <a:rPr lang="en-US" sz="2200" dirty="0" smtClean="0"/>
              <a:t>)</a:t>
            </a:r>
            <a:endParaRPr lang="en-US" sz="2200" dirty="0"/>
          </a:p>
        </p:txBody>
      </p:sp>
    </p:spTree>
    <p:extLst>
      <p:ext uri="{BB962C8B-B14F-4D97-AF65-F5344CB8AC3E}">
        <p14:creationId xmlns:p14="http://schemas.microsoft.com/office/powerpoint/2010/main" val="3402446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Improvements (CQI)</a:t>
            </a:r>
            <a:endParaRPr lang="en-US" dirty="0"/>
          </a:p>
        </p:txBody>
      </p:sp>
      <p:sp>
        <p:nvSpPr>
          <p:cNvPr id="3" name="Content Placeholder 2"/>
          <p:cNvSpPr>
            <a:spLocks noGrp="1"/>
          </p:cNvSpPr>
          <p:nvPr>
            <p:ph idx="1"/>
          </p:nvPr>
        </p:nvSpPr>
        <p:spPr/>
        <p:txBody>
          <a:bodyPr>
            <a:normAutofit/>
          </a:bodyPr>
          <a:lstStyle/>
          <a:p>
            <a:r>
              <a:rPr lang="en-US" dirty="0" smtClean="0"/>
              <a:t>Innovations</a:t>
            </a:r>
          </a:p>
          <a:p>
            <a:pPr lvl="1"/>
            <a:r>
              <a:rPr lang="en-US" dirty="0" smtClean="0"/>
              <a:t> </a:t>
            </a:r>
            <a:r>
              <a:rPr lang="en-US" dirty="0" err="1" smtClean="0"/>
              <a:t>Robocalls</a:t>
            </a:r>
            <a:r>
              <a:rPr lang="en-US" dirty="0" smtClean="0"/>
              <a:t> to remind Well Child exam due; postcard/refrigerator magnets/business card- schedule of Well child exams </a:t>
            </a:r>
          </a:p>
          <a:p>
            <a:r>
              <a:rPr lang="en-US" dirty="0" smtClean="0"/>
              <a:t>Rapid Cycle Improvements</a:t>
            </a:r>
          </a:p>
          <a:p>
            <a:pPr lvl="1"/>
            <a:r>
              <a:rPr lang="en-US" dirty="0" smtClean="0"/>
              <a:t>PDSA’s</a:t>
            </a:r>
          </a:p>
        </p:txBody>
      </p:sp>
    </p:spTree>
    <p:extLst>
      <p:ext uri="{BB962C8B-B14F-4D97-AF65-F5344CB8AC3E}">
        <p14:creationId xmlns:p14="http://schemas.microsoft.com/office/powerpoint/2010/main" val="180361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2881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Introduction</a:t>
            </a:r>
            <a:endParaRPr lang="en-US" dirty="0">
              <a:solidFill>
                <a:srgbClr val="000000"/>
              </a:solidFill>
            </a:endParaRPr>
          </a:p>
        </p:txBody>
      </p:sp>
      <p:sp>
        <p:nvSpPr>
          <p:cNvPr id="3" name="Content Placeholder 2"/>
          <p:cNvSpPr>
            <a:spLocks noGrp="1"/>
          </p:cNvSpPr>
          <p:nvPr>
            <p:ph idx="1"/>
          </p:nvPr>
        </p:nvSpPr>
        <p:spPr/>
        <p:txBody>
          <a:bodyPr>
            <a:normAutofit/>
          </a:bodyPr>
          <a:lstStyle/>
          <a:p>
            <a:pPr>
              <a:buFont typeface="Wingdings" charset="2"/>
              <a:buChar char="²"/>
            </a:pPr>
            <a:r>
              <a:rPr lang="en-US" sz="2400" dirty="0">
                <a:solidFill>
                  <a:srgbClr val="000000"/>
                </a:solidFill>
              </a:rPr>
              <a:t>The populations we most commonly serve, Hispanics with low household educational and higher levels of poverty, at are particular risk of not receiving health maintenance </a:t>
            </a:r>
            <a:r>
              <a:rPr lang="en-US" sz="2400" dirty="0" smtClean="0">
                <a:solidFill>
                  <a:srgbClr val="000000"/>
                </a:solidFill>
              </a:rPr>
              <a:t>exams</a:t>
            </a:r>
          </a:p>
          <a:p>
            <a:pPr>
              <a:buFont typeface="Wingdings" charset="2"/>
              <a:buChar char="²"/>
            </a:pPr>
            <a:endParaRPr lang="en-US" sz="2400" dirty="0">
              <a:solidFill>
                <a:srgbClr val="000000"/>
              </a:solidFill>
            </a:endParaRPr>
          </a:p>
          <a:p>
            <a:pPr>
              <a:buFont typeface="Wingdings" charset="2"/>
              <a:buChar char="²"/>
            </a:pPr>
            <a:r>
              <a:rPr lang="en-US" sz="2400" dirty="0" smtClean="0">
                <a:solidFill>
                  <a:srgbClr val="000000"/>
                </a:solidFill>
              </a:rPr>
              <a:t>Eighty</a:t>
            </a:r>
            <a:r>
              <a:rPr lang="en-US" sz="2400" dirty="0">
                <a:solidFill>
                  <a:srgbClr val="000000"/>
                </a:solidFill>
              </a:rPr>
              <a:t>-nine percent of the patients we treat in our after-hours acute care walk in clinic are uninsured, or have Medicaid or CHIP as a </a:t>
            </a:r>
            <a:r>
              <a:rPr lang="en-US" sz="2400" dirty="0" err="1">
                <a:solidFill>
                  <a:srgbClr val="000000"/>
                </a:solidFill>
              </a:rPr>
              <a:t>payor</a:t>
            </a:r>
            <a:r>
              <a:rPr lang="en-US" sz="2400" dirty="0">
                <a:solidFill>
                  <a:srgbClr val="000000"/>
                </a:solidFill>
              </a:rPr>
              <a:t>.</a:t>
            </a:r>
          </a:p>
          <a:p>
            <a:pPr>
              <a:buFont typeface="Wingdings" charset="2"/>
              <a:buChar char="²"/>
            </a:pP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5626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194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Well Child Exams in Acute Care Clinic</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92" y="381000"/>
            <a:ext cx="5614416" cy="1609344"/>
          </a:xfrm>
          <a:prstGeom prst="rect">
            <a:avLst/>
          </a:prstGeom>
        </p:spPr>
      </p:pic>
    </p:spTree>
    <p:extLst>
      <p:ext uri="{BB962C8B-B14F-4D97-AF65-F5344CB8AC3E}">
        <p14:creationId xmlns:p14="http://schemas.microsoft.com/office/powerpoint/2010/main" val="293320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Well Child Exams in Acute Care Clinic</a:t>
            </a:r>
            <a:endParaRPr lang="en-US" dirty="0">
              <a:solidFill>
                <a:srgbClr val="000000"/>
              </a:solidFill>
            </a:endParaRPr>
          </a:p>
        </p:txBody>
      </p:sp>
      <p:sp>
        <p:nvSpPr>
          <p:cNvPr id="3" name="Content Placeholder 2"/>
          <p:cNvSpPr>
            <a:spLocks noGrp="1"/>
          </p:cNvSpPr>
          <p:nvPr>
            <p:ph idx="1"/>
          </p:nvPr>
        </p:nvSpPr>
        <p:spPr>
          <a:xfrm>
            <a:off x="457200" y="1295400"/>
            <a:ext cx="8229600" cy="4525963"/>
          </a:xfrm>
        </p:spPr>
        <p:txBody>
          <a:bodyPr>
            <a:normAutofit/>
          </a:bodyPr>
          <a:lstStyle/>
          <a:p>
            <a:pPr lvl="0">
              <a:buFont typeface="Wingdings" charset="2"/>
              <a:buChar char="²"/>
            </a:pPr>
            <a:r>
              <a:rPr lang="en-US" sz="2800" dirty="0" smtClean="0">
                <a:solidFill>
                  <a:srgbClr val="000000"/>
                </a:solidFill>
              </a:rPr>
              <a:t>Goal: To </a:t>
            </a:r>
            <a:r>
              <a:rPr lang="en-US" sz="2800" dirty="0">
                <a:solidFill>
                  <a:srgbClr val="000000"/>
                </a:solidFill>
              </a:rPr>
              <a:t>increase the number of children who receive appropriate health periodicity exams as defined by the American Academy of Pediatrics Bright Futures Recommendations and are current in their immunization status. </a:t>
            </a:r>
            <a:endParaRPr lang="en-US" sz="2800" dirty="0" smtClean="0">
              <a:solidFill>
                <a:srgbClr val="000000"/>
              </a:solidFill>
            </a:endParaRPr>
          </a:p>
          <a:p>
            <a:pPr lvl="0">
              <a:buFont typeface="Wingdings" charset="2"/>
              <a:buChar char="²"/>
            </a:pPr>
            <a:r>
              <a:rPr lang="en-US" sz="2800" dirty="0" smtClean="0">
                <a:solidFill>
                  <a:srgbClr val="000000"/>
                </a:solidFill>
              </a:rPr>
              <a:t>Expansion of </a:t>
            </a:r>
            <a:r>
              <a:rPr lang="en-US" sz="2800" dirty="0">
                <a:solidFill>
                  <a:srgbClr val="000000"/>
                </a:solidFill>
              </a:rPr>
              <a:t>p</a:t>
            </a:r>
            <a:r>
              <a:rPr lang="en-US" sz="2800" dirty="0" smtClean="0">
                <a:solidFill>
                  <a:srgbClr val="000000"/>
                </a:solidFill>
              </a:rPr>
              <a:t>ediatric </a:t>
            </a:r>
            <a:r>
              <a:rPr lang="en-US" sz="2800" dirty="0">
                <a:solidFill>
                  <a:srgbClr val="000000"/>
                </a:solidFill>
              </a:rPr>
              <a:t>p</a:t>
            </a:r>
            <a:r>
              <a:rPr lang="en-US" sz="2800" dirty="0" smtClean="0">
                <a:solidFill>
                  <a:srgbClr val="000000"/>
                </a:solidFill>
              </a:rPr>
              <a:t>rimary care by providing health periodicity exams in conjunction with a visit to an acute care walk in clinic to eligible patients and their siblings</a:t>
            </a:r>
          </a:p>
          <a:p>
            <a:pPr lvl="0">
              <a:buFont typeface="Wingdings" charset="2"/>
              <a:buChar char="²"/>
            </a:pPr>
            <a:endParaRPr 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56388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69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Child Exams in Acute Care Clinic</a:t>
            </a:r>
          </a:p>
        </p:txBody>
      </p:sp>
      <p:sp>
        <p:nvSpPr>
          <p:cNvPr id="3" name="Content Placeholder 2"/>
          <p:cNvSpPr>
            <a:spLocks noGrp="1"/>
          </p:cNvSpPr>
          <p:nvPr>
            <p:ph idx="1"/>
          </p:nvPr>
        </p:nvSpPr>
        <p:spPr>
          <a:xfrm>
            <a:off x="457200" y="1371600"/>
            <a:ext cx="8229600" cy="4525963"/>
          </a:xfrm>
        </p:spPr>
        <p:txBody>
          <a:bodyPr>
            <a:normAutofit/>
          </a:bodyPr>
          <a:lstStyle/>
          <a:p>
            <a:pPr>
              <a:buFont typeface="Wingdings" charset="2"/>
              <a:buChar char="²"/>
            </a:pPr>
            <a:r>
              <a:rPr lang="en-US" sz="2800" dirty="0">
                <a:solidFill>
                  <a:srgbClr val="000000"/>
                </a:solidFill>
              </a:rPr>
              <a:t>U</a:t>
            </a:r>
            <a:r>
              <a:rPr lang="en-US" sz="2800" dirty="0" smtClean="0">
                <a:solidFill>
                  <a:srgbClr val="000000"/>
                </a:solidFill>
              </a:rPr>
              <a:t>tilize </a:t>
            </a:r>
            <a:r>
              <a:rPr lang="en-US" sz="2800" dirty="0">
                <a:solidFill>
                  <a:srgbClr val="000000"/>
                </a:solidFill>
              </a:rPr>
              <a:t>a “just in time” delivery model to offer periodic health exams visit to all eligible children in the family of an index patient who presents to the walk in </a:t>
            </a:r>
            <a:r>
              <a:rPr lang="en-US" sz="2800" dirty="0" smtClean="0">
                <a:solidFill>
                  <a:srgbClr val="000000"/>
                </a:solidFill>
              </a:rPr>
              <a:t>clinic.</a:t>
            </a:r>
          </a:p>
          <a:p>
            <a:pPr>
              <a:buFont typeface="Wingdings" charset="2"/>
              <a:buChar char="²"/>
            </a:pPr>
            <a:endParaRPr lang="en-US" sz="2800" dirty="0" smtClean="0">
              <a:solidFill>
                <a:srgbClr val="000000"/>
              </a:solidFill>
            </a:endParaRPr>
          </a:p>
          <a:p>
            <a:pPr>
              <a:buFont typeface="Wingdings" charset="2"/>
              <a:buChar char="²"/>
            </a:pPr>
            <a:r>
              <a:rPr lang="en-US" sz="2800" dirty="0" smtClean="0">
                <a:solidFill>
                  <a:srgbClr val="000000"/>
                </a:solidFill>
              </a:rPr>
              <a:t>We </a:t>
            </a:r>
            <a:r>
              <a:rPr lang="en-US" sz="2800" dirty="0">
                <a:solidFill>
                  <a:srgbClr val="000000"/>
                </a:solidFill>
              </a:rPr>
              <a:t>do not intend to supplant the traditional provider – patient relationship where one exists and the parent is regularly accessing preventative care. </a:t>
            </a:r>
            <a:endParaRPr lang="en-US" sz="2800" dirty="0" smtClean="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22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Well Child Exams in Acute Care Clinic</a:t>
            </a:r>
          </a:p>
        </p:txBody>
      </p:sp>
      <p:sp>
        <p:nvSpPr>
          <p:cNvPr id="3" name="Content Placeholder 2"/>
          <p:cNvSpPr>
            <a:spLocks noGrp="1"/>
          </p:cNvSpPr>
          <p:nvPr>
            <p:ph idx="1"/>
          </p:nvPr>
        </p:nvSpPr>
        <p:spPr>
          <a:xfrm>
            <a:off x="457200" y="1295400"/>
            <a:ext cx="8229600" cy="4525963"/>
          </a:xfrm>
        </p:spPr>
        <p:txBody>
          <a:bodyPr>
            <a:normAutofit fontScale="92500"/>
          </a:bodyPr>
          <a:lstStyle/>
          <a:p>
            <a:pPr>
              <a:buFont typeface="Wingdings" charset="2"/>
              <a:buChar char="²"/>
            </a:pPr>
            <a:r>
              <a:rPr lang="en-US" sz="3000" dirty="0" smtClean="0"/>
              <a:t>We</a:t>
            </a:r>
            <a:r>
              <a:rPr lang="en-US" sz="3000" dirty="0" smtClean="0">
                <a:solidFill>
                  <a:schemeClr val="tx1"/>
                </a:solidFill>
              </a:rPr>
              <a:t> </a:t>
            </a:r>
            <a:r>
              <a:rPr lang="en-US" sz="3000" dirty="0">
                <a:solidFill>
                  <a:schemeClr val="tx1"/>
                </a:solidFill>
              </a:rPr>
              <a:t>are identifying children who have fallen off the recommended pathway, are not receiving services they are eligible for, and use the acute care visit as opportunity to both provide the screening examination and try to reestablish the patient with a Primary Care Provider for subsequent exams</a:t>
            </a:r>
            <a:r>
              <a:rPr lang="en-US" sz="3000" dirty="0" smtClean="0">
                <a:solidFill>
                  <a:schemeClr val="tx1"/>
                </a:solidFill>
              </a:rPr>
              <a:t>.</a:t>
            </a:r>
          </a:p>
          <a:p>
            <a:pPr>
              <a:buFont typeface="Wingdings" charset="2"/>
              <a:buChar char="²"/>
            </a:pPr>
            <a:r>
              <a:rPr lang="en-US" sz="3000" dirty="0" smtClean="0">
                <a:solidFill>
                  <a:schemeClr val="tx1"/>
                </a:solidFill>
              </a:rPr>
              <a:t>Re</a:t>
            </a:r>
            <a:r>
              <a:rPr lang="en-US" sz="3000" dirty="0">
                <a:solidFill>
                  <a:schemeClr val="tx1"/>
                </a:solidFill>
              </a:rPr>
              <a:t>-establishing such a relationship may result in the child receiving future recommended periodicity exams and also reduced use of acute care services in the future. </a:t>
            </a:r>
          </a:p>
          <a:p>
            <a:pPr>
              <a:buFont typeface="Wingdings" charset="2"/>
              <a:buChar char="²"/>
            </a:pP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5715000"/>
            <a:ext cx="3810000" cy="10254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094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77448392"/>
              </p:ext>
            </p:extLst>
          </p:nvPr>
        </p:nvGraphicFramePr>
        <p:xfrm>
          <a:off x="1066800" y="1524000"/>
          <a:ext cx="7105650" cy="4581525"/>
        </p:xfrm>
        <a:graphic>
          <a:graphicData uri="http://schemas.openxmlformats.org/presentationml/2006/ole">
            <mc:AlternateContent xmlns:mc="http://schemas.openxmlformats.org/markup-compatibility/2006">
              <mc:Choice xmlns:v="urn:schemas-microsoft-com:vml" Requires="v">
                <p:oleObj spid="_x0000_s2092"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1066800" y="1524000"/>
                        <a:ext cx="7105650" cy="4581525"/>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DY2 – Pre DSRIP</a:t>
            </a:r>
            <a:endParaRPr lang="en-US" dirty="0"/>
          </a:p>
        </p:txBody>
      </p:sp>
    </p:spTree>
    <p:extLst>
      <p:ext uri="{BB962C8B-B14F-4D97-AF65-F5344CB8AC3E}">
        <p14:creationId xmlns:p14="http://schemas.microsoft.com/office/powerpoint/2010/main" val="2766829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15515364"/>
              </p:ext>
            </p:extLst>
          </p:nvPr>
        </p:nvGraphicFramePr>
        <p:xfrm>
          <a:off x="990600" y="1447800"/>
          <a:ext cx="7105650" cy="4581525"/>
        </p:xfrm>
        <a:graphic>
          <a:graphicData uri="http://schemas.openxmlformats.org/presentationml/2006/ole">
            <mc:AlternateContent xmlns:mc="http://schemas.openxmlformats.org/markup-compatibility/2006">
              <mc:Choice xmlns:v="urn:schemas-microsoft-com:vml" Requires="v">
                <p:oleObj spid="_x0000_s3117" name="Worksheet" r:id="rId4" imgW="7105785" imgH="4581455" progId="Excel.Sheet.12">
                  <p:embed/>
                </p:oleObj>
              </mc:Choice>
              <mc:Fallback>
                <p:oleObj name="Worksheet" r:id="rId4" imgW="7105785" imgH="4581455" progId="Excel.Sheet.12">
                  <p:embed/>
                  <p:pic>
                    <p:nvPicPr>
                      <p:cNvPr id="0" name=""/>
                      <p:cNvPicPr/>
                      <p:nvPr/>
                    </p:nvPicPr>
                    <p:blipFill>
                      <a:blip r:embed="rId5"/>
                      <a:stretch>
                        <a:fillRect/>
                      </a:stretch>
                    </p:blipFill>
                    <p:spPr>
                      <a:xfrm>
                        <a:off x="990600" y="1447800"/>
                        <a:ext cx="7105650" cy="4581525"/>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DY3</a:t>
            </a:r>
            <a:endParaRPr lang="en-US" dirty="0"/>
          </a:p>
        </p:txBody>
      </p:sp>
    </p:spTree>
    <p:extLst>
      <p:ext uri="{BB962C8B-B14F-4D97-AF65-F5344CB8AC3E}">
        <p14:creationId xmlns:p14="http://schemas.microsoft.com/office/powerpoint/2010/main" val="1140567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450</Words>
  <Application>Microsoft Office PowerPoint</Application>
  <PresentationFormat>On-screen Show (4:3)</PresentationFormat>
  <Paragraphs>56</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DSRIP Project 1.6</vt:lpstr>
      <vt:lpstr>Introduction</vt:lpstr>
      <vt:lpstr>Introduction</vt:lpstr>
      <vt:lpstr>Well Child Exams in Acute Care Clinic</vt:lpstr>
      <vt:lpstr>Well Child Exams in Acute Care Clinic</vt:lpstr>
      <vt:lpstr>Well Child Exams in Acute Care Clinic</vt:lpstr>
      <vt:lpstr>Well Child Exams in Acute Care Clinic</vt:lpstr>
      <vt:lpstr>DY2 – Pre DSRIP</vt:lpstr>
      <vt:lpstr>DY3</vt:lpstr>
      <vt:lpstr>DY4</vt:lpstr>
      <vt:lpstr>DY5</vt:lpstr>
      <vt:lpstr>Well Child Exams 0-15 months</vt:lpstr>
      <vt:lpstr>DY2  Pre-DSRIP: 61.65%</vt:lpstr>
      <vt:lpstr>DY3  Baseline: 63.83%</vt:lpstr>
      <vt:lpstr>DY4  Goal: 65.33% (est) MPL: 54.26%   HPL:  77.31%  based on NCQA Data</vt:lpstr>
      <vt:lpstr>DY5 Goal: 66.66% (est)</vt:lpstr>
      <vt:lpstr>Well Child Exams 3-6 yrs</vt:lpstr>
      <vt:lpstr>DY2 Pre-DSRIP: 70.45%</vt:lpstr>
      <vt:lpstr>DY3 Baseline: 66.86%</vt:lpstr>
      <vt:lpstr>DY4 Goal: 68.47% (est) MPL: 65.51%   HPL:  82.94%  based on NCQA Data</vt:lpstr>
      <vt:lpstr>DY5 Goal: 70.08% (est)</vt:lpstr>
      <vt:lpstr>Well Child Exams 12-21 yrs (Adolescents)</vt:lpstr>
      <vt:lpstr>DY2 Pre-DSRIP: 61.82%</vt:lpstr>
      <vt:lpstr>DY3 Baseline: 60.87%</vt:lpstr>
      <vt:lpstr>DY4 Goal: 61.22% (est) MPL: 42.09%   HPL:  64.33%  based on NCQA Data</vt:lpstr>
      <vt:lpstr>DY5 Goal: 67.79% (est)</vt:lpstr>
      <vt:lpstr>Quality Improvements (CQI)</vt:lpstr>
      <vt:lpstr>THANK YOU!</vt:lpstr>
    </vt:vector>
  </TitlesOfParts>
  <Company>Texas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Oscar A</dc:creator>
  <cp:lastModifiedBy>Georgena Roberts</cp:lastModifiedBy>
  <cp:revision>35</cp:revision>
  <dcterms:created xsi:type="dcterms:W3CDTF">2015-03-17T14:08:47Z</dcterms:created>
  <dcterms:modified xsi:type="dcterms:W3CDTF">2015-03-25T16:56:09Z</dcterms:modified>
</cp:coreProperties>
</file>