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90" r:id="rId2"/>
    <p:sldId id="256" r:id="rId3"/>
    <p:sldId id="257" r:id="rId4"/>
    <p:sldId id="258" r:id="rId5"/>
    <p:sldId id="260" r:id="rId6"/>
    <p:sldId id="263" r:id="rId7"/>
    <p:sldId id="259" r:id="rId8"/>
    <p:sldId id="264" r:id="rId9"/>
    <p:sldId id="270" r:id="rId10"/>
    <p:sldId id="265" r:id="rId11"/>
    <p:sldId id="266" r:id="rId12"/>
    <p:sldId id="267" r:id="rId13"/>
    <p:sldId id="268" r:id="rId14"/>
    <p:sldId id="269" r:id="rId15"/>
    <p:sldId id="262" r:id="rId16"/>
    <p:sldId id="271" r:id="rId17"/>
    <p:sldId id="272" r:id="rId18"/>
    <p:sldId id="275" r:id="rId19"/>
    <p:sldId id="273" r:id="rId20"/>
    <p:sldId id="274" r:id="rId21"/>
    <p:sldId id="284" r:id="rId22"/>
    <p:sldId id="285" r:id="rId23"/>
    <p:sldId id="286" r:id="rId24"/>
    <p:sldId id="287" r:id="rId25"/>
    <p:sldId id="288" r:id="rId26"/>
    <p:sldId id="289" r:id="rId27"/>
    <p:sldId id="276" r:id="rId28"/>
    <p:sldId id="277" r:id="rId29"/>
    <p:sldId id="278" r:id="rId30"/>
    <p:sldId id="279" r:id="rId31"/>
    <p:sldId id="280" r:id="rId32"/>
    <p:sldId id="281" r:id="rId33"/>
    <p:sldId id="282" r:id="rId34"/>
    <p:sldId id="28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1" autoAdjust="0"/>
    <p:restoredTop sz="86364" autoAdjust="0"/>
  </p:normalViewPr>
  <p:slideViewPr>
    <p:cSldViewPr>
      <p:cViewPr varScale="1">
        <p:scale>
          <a:sx n="101" d="100"/>
          <a:sy n="101" d="100"/>
        </p:scale>
        <p:origin x="-191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8" name="Slide Number Placeholder 7"/>
          <p:cNvSpPr>
            <a:spLocks noGrp="1"/>
          </p:cNvSpPr>
          <p:nvPr>
            <p:ph type="sldNum" sz="quarter" idx="11"/>
          </p:nvPr>
        </p:nvSpPr>
        <p:spPr/>
        <p:txBody>
          <a:bodyPr/>
          <a:lstStyle/>
          <a:p>
            <a:fld id="{1DCC748C-9A68-4900-89A4-A857C6FA59B1}" type="slidenum">
              <a:rPr lang="en-US" smtClean="0"/>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CC748C-9A68-4900-89A4-A857C6FA59B1}" type="slidenum">
              <a:rPr lang="en-US" smtClean="0"/>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t>6/28/2013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255E30B-E1F4-4FC5-8E25-CD6FA8A37D10}" type="datetimeFigureOut">
              <a:rPr lang="en-US" smtClean="0"/>
              <a:t>6/28/2013</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DCC748C-9A68-4900-89A4-A857C6FA59B1}" type="slidenum">
              <a:rPr lang="en-US" smtClean="0"/>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dx.doi.org/10.3171/2012.10.JNS12518"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4489" y="2438400"/>
            <a:ext cx="7772400" cy="939538"/>
          </a:xfrm>
        </p:spPr>
        <p:txBody>
          <a:bodyPr/>
          <a:lstStyle/>
          <a:p>
            <a:r>
              <a:rPr lang="en-US" b="1" dirty="0" smtClean="0"/>
              <a:t>D</a:t>
            </a:r>
            <a:r>
              <a:rPr lang="en-US" sz="2400" dirty="0" smtClean="0"/>
              <a:t>elivery</a:t>
            </a:r>
            <a:r>
              <a:rPr lang="en-US" dirty="0" smtClean="0"/>
              <a:t> </a:t>
            </a:r>
            <a:r>
              <a:rPr lang="en-US" b="1" dirty="0" smtClean="0"/>
              <a:t>S</a:t>
            </a:r>
            <a:r>
              <a:rPr lang="en-US" sz="2400" dirty="0" smtClean="0"/>
              <a:t>ystem</a:t>
            </a:r>
            <a:r>
              <a:rPr lang="en-US" dirty="0" smtClean="0"/>
              <a:t> </a:t>
            </a:r>
            <a:r>
              <a:rPr lang="en-US" b="1" dirty="0" smtClean="0"/>
              <a:t>R</a:t>
            </a:r>
            <a:r>
              <a:rPr lang="en-US" sz="2400" dirty="0" smtClean="0"/>
              <a:t>eform</a:t>
            </a:r>
            <a:r>
              <a:rPr lang="en-US" dirty="0" smtClean="0"/>
              <a:t> </a:t>
            </a:r>
            <a:r>
              <a:rPr lang="en-US" b="1" dirty="0" smtClean="0"/>
              <a:t>I</a:t>
            </a:r>
            <a:r>
              <a:rPr lang="en-US" sz="2400" dirty="0" smtClean="0"/>
              <a:t>ncentive</a:t>
            </a:r>
            <a:r>
              <a:rPr lang="en-US" dirty="0" smtClean="0"/>
              <a:t> </a:t>
            </a:r>
            <a:r>
              <a:rPr lang="en-US" b="1" dirty="0" smtClean="0"/>
              <a:t>P</a:t>
            </a:r>
            <a:r>
              <a:rPr lang="en-US" sz="2400" dirty="0" smtClean="0"/>
              <a:t>ayments</a:t>
            </a:r>
            <a:endParaRPr lang="en-US" sz="2400" dirty="0"/>
          </a:p>
        </p:txBody>
      </p:sp>
      <p:sp>
        <p:nvSpPr>
          <p:cNvPr id="5" name="Text Placeholder 4"/>
          <p:cNvSpPr>
            <a:spLocks noGrp="1"/>
          </p:cNvSpPr>
          <p:nvPr>
            <p:ph type="body" idx="1"/>
          </p:nvPr>
        </p:nvSpPr>
        <p:spPr>
          <a:xfrm>
            <a:off x="706697" y="4267200"/>
            <a:ext cx="7772400" cy="1131887"/>
          </a:xfrm>
        </p:spPr>
        <p:txBody>
          <a:bodyPr/>
          <a:lstStyle/>
          <a:p>
            <a:r>
              <a:rPr lang="en-US" dirty="0" smtClean="0"/>
              <a:t>Dr. Michael J. Romano, Associate Dean for Clinical Affairs</a:t>
            </a:r>
          </a:p>
          <a:p>
            <a:r>
              <a:rPr lang="en-US" dirty="0" smtClean="0"/>
              <a:t>Mr. Oscar A. Perez, Project Manager, DSRIP-Texas Tech</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04800"/>
            <a:ext cx="7869497" cy="2133600"/>
          </a:xfrm>
          <a:prstGeom prst="rect">
            <a:avLst/>
          </a:prstGeom>
          <a:ln>
            <a:noFill/>
          </a:ln>
          <a:effectLst>
            <a:softEdge rad="127000"/>
          </a:effectLst>
        </p:spPr>
      </p:pic>
    </p:spTree>
    <p:extLst>
      <p:ext uri="{BB962C8B-B14F-4D97-AF65-F5344CB8AC3E}">
        <p14:creationId xmlns:p14="http://schemas.microsoft.com/office/powerpoint/2010/main" val="2450432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981200"/>
            <a:ext cx="7543800" cy="2593975"/>
          </a:xfrm>
        </p:spPr>
        <p:txBody>
          <a:bodyPr>
            <a:noAutofit/>
          </a:bodyPr>
          <a:lstStyle/>
          <a:p>
            <a:r>
              <a:rPr lang="en-US" sz="4400" b="1" dirty="0" smtClean="0">
                <a:effectLst/>
              </a:rPr>
              <a:t>ENHANCING &amp; EXPANDING COMPREHENSIVE BREAST CARE SERVICES</a:t>
            </a:r>
            <a:endParaRPr lang="en-US" sz="4400" dirty="0"/>
          </a:p>
        </p:txBody>
      </p:sp>
      <p:sp>
        <p:nvSpPr>
          <p:cNvPr id="5" name="Subtitle 4"/>
          <p:cNvSpPr>
            <a:spLocks noGrp="1"/>
          </p:cNvSpPr>
          <p:nvPr>
            <p:ph type="subTitle" idx="1"/>
          </p:nvPr>
        </p:nvSpPr>
        <p:spPr>
          <a:xfrm>
            <a:off x="685800" y="4572000"/>
            <a:ext cx="7543800" cy="1752600"/>
          </a:xfrm>
        </p:spPr>
        <p:txBody>
          <a:bodyPr>
            <a:normAutofit fontScale="85000" lnSpcReduction="20000"/>
          </a:bodyPr>
          <a:lstStyle/>
          <a:p>
            <a:pPr>
              <a:lnSpc>
                <a:spcPct val="120000"/>
              </a:lnSpc>
              <a:spcBef>
                <a:spcPts val="0"/>
              </a:spcBef>
            </a:pPr>
            <a:r>
              <a:rPr lang="en-US" dirty="0" smtClean="0"/>
              <a:t>Rene Vallejo</a:t>
            </a:r>
            <a:endParaRPr lang="en-US" dirty="0"/>
          </a:p>
          <a:p>
            <a:pPr>
              <a:lnSpc>
                <a:spcPct val="120000"/>
              </a:lnSpc>
              <a:spcBef>
                <a:spcPts val="0"/>
              </a:spcBef>
            </a:pPr>
            <a:r>
              <a:rPr lang="en-US" dirty="0" smtClean="0"/>
              <a:t>Region 15 RHP Meeting</a:t>
            </a:r>
          </a:p>
          <a:p>
            <a:pPr>
              <a:lnSpc>
                <a:spcPct val="120000"/>
              </a:lnSpc>
              <a:spcBef>
                <a:spcPts val="0"/>
              </a:spcBef>
            </a:pPr>
            <a:r>
              <a:rPr lang="en-US" dirty="0" smtClean="0"/>
              <a:t>El Paso First </a:t>
            </a:r>
            <a:r>
              <a:rPr lang="en-US" dirty="0" err="1" smtClean="0"/>
              <a:t>Healthplan</a:t>
            </a:r>
            <a:r>
              <a:rPr lang="en-US" dirty="0"/>
              <a:t>, 1145 Westmoreland Drive  </a:t>
            </a:r>
            <a:endParaRPr lang="en-US" dirty="0" smtClean="0"/>
          </a:p>
          <a:p>
            <a:pPr>
              <a:lnSpc>
                <a:spcPct val="120000"/>
              </a:lnSpc>
              <a:spcBef>
                <a:spcPts val="0"/>
              </a:spcBef>
            </a:pPr>
            <a:r>
              <a:rPr lang="en-US" dirty="0" smtClean="0"/>
              <a:t>June 28, 2013</a:t>
            </a:r>
          </a:p>
          <a:p>
            <a:pPr>
              <a:lnSpc>
                <a:spcPct val="120000"/>
              </a:lnSpc>
              <a:spcBef>
                <a:spcPts val="0"/>
              </a:spcBef>
            </a:pPr>
            <a:r>
              <a:rPr lang="en-US" dirty="0" smtClean="0"/>
              <a:t>1:00pm</a:t>
            </a:r>
          </a:p>
          <a:p>
            <a:pPr>
              <a:lnSpc>
                <a:spcPct val="120000"/>
              </a:lnSpc>
              <a:spcBef>
                <a:spcPts val="0"/>
              </a:spcBef>
            </a:pPr>
            <a:endParaRPr lang="en-US" dirty="0"/>
          </a:p>
          <a:p>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304800"/>
            <a:ext cx="5340016" cy="1447800"/>
          </a:xfrm>
          <a:prstGeom prst="rect">
            <a:avLst/>
          </a:prstGeom>
          <a:ln>
            <a:noFill/>
          </a:ln>
          <a:effectLst>
            <a:softEdge rad="63500"/>
          </a:effectLst>
        </p:spPr>
      </p:pic>
    </p:spTree>
    <p:extLst>
      <p:ext uri="{BB962C8B-B14F-4D97-AF65-F5344CB8AC3E}">
        <p14:creationId xmlns:p14="http://schemas.microsoft.com/office/powerpoint/2010/main" val="3148725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Description of the Project</a:t>
            </a:r>
            <a:endParaRPr lang="en-US" dirty="0"/>
          </a:p>
        </p:txBody>
      </p:sp>
      <p:sp>
        <p:nvSpPr>
          <p:cNvPr id="3" name="Content Placeholder 2"/>
          <p:cNvSpPr>
            <a:spLocks noGrp="1"/>
          </p:cNvSpPr>
          <p:nvPr>
            <p:ph idx="1"/>
          </p:nvPr>
        </p:nvSpPr>
        <p:spPr/>
        <p:txBody>
          <a:bodyPr>
            <a:normAutofit fontScale="92500" lnSpcReduction="10000"/>
          </a:bodyPr>
          <a:lstStyle/>
          <a:p>
            <a:pPr marL="0" lvl="0" indent="0">
              <a:buNone/>
            </a:pPr>
            <a:r>
              <a:rPr lang="en-US" b="1" i="1" dirty="0" smtClean="0">
                <a:solidFill>
                  <a:schemeClr val="tx1"/>
                </a:solidFill>
              </a:rPr>
              <a:t>Synopsis</a:t>
            </a:r>
          </a:p>
          <a:p>
            <a:pPr marL="0" indent="0">
              <a:buNone/>
            </a:pPr>
            <a:r>
              <a:rPr lang="en-US" sz="1400" b="1" dirty="0" smtClean="0">
                <a:solidFill>
                  <a:schemeClr val="tx1"/>
                </a:solidFill>
              </a:rPr>
              <a:t>	</a:t>
            </a:r>
            <a:r>
              <a:rPr lang="en-US" sz="1700" b="1" dirty="0" smtClean="0">
                <a:solidFill>
                  <a:schemeClr val="tx1"/>
                </a:solidFill>
              </a:rPr>
              <a:t>Expand </a:t>
            </a:r>
            <a:r>
              <a:rPr lang="en-US" sz="1700" b="1" dirty="0">
                <a:solidFill>
                  <a:schemeClr val="tx1"/>
                </a:solidFill>
              </a:rPr>
              <a:t>and enhance access to specialty care for women with breast </a:t>
            </a:r>
            <a:r>
              <a:rPr lang="en-US" sz="1700" b="1" dirty="0" smtClean="0">
                <a:solidFill>
                  <a:schemeClr val="tx1"/>
                </a:solidFill>
              </a:rPr>
              <a:t>disease.  Develop </a:t>
            </a:r>
            <a:r>
              <a:rPr lang="en-US" sz="1700" b="1" dirty="0">
                <a:solidFill>
                  <a:schemeClr val="tx1"/>
                </a:solidFill>
              </a:rPr>
              <a:t>a </a:t>
            </a:r>
            <a:r>
              <a:rPr lang="en-US" sz="1700" b="1" dirty="0" smtClean="0">
                <a:solidFill>
                  <a:schemeClr val="tx1"/>
                </a:solidFill>
              </a:rPr>
              <a:t>Fellowship Program and </a:t>
            </a:r>
            <a:r>
              <a:rPr lang="en-US" sz="1700" b="1" dirty="0">
                <a:solidFill>
                  <a:schemeClr val="tx1"/>
                </a:solidFill>
              </a:rPr>
              <a:t>provide increased access to surgeons with special expertise in breast </a:t>
            </a:r>
            <a:r>
              <a:rPr lang="en-US" sz="1700" b="1" dirty="0" smtClean="0">
                <a:solidFill>
                  <a:schemeClr val="tx1"/>
                </a:solidFill>
              </a:rPr>
              <a:t>surgery.  Establish </a:t>
            </a:r>
            <a:r>
              <a:rPr lang="en-US" sz="1700" b="1" dirty="0">
                <a:solidFill>
                  <a:schemeClr val="tx1"/>
                </a:solidFill>
              </a:rPr>
              <a:t>a </a:t>
            </a:r>
            <a:r>
              <a:rPr lang="en-US" sz="1700" b="1" dirty="0" smtClean="0">
                <a:solidFill>
                  <a:schemeClr val="tx1"/>
                </a:solidFill>
              </a:rPr>
              <a:t>Survivor’s Program </a:t>
            </a:r>
            <a:r>
              <a:rPr lang="en-US" sz="1700" b="1" dirty="0">
                <a:solidFill>
                  <a:schemeClr val="tx1"/>
                </a:solidFill>
              </a:rPr>
              <a:t>at </a:t>
            </a:r>
            <a:r>
              <a:rPr lang="en-US" sz="1700" b="1" dirty="0" smtClean="0">
                <a:solidFill>
                  <a:schemeClr val="tx1"/>
                </a:solidFill>
              </a:rPr>
              <a:t>UBCC </a:t>
            </a:r>
            <a:r>
              <a:rPr lang="en-US" sz="1700" b="1" dirty="0">
                <a:solidFill>
                  <a:schemeClr val="tx1"/>
                </a:solidFill>
              </a:rPr>
              <a:t>with an emphasis on objective measures of quality of </a:t>
            </a:r>
            <a:r>
              <a:rPr lang="en-US" sz="1700" b="1" dirty="0" smtClean="0">
                <a:solidFill>
                  <a:schemeClr val="tx1"/>
                </a:solidFill>
              </a:rPr>
              <a:t>life </a:t>
            </a:r>
            <a:r>
              <a:rPr lang="en-US" sz="1700" b="1" dirty="0">
                <a:solidFill>
                  <a:schemeClr val="tx1"/>
                </a:solidFill>
              </a:rPr>
              <a:t>and strategies to improve this matric.</a:t>
            </a:r>
          </a:p>
          <a:p>
            <a:pPr lvl="0"/>
            <a:endParaRPr lang="en-US" b="1" dirty="0" smtClean="0">
              <a:solidFill>
                <a:schemeClr val="tx1"/>
              </a:solidFill>
            </a:endParaRPr>
          </a:p>
          <a:p>
            <a:pPr marL="0" lvl="0" indent="0">
              <a:buNone/>
            </a:pPr>
            <a:r>
              <a:rPr lang="en-US" b="1" i="1" dirty="0" smtClean="0">
                <a:solidFill>
                  <a:schemeClr val="tx1"/>
                </a:solidFill>
              </a:rPr>
              <a:t>Department Involved:</a:t>
            </a:r>
          </a:p>
          <a:p>
            <a:pPr marL="457200" lvl="1" indent="0">
              <a:buNone/>
            </a:pPr>
            <a:r>
              <a:rPr lang="en-US" b="1" dirty="0" smtClean="0">
                <a:solidFill>
                  <a:schemeClr val="tx1"/>
                </a:solidFill>
              </a:rPr>
              <a:t>Department of Surgery- University Breast Care Center (UBCC)</a:t>
            </a:r>
          </a:p>
          <a:p>
            <a:pPr lvl="0"/>
            <a:endParaRPr lang="en-US" b="1" dirty="0" smtClean="0">
              <a:solidFill>
                <a:schemeClr val="tx1"/>
              </a:solidFill>
            </a:endParaRPr>
          </a:p>
          <a:p>
            <a:pPr marL="0" lvl="0" indent="0">
              <a:buNone/>
            </a:pPr>
            <a:r>
              <a:rPr lang="en-US" b="1" i="1" dirty="0" smtClean="0">
                <a:solidFill>
                  <a:schemeClr val="tx1"/>
                </a:solidFill>
              </a:rPr>
              <a:t>Major</a:t>
            </a:r>
            <a:r>
              <a:rPr lang="en-US" b="1" i="1" baseline="0" dirty="0" smtClean="0">
                <a:solidFill>
                  <a:schemeClr val="tx1"/>
                </a:solidFill>
              </a:rPr>
              <a:t> Milestones DY2:</a:t>
            </a:r>
          </a:p>
          <a:p>
            <a:pPr lvl="0"/>
            <a:r>
              <a:rPr lang="en-US" sz="1300" b="1" i="1" dirty="0">
                <a:solidFill>
                  <a:schemeClr val="tx1"/>
                </a:solidFill>
              </a:rPr>
              <a:t>Baseline Report Time-to-3</a:t>
            </a:r>
            <a:r>
              <a:rPr lang="en-US" sz="1300" b="1" i="1" baseline="30000" dirty="0">
                <a:solidFill>
                  <a:schemeClr val="tx1"/>
                </a:solidFill>
              </a:rPr>
              <a:t>rd</a:t>
            </a:r>
            <a:r>
              <a:rPr lang="en-US" sz="1300" b="1" i="1" dirty="0">
                <a:solidFill>
                  <a:schemeClr val="tx1"/>
                </a:solidFill>
              </a:rPr>
              <a:t> Appointment	</a:t>
            </a:r>
          </a:p>
          <a:p>
            <a:pPr lvl="0"/>
            <a:r>
              <a:rPr lang="en-US" sz="1300" b="1" i="1" dirty="0" smtClean="0">
                <a:solidFill>
                  <a:schemeClr val="tx1"/>
                </a:solidFill>
              </a:rPr>
              <a:t>Survivor </a:t>
            </a:r>
            <a:r>
              <a:rPr lang="en-US" sz="1300" b="1" i="1" dirty="0">
                <a:solidFill>
                  <a:schemeClr val="tx1"/>
                </a:solidFill>
              </a:rPr>
              <a:t>Program-(40 enrolled) Program starting to see enrolled patients </a:t>
            </a:r>
          </a:p>
          <a:p>
            <a:pPr lvl="0"/>
            <a:r>
              <a:rPr lang="en-US" sz="1300" b="1" i="1" dirty="0" smtClean="0">
                <a:solidFill>
                  <a:schemeClr val="tx1"/>
                </a:solidFill>
              </a:rPr>
              <a:t>Hire Breast Surgeon </a:t>
            </a:r>
            <a:endParaRPr lang="en-US" sz="1300" b="1" dirty="0">
              <a:solidFill>
                <a:schemeClr val="tx1"/>
              </a:solidFill>
            </a:endParaRPr>
          </a:p>
          <a:p>
            <a:pPr lvl="0"/>
            <a:r>
              <a:rPr lang="en-US" sz="1300" b="1" i="1" dirty="0">
                <a:solidFill>
                  <a:schemeClr val="tx1"/>
                </a:solidFill>
              </a:rPr>
              <a:t>NAPBC Program </a:t>
            </a:r>
            <a:r>
              <a:rPr lang="en-US" sz="1300" b="1" i="1" dirty="0" smtClean="0">
                <a:solidFill>
                  <a:schemeClr val="tx1"/>
                </a:solidFill>
              </a:rPr>
              <a:t>Accreditation</a:t>
            </a:r>
            <a:endParaRPr lang="en-US" sz="1300" b="1" dirty="0">
              <a:solidFill>
                <a:schemeClr val="tx1"/>
              </a:solidFill>
            </a:endParaRPr>
          </a:p>
          <a:p>
            <a:r>
              <a:rPr lang="en-US" sz="1300" b="1" dirty="0">
                <a:solidFill>
                  <a:schemeClr val="tx1"/>
                </a:solidFill>
              </a:rPr>
              <a:t>2 RHP </a:t>
            </a:r>
            <a:r>
              <a:rPr lang="en-US" sz="1300" b="1" dirty="0" smtClean="0">
                <a:solidFill>
                  <a:schemeClr val="tx1"/>
                </a:solidFill>
              </a:rPr>
              <a:t>Seminars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5562600"/>
            <a:ext cx="3810000" cy="10254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110509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Benefits to the Community </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5486400"/>
            <a:ext cx="4401693" cy="1615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92551" y="1828800"/>
            <a:ext cx="8001000" cy="3693319"/>
          </a:xfrm>
          <a:prstGeom prst="rect">
            <a:avLst/>
          </a:prstGeom>
          <a:noFill/>
        </p:spPr>
        <p:txBody>
          <a:bodyPr wrap="square" rtlCol="0">
            <a:spAutoFit/>
          </a:bodyPr>
          <a:lstStyle/>
          <a:p>
            <a:r>
              <a:rPr lang="en-US" sz="2400" b="1" i="1" dirty="0"/>
              <a:t>Established in 1994, primary focus was to help the indigent. UBCC treats 1/3 of all breast cancer in El Paso.  4,500 patients seen annually @130 are diagnosed with breast cancer.  UBCC has Multi-disciplinary team approach from diagnosis to end of treatment (5 </a:t>
            </a:r>
            <a:r>
              <a:rPr lang="en-US" sz="2400" b="1" i="1" dirty="0" err="1"/>
              <a:t>yrs</a:t>
            </a:r>
            <a:r>
              <a:rPr lang="en-US" sz="2400" b="1" i="1" dirty="0"/>
              <a:t>).  UBCC is NAPBC- National Accreditation Program for Breast Centers.  DSRIP Project will create more access to UBCC services and improving quality of life to those patients.  UBCC patients are 45% Medicaid or uninsured</a:t>
            </a:r>
            <a:endParaRPr lang="en-US" sz="2400" b="1" dirty="0"/>
          </a:p>
          <a:p>
            <a:endParaRPr lang="en-US" b="1" dirty="0"/>
          </a:p>
        </p:txBody>
      </p:sp>
    </p:spTree>
    <p:extLst>
      <p:ext uri="{BB962C8B-B14F-4D97-AF65-F5344CB8AC3E}">
        <p14:creationId xmlns:p14="http://schemas.microsoft.com/office/powerpoint/2010/main" val="3473794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a:t>
            </a:r>
          </a:p>
        </p:txBody>
      </p:sp>
      <p:sp>
        <p:nvSpPr>
          <p:cNvPr id="3" name="Content Placeholder 2"/>
          <p:cNvSpPr>
            <a:spLocks noGrp="1"/>
          </p:cNvSpPr>
          <p:nvPr>
            <p:ph idx="1"/>
          </p:nvPr>
        </p:nvSpPr>
        <p:spPr/>
        <p:txBody>
          <a:bodyPr>
            <a:normAutofit fontScale="92500" lnSpcReduction="10000"/>
          </a:bodyPr>
          <a:lstStyle/>
          <a:p>
            <a:pPr marL="0" indent="0">
              <a:buNone/>
            </a:pPr>
            <a:r>
              <a:rPr lang="en-US" sz="2800" b="1" i="1" dirty="0" smtClean="0">
                <a:solidFill>
                  <a:schemeClr val="tx1"/>
                </a:solidFill>
              </a:rPr>
              <a:t>Milestones:</a:t>
            </a:r>
          </a:p>
          <a:p>
            <a:pPr lvl="0"/>
            <a:r>
              <a:rPr lang="en-US" sz="1500" b="1" i="1" dirty="0">
                <a:solidFill>
                  <a:schemeClr val="tx1"/>
                </a:solidFill>
              </a:rPr>
              <a:t>Baseline Report Time-to-3</a:t>
            </a:r>
            <a:r>
              <a:rPr lang="en-US" sz="1500" b="1" i="1" baseline="30000" dirty="0">
                <a:solidFill>
                  <a:schemeClr val="tx1"/>
                </a:solidFill>
              </a:rPr>
              <a:t>rd</a:t>
            </a:r>
            <a:r>
              <a:rPr lang="en-US" sz="1500" b="1" i="1" dirty="0">
                <a:solidFill>
                  <a:schemeClr val="tx1"/>
                </a:solidFill>
              </a:rPr>
              <a:t> Appointment	</a:t>
            </a:r>
            <a:r>
              <a:rPr lang="en-US" sz="1500" b="1" i="1" dirty="0" smtClean="0">
                <a:solidFill>
                  <a:schemeClr val="tx1"/>
                </a:solidFill>
              </a:rPr>
              <a:t>	</a:t>
            </a:r>
            <a:r>
              <a:rPr lang="en-US" sz="1500" b="1" i="1" dirty="0">
                <a:solidFill>
                  <a:schemeClr val="tx1"/>
                </a:solidFill>
              </a:rPr>
              <a:t>	Complete 100%</a:t>
            </a:r>
            <a:endParaRPr lang="en-US" sz="1500" b="1" dirty="0">
              <a:solidFill>
                <a:schemeClr val="tx1"/>
              </a:solidFill>
            </a:endParaRPr>
          </a:p>
          <a:p>
            <a:pPr lvl="0"/>
            <a:r>
              <a:rPr lang="en-US" sz="1500" b="1" i="1" dirty="0">
                <a:solidFill>
                  <a:schemeClr val="tx1"/>
                </a:solidFill>
              </a:rPr>
              <a:t>Survivor </a:t>
            </a:r>
            <a:r>
              <a:rPr lang="en-US" sz="1500" b="1" i="1" dirty="0" smtClean="0">
                <a:solidFill>
                  <a:schemeClr val="tx1"/>
                </a:solidFill>
              </a:rPr>
              <a:t>Program				 </a:t>
            </a:r>
            <a:r>
              <a:rPr lang="en-US" sz="1500" b="1" i="1" dirty="0">
                <a:solidFill>
                  <a:schemeClr val="tx1"/>
                </a:solidFill>
              </a:rPr>
              <a:t>	</a:t>
            </a:r>
            <a:r>
              <a:rPr lang="en-US" sz="1500" b="1" i="1" dirty="0" smtClean="0">
                <a:solidFill>
                  <a:schemeClr val="tx1"/>
                </a:solidFill>
              </a:rPr>
              <a:t>	In-progress </a:t>
            </a:r>
            <a:r>
              <a:rPr lang="en-US" sz="1500" b="1" i="1" dirty="0">
                <a:solidFill>
                  <a:schemeClr val="tx1"/>
                </a:solidFill>
              </a:rPr>
              <a:t>40%</a:t>
            </a:r>
            <a:endParaRPr lang="en-US" sz="1500" b="1" dirty="0">
              <a:solidFill>
                <a:schemeClr val="tx1"/>
              </a:solidFill>
            </a:endParaRPr>
          </a:p>
          <a:p>
            <a:pPr lvl="0"/>
            <a:r>
              <a:rPr lang="en-US" sz="1500" b="1" i="1" dirty="0">
                <a:solidFill>
                  <a:schemeClr val="tx1"/>
                </a:solidFill>
              </a:rPr>
              <a:t>Hire Surgeon- Hired Search firm 				In-progress 30%</a:t>
            </a:r>
            <a:endParaRPr lang="en-US" sz="1500" b="1" dirty="0">
              <a:solidFill>
                <a:schemeClr val="tx1"/>
              </a:solidFill>
            </a:endParaRPr>
          </a:p>
          <a:p>
            <a:pPr lvl="0"/>
            <a:r>
              <a:rPr lang="en-US" sz="1500" b="1" i="1" dirty="0">
                <a:solidFill>
                  <a:schemeClr val="tx1"/>
                </a:solidFill>
              </a:rPr>
              <a:t>NAPBC Program </a:t>
            </a:r>
            <a:r>
              <a:rPr lang="en-US" sz="1500" b="1" i="1" dirty="0" smtClean="0">
                <a:solidFill>
                  <a:schemeClr val="tx1"/>
                </a:solidFill>
              </a:rPr>
              <a:t>Accreditation</a:t>
            </a:r>
            <a:r>
              <a:rPr lang="en-US" sz="1500" b="1" i="1" dirty="0">
                <a:solidFill>
                  <a:schemeClr val="tx1"/>
                </a:solidFill>
              </a:rPr>
              <a:t>				Complete 100%</a:t>
            </a:r>
            <a:endParaRPr lang="en-US" sz="1500" b="1" dirty="0">
              <a:solidFill>
                <a:schemeClr val="tx1"/>
              </a:solidFill>
            </a:endParaRPr>
          </a:p>
          <a:p>
            <a:r>
              <a:rPr lang="en-US" sz="1500" b="1" dirty="0">
                <a:solidFill>
                  <a:schemeClr val="tx1"/>
                </a:solidFill>
              </a:rPr>
              <a:t>2 RHP Seminars</a:t>
            </a:r>
            <a:r>
              <a:rPr lang="en-US" sz="1500" b="1" i="1" dirty="0">
                <a:solidFill>
                  <a:schemeClr val="tx1"/>
                </a:solidFill>
              </a:rPr>
              <a:t> 						</a:t>
            </a:r>
            <a:r>
              <a:rPr lang="en-US" sz="1500" b="1" dirty="0">
                <a:solidFill>
                  <a:schemeClr val="tx1"/>
                </a:solidFill>
              </a:rPr>
              <a:t>In-Progress 50%</a:t>
            </a:r>
            <a:endParaRPr lang="en-US" sz="1500" b="1" dirty="0" smtClean="0">
              <a:solidFill>
                <a:schemeClr val="tx1"/>
              </a:solidFill>
            </a:endParaRPr>
          </a:p>
          <a:p>
            <a:pPr marL="0" indent="0">
              <a:buNone/>
            </a:pPr>
            <a:r>
              <a:rPr lang="en-US" sz="2800" b="1" i="1" dirty="0" smtClean="0">
                <a:solidFill>
                  <a:schemeClr val="tx1"/>
                </a:solidFill>
              </a:rPr>
              <a:t>Risk Areas:</a:t>
            </a:r>
          </a:p>
          <a:p>
            <a:pPr lvl="1"/>
            <a:r>
              <a:rPr lang="en-US" sz="2000" b="1" dirty="0" smtClean="0">
                <a:solidFill>
                  <a:schemeClr val="tx1"/>
                </a:solidFill>
              </a:rPr>
              <a:t>Hire Breast Surgeon- Hired Search firm</a:t>
            </a:r>
          </a:p>
          <a:p>
            <a:pPr marL="0" indent="0">
              <a:buNone/>
            </a:pPr>
            <a:r>
              <a:rPr lang="en-US" sz="2800" b="1" i="1" dirty="0" smtClean="0">
                <a:solidFill>
                  <a:schemeClr val="tx1"/>
                </a:solidFill>
              </a:rPr>
              <a:t>Anticipated outcomes:</a:t>
            </a:r>
          </a:p>
          <a:p>
            <a:pPr lvl="1"/>
            <a:r>
              <a:rPr lang="en-US" sz="2000" b="1" dirty="0" smtClean="0">
                <a:solidFill>
                  <a:schemeClr val="tx1"/>
                </a:solidFill>
              </a:rPr>
              <a:t>Meet all other milestones</a:t>
            </a:r>
          </a:p>
          <a:p>
            <a:pPr marL="0" indent="0">
              <a:buNone/>
            </a:pPr>
            <a:r>
              <a:rPr lang="en-US" sz="2800" b="1" i="1" dirty="0" smtClean="0">
                <a:solidFill>
                  <a:schemeClr val="tx1"/>
                </a:solidFill>
              </a:rPr>
              <a:t>Connection:</a:t>
            </a:r>
            <a:endParaRPr lang="en-US" sz="2800" b="1" i="1" dirty="0">
              <a:solidFill>
                <a:schemeClr val="tx1"/>
              </a:solidFill>
            </a:endParaRPr>
          </a:p>
          <a:p>
            <a:pPr lvl="1"/>
            <a:r>
              <a:rPr lang="en-US" sz="2000" b="1" dirty="0" smtClean="0">
                <a:solidFill>
                  <a:schemeClr val="tx1"/>
                </a:solidFill>
              </a:rPr>
              <a:t>Working with Texas Tech Internal Medicine Oncology Department</a:t>
            </a:r>
          </a:p>
        </p:txBody>
      </p:sp>
    </p:spTree>
    <p:extLst>
      <p:ext uri="{BB962C8B-B14F-4D97-AF65-F5344CB8AC3E}">
        <p14:creationId xmlns:p14="http://schemas.microsoft.com/office/powerpoint/2010/main" val="14060612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Innovations	</a:t>
            </a:r>
            <a:endParaRPr lang="en-US" dirty="0"/>
          </a:p>
        </p:txBody>
      </p:sp>
      <p:sp>
        <p:nvSpPr>
          <p:cNvPr id="3" name="Content Placeholder 2"/>
          <p:cNvSpPr>
            <a:spLocks noGrp="1"/>
          </p:cNvSpPr>
          <p:nvPr>
            <p:ph idx="1"/>
          </p:nvPr>
        </p:nvSpPr>
        <p:spPr>
          <a:xfrm>
            <a:off x="533400" y="1981200"/>
            <a:ext cx="8229600" cy="4525963"/>
          </a:xfrm>
        </p:spPr>
        <p:txBody>
          <a:bodyPr>
            <a:noAutofit/>
          </a:bodyPr>
          <a:lstStyle/>
          <a:p>
            <a:pPr>
              <a:lnSpc>
                <a:spcPct val="150000"/>
              </a:lnSpc>
            </a:pPr>
            <a:r>
              <a:rPr lang="en-US" b="1" dirty="0" smtClean="0">
                <a:solidFill>
                  <a:schemeClr val="tx1"/>
                </a:solidFill>
              </a:rPr>
              <a:t>Developed an implemented a new schedule Matrix to track Survivor patients in Centricity Business.</a:t>
            </a:r>
          </a:p>
          <a:p>
            <a:pPr>
              <a:lnSpc>
                <a:spcPct val="150000"/>
              </a:lnSpc>
            </a:pPr>
            <a:r>
              <a:rPr lang="en-US" b="1" dirty="0" smtClean="0">
                <a:solidFill>
                  <a:schemeClr val="tx1"/>
                </a:solidFill>
              </a:rPr>
              <a:t>Completed contract services for Survivor Program.</a:t>
            </a:r>
          </a:p>
          <a:p>
            <a:pPr>
              <a:lnSpc>
                <a:spcPct val="150000"/>
              </a:lnSpc>
            </a:pPr>
            <a:r>
              <a:rPr lang="en-US" b="1" dirty="0" smtClean="0">
                <a:solidFill>
                  <a:schemeClr val="tx1"/>
                </a:solidFill>
              </a:rPr>
              <a:t>Kick off Survivor Program is July 1, 2013 at UBCC.</a:t>
            </a:r>
          </a:p>
          <a:p>
            <a:pPr>
              <a:lnSpc>
                <a:spcPct val="150000"/>
              </a:lnSpc>
            </a:pPr>
            <a:r>
              <a:rPr lang="en-US" b="1" dirty="0" smtClean="0">
                <a:solidFill>
                  <a:schemeClr val="tx1"/>
                </a:solidFill>
              </a:rPr>
              <a:t>UTEP Health fair July 11, 2013.</a:t>
            </a:r>
            <a:endParaRPr lang="en-US" b="1" dirty="0">
              <a:solidFill>
                <a:schemeClr val="tx1"/>
              </a:solidFill>
            </a:endParaRPr>
          </a:p>
        </p:txBody>
      </p:sp>
    </p:spTree>
    <p:extLst>
      <p:ext uri="{BB962C8B-B14F-4D97-AF65-F5344CB8AC3E}">
        <p14:creationId xmlns:p14="http://schemas.microsoft.com/office/powerpoint/2010/main" val="5526706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6197" y="2590800"/>
            <a:ext cx="4744112" cy="1124107"/>
          </a:xfrm>
          <a:prstGeom prst="rect">
            <a:avLst/>
          </a:prstGeom>
        </p:spPr>
      </p:pic>
      <p:sp>
        <p:nvSpPr>
          <p:cNvPr id="4" name="Rectangle 3"/>
          <p:cNvSpPr/>
          <p:nvPr/>
        </p:nvSpPr>
        <p:spPr>
          <a:xfrm>
            <a:off x="2685891" y="1143000"/>
            <a:ext cx="372409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Questions?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2625805" y="4038600"/>
            <a:ext cx="39164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Comments?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696886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66740"/>
            <a:ext cx="7543800" cy="2593975"/>
          </a:xfrm>
        </p:spPr>
        <p:txBody>
          <a:bodyPr>
            <a:normAutofit fontScale="90000"/>
          </a:bodyPr>
          <a:lstStyle/>
          <a:p>
            <a:r>
              <a:rPr lang="en-US" sz="6000" b="1" dirty="0" smtClean="0">
                <a:effectLst/>
              </a:rPr>
              <a:t>INCREASING ACCESS TO SURGICAL SERVICES</a:t>
            </a:r>
            <a:endParaRPr lang="en-US" sz="6000" dirty="0"/>
          </a:p>
        </p:txBody>
      </p:sp>
      <p:sp>
        <p:nvSpPr>
          <p:cNvPr id="5" name="Subtitle 4"/>
          <p:cNvSpPr>
            <a:spLocks noGrp="1"/>
          </p:cNvSpPr>
          <p:nvPr>
            <p:ph type="subTitle" idx="1"/>
          </p:nvPr>
        </p:nvSpPr>
        <p:spPr>
          <a:xfrm>
            <a:off x="685800" y="4572000"/>
            <a:ext cx="7543800" cy="1752600"/>
          </a:xfrm>
        </p:spPr>
        <p:txBody>
          <a:bodyPr>
            <a:normAutofit fontScale="85000" lnSpcReduction="20000"/>
          </a:bodyPr>
          <a:lstStyle/>
          <a:p>
            <a:pPr>
              <a:lnSpc>
                <a:spcPct val="120000"/>
              </a:lnSpc>
              <a:spcBef>
                <a:spcPts val="0"/>
              </a:spcBef>
            </a:pPr>
            <a:r>
              <a:rPr lang="en-US" dirty="0" smtClean="0"/>
              <a:t>Rene Vallejo</a:t>
            </a:r>
            <a:endParaRPr lang="en-US" dirty="0"/>
          </a:p>
          <a:p>
            <a:pPr>
              <a:lnSpc>
                <a:spcPct val="120000"/>
              </a:lnSpc>
              <a:spcBef>
                <a:spcPts val="0"/>
              </a:spcBef>
            </a:pPr>
            <a:r>
              <a:rPr lang="en-US" dirty="0" smtClean="0"/>
              <a:t>Region 15 RHP Meeting</a:t>
            </a:r>
          </a:p>
          <a:p>
            <a:pPr>
              <a:lnSpc>
                <a:spcPct val="120000"/>
              </a:lnSpc>
              <a:spcBef>
                <a:spcPts val="0"/>
              </a:spcBef>
            </a:pPr>
            <a:r>
              <a:rPr lang="en-US" dirty="0" smtClean="0"/>
              <a:t>El Paso First </a:t>
            </a:r>
            <a:r>
              <a:rPr lang="en-US" dirty="0" err="1" smtClean="0"/>
              <a:t>Healthplan</a:t>
            </a:r>
            <a:r>
              <a:rPr lang="en-US" dirty="0"/>
              <a:t>, 1145 Westmoreland Drive  </a:t>
            </a:r>
            <a:endParaRPr lang="en-US" dirty="0" smtClean="0"/>
          </a:p>
          <a:p>
            <a:pPr>
              <a:lnSpc>
                <a:spcPct val="120000"/>
              </a:lnSpc>
              <a:spcBef>
                <a:spcPts val="0"/>
              </a:spcBef>
            </a:pPr>
            <a:r>
              <a:rPr lang="en-US" dirty="0" smtClean="0"/>
              <a:t>June 28, 2013</a:t>
            </a:r>
          </a:p>
          <a:p>
            <a:pPr>
              <a:lnSpc>
                <a:spcPct val="120000"/>
              </a:lnSpc>
              <a:spcBef>
                <a:spcPts val="0"/>
              </a:spcBef>
            </a:pPr>
            <a:r>
              <a:rPr lang="en-US" dirty="0" smtClean="0"/>
              <a:t>1:00pm</a:t>
            </a:r>
          </a:p>
          <a:p>
            <a:pPr>
              <a:lnSpc>
                <a:spcPct val="120000"/>
              </a:lnSpc>
              <a:spcBef>
                <a:spcPts val="0"/>
              </a:spcBef>
            </a:pPr>
            <a:endParaRPr lang="en-US" dirty="0"/>
          </a:p>
          <a:p>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304800"/>
            <a:ext cx="5340016" cy="1447800"/>
          </a:xfrm>
          <a:prstGeom prst="rect">
            <a:avLst/>
          </a:prstGeom>
          <a:ln>
            <a:noFill/>
          </a:ln>
          <a:effectLst>
            <a:softEdge rad="63500"/>
          </a:effectLst>
        </p:spPr>
      </p:pic>
    </p:spTree>
    <p:extLst>
      <p:ext uri="{BB962C8B-B14F-4D97-AF65-F5344CB8AC3E}">
        <p14:creationId xmlns:p14="http://schemas.microsoft.com/office/powerpoint/2010/main" val="22945472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Description of the Project</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pPr marL="0" lvl="0" indent="0">
              <a:buNone/>
            </a:pPr>
            <a:r>
              <a:rPr lang="en-US" b="1" i="1" dirty="0" smtClean="0">
                <a:solidFill>
                  <a:schemeClr val="tx1"/>
                </a:solidFill>
              </a:rPr>
              <a:t>Synopsis:</a:t>
            </a:r>
          </a:p>
          <a:p>
            <a:pPr marL="0" indent="0">
              <a:buNone/>
            </a:pPr>
            <a:r>
              <a:rPr lang="en-US" b="1" dirty="0" smtClean="0">
                <a:solidFill>
                  <a:schemeClr val="tx1"/>
                </a:solidFill>
              </a:rPr>
              <a:t>	</a:t>
            </a:r>
            <a:r>
              <a:rPr lang="en-US" sz="1800" b="1" dirty="0" smtClean="0">
                <a:solidFill>
                  <a:schemeClr val="tx1"/>
                </a:solidFill>
              </a:rPr>
              <a:t>This </a:t>
            </a:r>
            <a:r>
              <a:rPr lang="en-US" sz="1800" b="1" dirty="0">
                <a:solidFill>
                  <a:schemeClr val="tx1"/>
                </a:solidFill>
              </a:rPr>
              <a:t>project will increase the number of surgical providers serving the region. Surgery will expand the number of sites at which the performing provider offers outpatient general surgery clinic services and implement an electronic referral system.</a:t>
            </a:r>
          </a:p>
          <a:p>
            <a:pPr lvl="0"/>
            <a:endParaRPr lang="en-US" b="1" dirty="0" smtClean="0">
              <a:solidFill>
                <a:schemeClr val="tx1"/>
              </a:solidFill>
            </a:endParaRPr>
          </a:p>
          <a:p>
            <a:pPr marL="0" lvl="0" indent="0">
              <a:buNone/>
            </a:pPr>
            <a:r>
              <a:rPr lang="en-US" b="1" i="1" dirty="0" smtClean="0">
                <a:solidFill>
                  <a:schemeClr val="tx1"/>
                </a:solidFill>
              </a:rPr>
              <a:t>Department Involved:</a:t>
            </a:r>
          </a:p>
          <a:p>
            <a:pPr marL="0" lvl="0" indent="0">
              <a:buNone/>
            </a:pPr>
            <a:r>
              <a:rPr lang="en-US" b="1" dirty="0" smtClean="0">
                <a:solidFill>
                  <a:schemeClr val="tx1"/>
                </a:solidFill>
              </a:rPr>
              <a:t>Texas Tech Department of Surgery</a:t>
            </a:r>
          </a:p>
          <a:p>
            <a:pPr marL="0" lvl="0" indent="0">
              <a:buNone/>
            </a:pPr>
            <a:endParaRPr lang="en-US" b="1" dirty="0" smtClean="0">
              <a:solidFill>
                <a:schemeClr val="tx1"/>
              </a:solidFill>
            </a:endParaRPr>
          </a:p>
          <a:p>
            <a:pPr marL="0" lvl="0" indent="0">
              <a:buNone/>
            </a:pPr>
            <a:r>
              <a:rPr lang="en-US" b="1" i="1" dirty="0" smtClean="0">
                <a:solidFill>
                  <a:schemeClr val="tx1"/>
                </a:solidFill>
              </a:rPr>
              <a:t>Major</a:t>
            </a:r>
            <a:r>
              <a:rPr lang="en-US" b="1" i="1" baseline="0" dirty="0" smtClean="0">
                <a:solidFill>
                  <a:schemeClr val="tx1"/>
                </a:solidFill>
              </a:rPr>
              <a:t> Milestones:</a:t>
            </a:r>
          </a:p>
          <a:p>
            <a:pPr lvl="0"/>
            <a:r>
              <a:rPr lang="en-US" sz="1700" b="1" dirty="0">
                <a:solidFill>
                  <a:schemeClr val="tx1"/>
                </a:solidFill>
              </a:rPr>
              <a:t>Increase clinic </a:t>
            </a:r>
            <a:r>
              <a:rPr lang="en-US" sz="1700" b="1" dirty="0" smtClean="0">
                <a:solidFill>
                  <a:schemeClr val="tx1"/>
                </a:solidFill>
              </a:rPr>
              <a:t>volume</a:t>
            </a:r>
            <a:endParaRPr lang="en-US" sz="1700" b="1" dirty="0">
              <a:solidFill>
                <a:schemeClr val="tx1"/>
              </a:solidFill>
            </a:endParaRPr>
          </a:p>
          <a:p>
            <a:pPr lvl="0"/>
            <a:r>
              <a:rPr lang="en-US" sz="1700" b="1" dirty="0">
                <a:solidFill>
                  <a:schemeClr val="tx1"/>
                </a:solidFill>
              </a:rPr>
              <a:t>Increase Specialty </a:t>
            </a:r>
            <a:r>
              <a:rPr lang="en-US" sz="1700" b="1" dirty="0" smtClean="0">
                <a:solidFill>
                  <a:schemeClr val="tx1"/>
                </a:solidFill>
              </a:rPr>
              <a:t>locations</a:t>
            </a:r>
            <a:endParaRPr lang="en-US" sz="1700" b="1" dirty="0">
              <a:solidFill>
                <a:schemeClr val="tx1"/>
              </a:solidFill>
            </a:endParaRPr>
          </a:p>
          <a:p>
            <a:pPr lvl="0"/>
            <a:r>
              <a:rPr lang="en-US" sz="1700" b="1" dirty="0">
                <a:solidFill>
                  <a:schemeClr val="tx1"/>
                </a:solidFill>
              </a:rPr>
              <a:t>Hire </a:t>
            </a:r>
            <a:r>
              <a:rPr lang="en-US" sz="1700" b="1" dirty="0" smtClean="0">
                <a:solidFill>
                  <a:schemeClr val="tx1"/>
                </a:solidFill>
              </a:rPr>
              <a:t>Provider</a:t>
            </a:r>
          </a:p>
          <a:p>
            <a:pPr lvl="0"/>
            <a:r>
              <a:rPr lang="en-US" sz="1700" b="1" dirty="0" smtClean="0">
                <a:solidFill>
                  <a:schemeClr val="tx1"/>
                </a:solidFill>
              </a:rPr>
              <a:t>Needs Assessment</a:t>
            </a:r>
            <a:endParaRPr lang="en-US" sz="1700" b="1" dirty="0">
              <a:solidFill>
                <a:schemeClr val="tx1"/>
              </a:solidFill>
            </a:endParaRPr>
          </a:p>
          <a:p>
            <a:pPr lvl="0"/>
            <a:r>
              <a:rPr lang="en-US" sz="1700" b="1" dirty="0" smtClean="0">
                <a:solidFill>
                  <a:schemeClr val="tx1"/>
                </a:solidFill>
              </a:rPr>
              <a:t>E-Referral</a:t>
            </a:r>
          </a:p>
          <a:p>
            <a:pPr lvl="0"/>
            <a:r>
              <a:rPr lang="en-US" sz="1700" b="1" dirty="0" smtClean="0">
                <a:solidFill>
                  <a:schemeClr val="tx1"/>
                </a:solidFill>
              </a:rPr>
              <a:t>2 </a:t>
            </a:r>
            <a:r>
              <a:rPr lang="en-US" sz="1700" b="1" dirty="0">
                <a:solidFill>
                  <a:schemeClr val="tx1"/>
                </a:solidFill>
              </a:rPr>
              <a:t>RHP </a:t>
            </a:r>
            <a:r>
              <a:rPr lang="en-US" sz="1700" b="1" dirty="0" smtClean="0">
                <a:solidFill>
                  <a:schemeClr val="tx1"/>
                </a:solidFill>
              </a:rPr>
              <a:t>Seminars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24400" y="5562600"/>
            <a:ext cx="3810000" cy="10254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77577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6197" y="2590800"/>
            <a:ext cx="4744112" cy="1124107"/>
          </a:xfrm>
          <a:prstGeom prst="rect">
            <a:avLst/>
          </a:prstGeom>
        </p:spPr>
      </p:pic>
      <p:sp>
        <p:nvSpPr>
          <p:cNvPr id="4" name="Rectangle 3"/>
          <p:cNvSpPr/>
          <p:nvPr/>
        </p:nvSpPr>
        <p:spPr>
          <a:xfrm>
            <a:off x="2685891" y="1143000"/>
            <a:ext cx="372409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Questions?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2625805" y="4038600"/>
            <a:ext cx="39164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Comments?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1478946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Benefits to the Community </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90800" y="5029200"/>
            <a:ext cx="4401693" cy="1615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81000" y="1828800"/>
            <a:ext cx="7848600" cy="1938992"/>
          </a:xfrm>
          <a:prstGeom prst="rect">
            <a:avLst/>
          </a:prstGeom>
          <a:noFill/>
        </p:spPr>
        <p:txBody>
          <a:bodyPr wrap="square" rtlCol="0">
            <a:spAutoFit/>
          </a:bodyPr>
          <a:lstStyle/>
          <a:p>
            <a:r>
              <a:rPr lang="en-US" dirty="0" smtClean="0"/>
              <a:t>	</a:t>
            </a:r>
            <a:r>
              <a:rPr lang="en-US" sz="2000" b="1" dirty="0" smtClean="0"/>
              <a:t>Each </a:t>
            </a:r>
            <a:r>
              <a:rPr lang="en-US" sz="2000" b="1" dirty="0"/>
              <a:t>new surgical provider, when established, will provide services to a minimum of 250 unique patients each year</a:t>
            </a:r>
            <a:r>
              <a:rPr lang="en-US" sz="2000" b="1" dirty="0" smtClean="0"/>
              <a:t>.  Benefit </a:t>
            </a:r>
            <a:r>
              <a:rPr lang="en-US" sz="2000" b="1" dirty="0"/>
              <a:t>to Medicaid / Indigent Patients: </a:t>
            </a:r>
            <a:r>
              <a:rPr lang="en-US" sz="2000" b="1" dirty="0" smtClean="0"/>
              <a:t> Given </a:t>
            </a:r>
            <a:r>
              <a:rPr lang="en-US" sz="2000" b="1" dirty="0"/>
              <a:t>that 60% of our enterprise ambulatory encounters are to patients with Medicaid or no insurance, this project will be a direct benefit to that </a:t>
            </a:r>
            <a:r>
              <a:rPr lang="en-US" sz="2000" b="1" dirty="0" smtClean="0"/>
              <a:t>population.</a:t>
            </a:r>
            <a:endParaRPr lang="en-US" sz="2000" b="1" dirty="0"/>
          </a:p>
        </p:txBody>
      </p:sp>
    </p:spTree>
    <p:extLst>
      <p:ext uri="{BB962C8B-B14F-4D97-AF65-F5344CB8AC3E}">
        <p14:creationId xmlns:p14="http://schemas.microsoft.com/office/powerpoint/2010/main" val="2701026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1757680"/>
            <a:ext cx="7467600" cy="2212975"/>
          </a:xfrm>
        </p:spPr>
        <p:txBody>
          <a:bodyPr>
            <a:normAutofit fontScale="90000"/>
          </a:bodyPr>
          <a:lstStyle/>
          <a:p>
            <a:r>
              <a:rPr lang="en-US" sz="6000" b="1" dirty="0" smtClean="0">
                <a:solidFill>
                  <a:schemeClr val="tx1"/>
                </a:solidFill>
              </a:rPr>
              <a:t>EXPANDING NEUROLOGY CARE</a:t>
            </a:r>
            <a:endParaRPr lang="en-US" sz="6000" b="1" dirty="0">
              <a:solidFill>
                <a:schemeClr val="tx1"/>
              </a:solidFill>
            </a:endParaRPr>
          </a:p>
        </p:txBody>
      </p:sp>
      <p:sp>
        <p:nvSpPr>
          <p:cNvPr id="5" name="Subtitle 4"/>
          <p:cNvSpPr>
            <a:spLocks noGrp="1"/>
          </p:cNvSpPr>
          <p:nvPr>
            <p:ph type="subTitle" idx="1"/>
          </p:nvPr>
        </p:nvSpPr>
        <p:spPr>
          <a:xfrm>
            <a:off x="685800" y="4572000"/>
            <a:ext cx="7620000" cy="1905000"/>
          </a:xfrm>
        </p:spPr>
        <p:txBody>
          <a:bodyPr>
            <a:noAutofit/>
          </a:bodyPr>
          <a:lstStyle/>
          <a:p>
            <a:pPr>
              <a:spcBef>
                <a:spcPts val="0"/>
              </a:spcBef>
            </a:pPr>
            <a:r>
              <a:rPr lang="en-US" dirty="0" smtClean="0">
                <a:solidFill>
                  <a:srgbClr val="993300"/>
                </a:solidFill>
                <a:effectLst>
                  <a:outerShdw blurRad="38100" dist="38100" dir="2700000" algn="tl">
                    <a:srgbClr val="000000">
                      <a:alpha val="43137"/>
                    </a:srgbClr>
                  </a:outerShdw>
                </a:effectLst>
                <a:latin typeface="Bell MT" pitchFamily="18" charset="0"/>
              </a:rPr>
              <a:t>Salvador Cruz-Flores MD MPH</a:t>
            </a:r>
            <a:endParaRPr lang="en-US" dirty="0">
              <a:solidFill>
                <a:srgbClr val="993300"/>
              </a:solidFill>
              <a:effectLst>
                <a:outerShdw blurRad="38100" dist="38100" dir="2700000" algn="tl">
                  <a:srgbClr val="000000">
                    <a:alpha val="43137"/>
                  </a:srgbClr>
                </a:outerShdw>
              </a:effectLst>
              <a:latin typeface="Bell MT" pitchFamily="18" charset="0"/>
            </a:endParaRPr>
          </a:p>
          <a:p>
            <a:pPr>
              <a:spcBef>
                <a:spcPts val="0"/>
              </a:spcBef>
            </a:pPr>
            <a:r>
              <a:rPr lang="en-US" dirty="0" smtClean="0">
                <a:solidFill>
                  <a:srgbClr val="993300"/>
                </a:solidFill>
                <a:effectLst>
                  <a:outerShdw blurRad="38100" dist="38100" dir="2700000" algn="tl">
                    <a:srgbClr val="000000">
                      <a:alpha val="43137"/>
                    </a:srgbClr>
                  </a:outerShdw>
                </a:effectLst>
                <a:latin typeface="Bell MT" pitchFamily="18" charset="0"/>
              </a:rPr>
              <a:t>Founding Chair, Neurology</a:t>
            </a:r>
          </a:p>
          <a:p>
            <a:pPr>
              <a:spcBef>
                <a:spcPts val="0"/>
              </a:spcBef>
            </a:pPr>
            <a:r>
              <a:rPr lang="en-US" dirty="0" smtClean="0">
                <a:solidFill>
                  <a:srgbClr val="993300"/>
                </a:solidFill>
                <a:effectLst>
                  <a:outerShdw blurRad="38100" dist="38100" dir="2700000" algn="tl">
                    <a:srgbClr val="000000">
                      <a:alpha val="43137"/>
                    </a:srgbClr>
                  </a:outerShdw>
                </a:effectLst>
                <a:latin typeface="Bell MT" pitchFamily="18" charset="0"/>
              </a:rPr>
              <a:t>Region 15 RHP Meeting</a:t>
            </a:r>
          </a:p>
          <a:p>
            <a:pPr>
              <a:spcBef>
                <a:spcPts val="0"/>
              </a:spcBef>
            </a:pPr>
            <a:r>
              <a:rPr lang="en-US" dirty="0" smtClean="0">
                <a:solidFill>
                  <a:srgbClr val="993300"/>
                </a:solidFill>
                <a:effectLst>
                  <a:outerShdw blurRad="38100" dist="38100" dir="2700000" algn="tl">
                    <a:srgbClr val="000000">
                      <a:alpha val="43137"/>
                    </a:srgbClr>
                  </a:outerShdw>
                </a:effectLst>
                <a:latin typeface="Bell MT" pitchFamily="18" charset="0"/>
              </a:rPr>
              <a:t>El Paso First </a:t>
            </a:r>
            <a:r>
              <a:rPr lang="en-US" dirty="0" err="1" smtClean="0">
                <a:solidFill>
                  <a:srgbClr val="993300"/>
                </a:solidFill>
                <a:effectLst>
                  <a:outerShdw blurRad="38100" dist="38100" dir="2700000" algn="tl">
                    <a:srgbClr val="000000">
                      <a:alpha val="43137"/>
                    </a:srgbClr>
                  </a:outerShdw>
                </a:effectLst>
                <a:latin typeface="Bell MT" pitchFamily="18" charset="0"/>
              </a:rPr>
              <a:t>Healthplan</a:t>
            </a:r>
            <a:r>
              <a:rPr lang="en-US" dirty="0">
                <a:solidFill>
                  <a:srgbClr val="993300"/>
                </a:solidFill>
                <a:effectLst>
                  <a:outerShdw blurRad="38100" dist="38100" dir="2700000" algn="tl">
                    <a:srgbClr val="000000">
                      <a:alpha val="43137"/>
                    </a:srgbClr>
                  </a:outerShdw>
                </a:effectLst>
                <a:latin typeface="Bell MT" pitchFamily="18" charset="0"/>
              </a:rPr>
              <a:t>, 1145 Westmoreland Drive  </a:t>
            </a:r>
            <a:endParaRPr lang="en-US" dirty="0" smtClean="0">
              <a:solidFill>
                <a:srgbClr val="993300"/>
              </a:solidFill>
              <a:effectLst>
                <a:outerShdw blurRad="38100" dist="38100" dir="2700000" algn="tl">
                  <a:srgbClr val="000000">
                    <a:alpha val="43137"/>
                  </a:srgbClr>
                </a:outerShdw>
              </a:effectLst>
              <a:latin typeface="Bell MT" pitchFamily="18" charset="0"/>
            </a:endParaRPr>
          </a:p>
          <a:p>
            <a:pPr>
              <a:spcBef>
                <a:spcPts val="0"/>
              </a:spcBef>
            </a:pPr>
            <a:r>
              <a:rPr lang="en-US" dirty="0" smtClean="0">
                <a:solidFill>
                  <a:srgbClr val="993300"/>
                </a:solidFill>
                <a:effectLst>
                  <a:outerShdw blurRad="38100" dist="38100" dir="2700000" algn="tl">
                    <a:srgbClr val="000000">
                      <a:alpha val="43137"/>
                    </a:srgbClr>
                  </a:outerShdw>
                </a:effectLst>
                <a:latin typeface="Bell MT" pitchFamily="18" charset="0"/>
              </a:rPr>
              <a:t>June 28, 2013  @ 1:00pm</a:t>
            </a:r>
          </a:p>
          <a:p>
            <a:pPr>
              <a:spcBef>
                <a:spcPts val="0"/>
              </a:spcBef>
            </a:pPr>
            <a:endParaRPr lang="en-US" dirty="0"/>
          </a:p>
          <a:p>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304800"/>
            <a:ext cx="5340016" cy="1447800"/>
          </a:xfrm>
          <a:prstGeom prst="rect">
            <a:avLst/>
          </a:prstGeom>
          <a:ln>
            <a:noFill/>
          </a:ln>
          <a:effectLst>
            <a:softEdge rad="63500"/>
          </a:effectLst>
        </p:spPr>
      </p:pic>
    </p:spTree>
    <p:extLst>
      <p:ext uri="{BB962C8B-B14F-4D97-AF65-F5344CB8AC3E}">
        <p14:creationId xmlns:p14="http://schemas.microsoft.com/office/powerpoint/2010/main" val="39132456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1"/>
            <a:ext cx="8229600" cy="1600200"/>
          </a:xfrm>
        </p:spPr>
        <p:txBody>
          <a:bodyPr/>
          <a:lstStyle/>
          <a:p>
            <a:r>
              <a:rPr lang="en-US" dirty="0" smtClean="0"/>
              <a:t>Progress </a:t>
            </a:r>
          </a:p>
        </p:txBody>
      </p:sp>
      <p:sp>
        <p:nvSpPr>
          <p:cNvPr id="3" name="Content Placeholder 2"/>
          <p:cNvSpPr>
            <a:spLocks noGrp="1"/>
          </p:cNvSpPr>
          <p:nvPr>
            <p:ph idx="1"/>
          </p:nvPr>
        </p:nvSpPr>
        <p:spPr>
          <a:xfrm>
            <a:off x="304800" y="1524000"/>
            <a:ext cx="8229600" cy="4525963"/>
          </a:xfrm>
        </p:spPr>
        <p:txBody>
          <a:bodyPr>
            <a:normAutofit fontScale="92500"/>
          </a:bodyPr>
          <a:lstStyle/>
          <a:p>
            <a:pPr marL="0" indent="0">
              <a:buNone/>
            </a:pPr>
            <a:r>
              <a:rPr lang="en-US" sz="2800" b="1" i="1" dirty="0" smtClean="0">
                <a:solidFill>
                  <a:schemeClr val="tx1"/>
                </a:solidFill>
              </a:rPr>
              <a:t>Milestones:</a:t>
            </a:r>
          </a:p>
          <a:p>
            <a:pPr lvl="0"/>
            <a:r>
              <a:rPr lang="en-US" sz="1800" b="1" dirty="0">
                <a:solidFill>
                  <a:schemeClr val="tx1"/>
                </a:solidFill>
              </a:rPr>
              <a:t>Increase clinic volume					In-Progress 90%</a:t>
            </a:r>
          </a:p>
          <a:p>
            <a:pPr lvl="0"/>
            <a:r>
              <a:rPr lang="en-US" sz="1800" b="1" dirty="0">
                <a:solidFill>
                  <a:schemeClr val="tx1"/>
                </a:solidFill>
              </a:rPr>
              <a:t>Increase Specialty </a:t>
            </a:r>
            <a:r>
              <a:rPr lang="en-US" sz="1800" b="1" dirty="0" smtClean="0">
                <a:solidFill>
                  <a:schemeClr val="tx1"/>
                </a:solidFill>
              </a:rPr>
              <a:t>locations</a:t>
            </a:r>
            <a:r>
              <a:rPr lang="en-US" sz="1800" b="1" dirty="0">
                <a:solidFill>
                  <a:schemeClr val="tx1"/>
                </a:solidFill>
              </a:rPr>
              <a:t>				In-Progress 40%</a:t>
            </a:r>
          </a:p>
          <a:p>
            <a:pPr lvl="0"/>
            <a:r>
              <a:rPr lang="en-US" sz="1800" b="1" dirty="0">
                <a:solidFill>
                  <a:schemeClr val="tx1"/>
                </a:solidFill>
              </a:rPr>
              <a:t>Hire Provider 						In-Progress 40%</a:t>
            </a:r>
          </a:p>
          <a:p>
            <a:pPr lvl="0"/>
            <a:r>
              <a:rPr lang="en-US" sz="1800" b="1" dirty="0">
                <a:solidFill>
                  <a:schemeClr val="tx1"/>
                </a:solidFill>
              </a:rPr>
              <a:t>Needs Assessment					In-Progress 80%</a:t>
            </a:r>
          </a:p>
          <a:p>
            <a:pPr lvl="0"/>
            <a:r>
              <a:rPr lang="en-US" sz="1800" b="1" dirty="0">
                <a:solidFill>
                  <a:schemeClr val="tx1"/>
                </a:solidFill>
              </a:rPr>
              <a:t>E-Referral 						In-Progress 40%</a:t>
            </a:r>
          </a:p>
          <a:p>
            <a:pPr lvl="0"/>
            <a:r>
              <a:rPr lang="en-US" sz="1800" b="1" dirty="0">
                <a:solidFill>
                  <a:schemeClr val="tx1"/>
                </a:solidFill>
              </a:rPr>
              <a:t>2 RHP Seminars 					In-Progress 50%</a:t>
            </a:r>
          </a:p>
          <a:p>
            <a:pPr marL="0" indent="0">
              <a:buNone/>
            </a:pPr>
            <a:endParaRPr lang="en-US" sz="2800" b="1" i="1" dirty="0" smtClean="0">
              <a:solidFill>
                <a:schemeClr val="tx1"/>
              </a:solidFill>
            </a:endParaRPr>
          </a:p>
          <a:p>
            <a:pPr marL="0" indent="0">
              <a:buNone/>
            </a:pPr>
            <a:r>
              <a:rPr lang="en-US" sz="2800" b="1" i="1" dirty="0" smtClean="0">
                <a:solidFill>
                  <a:schemeClr val="tx1"/>
                </a:solidFill>
              </a:rPr>
              <a:t>Risk Areas:</a:t>
            </a:r>
          </a:p>
          <a:p>
            <a:pPr lvl="1"/>
            <a:r>
              <a:rPr lang="en-US" sz="2000" b="1" dirty="0" smtClean="0">
                <a:solidFill>
                  <a:schemeClr val="tx1"/>
                </a:solidFill>
              </a:rPr>
              <a:t>None</a:t>
            </a:r>
          </a:p>
          <a:p>
            <a:pPr marL="0" indent="0">
              <a:buNone/>
            </a:pPr>
            <a:r>
              <a:rPr lang="en-US" sz="2800" b="1" i="1" dirty="0" smtClean="0">
                <a:solidFill>
                  <a:schemeClr val="tx1"/>
                </a:solidFill>
              </a:rPr>
              <a:t>Anticipated outcomes: </a:t>
            </a:r>
          </a:p>
          <a:p>
            <a:pPr lvl="1"/>
            <a:r>
              <a:rPr lang="en-US" sz="2000" b="1" dirty="0" smtClean="0">
                <a:solidFill>
                  <a:schemeClr val="tx1"/>
                </a:solidFill>
              </a:rPr>
              <a:t>Meet all Milestones</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95800" y="51816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147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1371600"/>
            <a:ext cx="7543800" cy="2593975"/>
          </a:xfrm>
        </p:spPr>
        <p:txBody>
          <a:bodyPr>
            <a:normAutofit/>
          </a:bodyPr>
          <a:lstStyle/>
          <a:p>
            <a:r>
              <a:rPr lang="en-US" sz="4000" b="1" dirty="0" smtClean="0"/>
              <a:t>MINIMALLY INVASIVE GYNECOLOGY SURGERY FELLOWSHIP </a:t>
            </a:r>
            <a:endParaRPr lang="en-US" sz="4000" b="1" dirty="0"/>
          </a:p>
        </p:txBody>
      </p:sp>
      <p:sp>
        <p:nvSpPr>
          <p:cNvPr id="5" name="Subtitle 4"/>
          <p:cNvSpPr>
            <a:spLocks noGrp="1"/>
          </p:cNvSpPr>
          <p:nvPr>
            <p:ph type="subTitle" idx="1"/>
          </p:nvPr>
        </p:nvSpPr>
        <p:spPr>
          <a:xfrm>
            <a:off x="685800" y="4038600"/>
            <a:ext cx="7543800" cy="2286000"/>
          </a:xfrm>
        </p:spPr>
        <p:txBody>
          <a:bodyPr>
            <a:normAutofit fontScale="62500" lnSpcReduction="20000"/>
          </a:bodyPr>
          <a:lstStyle/>
          <a:p>
            <a:pPr>
              <a:lnSpc>
                <a:spcPct val="120000"/>
              </a:lnSpc>
              <a:spcBef>
                <a:spcPts val="0"/>
              </a:spcBef>
            </a:pPr>
            <a:r>
              <a:rPr lang="en-US" sz="3200" b="1" dirty="0" smtClean="0"/>
              <a:t>J. Salvador </a:t>
            </a:r>
            <a:r>
              <a:rPr lang="en-US" sz="3200" b="1" dirty="0" err="1" smtClean="0"/>
              <a:t>Saldivar</a:t>
            </a:r>
            <a:r>
              <a:rPr lang="en-US" sz="3200" b="1" dirty="0" smtClean="0"/>
              <a:t>, MD, MPH</a:t>
            </a:r>
          </a:p>
          <a:p>
            <a:pPr>
              <a:lnSpc>
                <a:spcPct val="120000"/>
              </a:lnSpc>
              <a:spcBef>
                <a:spcPts val="0"/>
              </a:spcBef>
            </a:pPr>
            <a:r>
              <a:rPr lang="en-US" sz="3200" dirty="0" smtClean="0"/>
              <a:t>Assistant Professor Gynecology Oncology</a:t>
            </a:r>
          </a:p>
          <a:p>
            <a:pPr>
              <a:lnSpc>
                <a:spcPct val="120000"/>
              </a:lnSpc>
              <a:spcBef>
                <a:spcPts val="0"/>
              </a:spcBef>
            </a:pPr>
            <a:r>
              <a:rPr lang="en-US" sz="3200" dirty="0" smtClean="0"/>
              <a:t>Department of OB/GYN</a:t>
            </a:r>
            <a:endParaRPr lang="en-US" sz="3200" dirty="0"/>
          </a:p>
          <a:p>
            <a:pPr>
              <a:lnSpc>
                <a:spcPct val="120000"/>
              </a:lnSpc>
              <a:spcBef>
                <a:spcPts val="0"/>
              </a:spcBef>
            </a:pPr>
            <a:r>
              <a:rPr lang="en-US" sz="3200" dirty="0" smtClean="0"/>
              <a:t>Region 15 RHP Meeting</a:t>
            </a:r>
          </a:p>
          <a:p>
            <a:pPr>
              <a:lnSpc>
                <a:spcPct val="120000"/>
              </a:lnSpc>
              <a:spcBef>
                <a:spcPts val="0"/>
              </a:spcBef>
            </a:pPr>
            <a:r>
              <a:rPr lang="en-US" sz="3200" dirty="0" smtClean="0"/>
              <a:t>El Paso First </a:t>
            </a:r>
            <a:r>
              <a:rPr lang="en-US" sz="3200" dirty="0" err="1" smtClean="0"/>
              <a:t>Healthplan</a:t>
            </a:r>
            <a:r>
              <a:rPr lang="en-US" sz="3200" dirty="0"/>
              <a:t>, 1145 Westmoreland Drive  </a:t>
            </a:r>
            <a:endParaRPr lang="en-US" sz="3200" dirty="0" smtClean="0"/>
          </a:p>
          <a:p>
            <a:pPr>
              <a:lnSpc>
                <a:spcPct val="120000"/>
              </a:lnSpc>
              <a:spcBef>
                <a:spcPts val="0"/>
              </a:spcBef>
            </a:pPr>
            <a:r>
              <a:rPr lang="en-US" sz="3200" dirty="0" smtClean="0"/>
              <a:t>June 28, 2013</a:t>
            </a:r>
          </a:p>
          <a:p>
            <a:pPr>
              <a:lnSpc>
                <a:spcPct val="120000"/>
              </a:lnSpc>
              <a:spcBef>
                <a:spcPts val="0"/>
              </a:spcBef>
            </a:pPr>
            <a:r>
              <a:rPr lang="en-US" sz="3200" dirty="0" smtClean="0"/>
              <a:t>1:00pm</a:t>
            </a:r>
          </a:p>
          <a:p>
            <a:pPr>
              <a:lnSpc>
                <a:spcPct val="120000"/>
              </a:lnSpc>
              <a:spcBef>
                <a:spcPts val="0"/>
              </a:spcBef>
            </a:pPr>
            <a:endParaRPr lang="en-US" dirty="0"/>
          </a:p>
          <a:p>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304800"/>
            <a:ext cx="5340016" cy="1447800"/>
          </a:xfrm>
          <a:prstGeom prst="rect">
            <a:avLst/>
          </a:prstGeom>
          <a:ln>
            <a:noFill/>
          </a:ln>
          <a:effectLst>
            <a:softEdge rad="63500"/>
          </a:effectLst>
        </p:spPr>
      </p:pic>
    </p:spTree>
    <p:extLst>
      <p:ext uri="{BB962C8B-B14F-4D97-AF65-F5344CB8AC3E}">
        <p14:creationId xmlns:p14="http://schemas.microsoft.com/office/powerpoint/2010/main" val="1670181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600200"/>
          </a:xfrm>
        </p:spPr>
        <p:txBody>
          <a:bodyPr>
            <a:normAutofit/>
          </a:bodyPr>
          <a:lstStyle/>
          <a:p>
            <a:r>
              <a:rPr lang="en-US" sz="4000" dirty="0" smtClean="0"/>
              <a:t>Description of the Project</a:t>
            </a:r>
            <a:endParaRPr lang="en-US" sz="4000" dirty="0"/>
          </a:p>
        </p:txBody>
      </p:sp>
      <p:sp>
        <p:nvSpPr>
          <p:cNvPr id="3" name="Content Placeholder 2"/>
          <p:cNvSpPr>
            <a:spLocks noGrp="1"/>
          </p:cNvSpPr>
          <p:nvPr>
            <p:ph idx="1"/>
          </p:nvPr>
        </p:nvSpPr>
        <p:spPr/>
        <p:txBody>
          <a:bodyPr>
            <a:normAutofit/>
          </a:bodyPr>
          <a:lstStyle/>
          <a:p>
            <a:pPr lvl="0"/>
            <a:r>
              <a:rPr lang="en-US" b="1" dirty="0" smtClean="0">
                <a:solidFill>
                  <a:schemeClr val="tx1"/>
                </a:solidFill>
              </a:rPr>
              <a:t>AAGL approved Fellowship in MIGS</a:t>
            </a:r>
          </a:p>
          <a:p>
            <a:pPr lvl="1"/>
            <a:r>
              <a:rPr lang="en-US" b="1" dirty="0" smtClean="0">
                <a:solidFill>
                  <a:schemeClr val="tx1"/>
                </a:solidFill>
              </a:rPr>
              <a:t>2 year program with 1 Fellow per year</a:t>
            </a:r>
          </a:p>
          <a:p>
            <a:pPr lvl="1"/>
            <a:r>
              <a:rPr lang="en-US" b="1" dirty="0" smtClean="0">
                <a:solidFill>
                  <a:schemeClr val="tx1"/>
                </a:solidFill>
              </a:rPr>
              <a:t>Faculty preceptors from Texas Tech and the community</a:t>
            </a:r>
          </a:p>
          <a:p>
            <a:pPr lvl="0"/>
            <a:r>
              <a:rPr lang="en-US" b="1" dirty="0" smtClean="0">
                <a:solidFill>
                  <a:schemeClr val="tx1"/>
                </a:solidFill>
              </a:rPr>
              <a:t>Supported internally by the Dept of OB/GYN</a:t>
            </a:r>
          </a:p>
          <a:p>
            <a:pPr lvl="0"/>
            <a:r>
              <a:rPr lang="en-US" b="1" baseline="0" dirty="0" smtClean="0">
                <a:solidFill>
                  <a:schemeClr val="tx1"/>
                </a:solidFill>
              </a:rPr>
              <a:t>Milestones</a:t>
            </a:r>
          </a:p>
          <a:p>
            <a:pPr lvl="1"/>
            <a:r>
              <a:rPr lang="en-US" b="1" dirty="0" smtClean="0">
                <a:solidFill>
                  <a:schemeClr val="tx1"/>
                </a:solidFill>
              </a:rPr>
              <a:t>Increase </a:t>
            </a:r>
            <a:r>
              <a:rPr lang="en-US" b="1" dirty="0">
                <a:solidFill>
                  <a:schemeClr val="tx1"/>
                </a:solidFill>
              </a:rPr>
              <a:t>the number of residents choosing </a:t>
            </a:r>
            <a:r>
              <a:rPr lang="en-US" b="1" dirty="0" smtClean="0">
                <a:solidFill>
                  <a:schemeClr val="tx1"/>
                </a:solidFill>
              </a:rPr>
              <a:t>MIGS specialties (shortage).</a:t>
            </a:r>
            <a:endParaRPr lang="en-US" b="1" dirty="0">
              <a:solidFill>
                <a:schemeClr val="tx1"/>
              </a:solidFill>
            </a:endParaRPr>
          </a:p>
          <a:p>
            <a:pPr lvl="1"/>
            <a:r>
              <a:rPr lang="en-US" b="1" dirty="0" smtClean="0">
                <a:solidFill>
                  <a:schemeClr val="tx1"/>
                </a:solidFill>
              </a:rPr>
              <a:t>Design </a:t>
            </a:r>
            <a:r>
              <a:rPr lang="en-US" b="1" dirty="0">
                <a:solidFill>
                  <a:schemeClr val="tx1"/>
                </a:solidFill>
              </a:rPr>
              <a:t>workforce enhancement initiatives to support access to </a:t>
            </a:r>
            <a:r>
              <a:rPr lang="en-US" b="1" dirty="0" smtClean="0">
                <a:solidFill>
                  <a:schemeClr val="tx1"/>
                </a:solidFill>
              </a:rPr>
              <a:t>MIGS providers </a:t>
            </a:r>
            <a:r>
              <a:rPr lang="en-US" b="1" dirty="0">
                <a:solidFill>
                  <a:schemeClr val="tx1"/>
                </a:solidFill>
              </a:rPr>
              <a:t>in </a:t>
            </a:r>
            <a:r>
              <a:rPr lang="en-US" b="1" dirty="0" smtClean="0">
                <a:solidFill>
                  <a:schemeClr val="tx1"/>
                </a:solidFill>
              </a:rPr>
              <a:t>El Paso region (underserved)</a:t>
            </a:r>
            <a:endParaRPr lang="en-US" b="1" dirty="0">
              <a:solidFill>
                <a:schemeClr val="tx1"/>
              </a:solidFill>
            </a:endParaRPr>
          </a:p>
          <a:p>
            <a:pPr lvl="1"/>
            <a:r>
              <a:rPr lang="en-US" b="1" dirty="0" smtClean="0">
                <a:solidFill>
                  <a:schemeClr val="tx1"/>
                </a:solidFill>
              </a:rPr>
              <a:t>Expand MIGS training</a:t>
            </a:r>
            <a:r>
              <a:rPr lang="en-US" b="1" dirty="0">
                <a:solidFill>
                  <a:schemeClr val="tx1"/>
                </a:solidFill>
              </a:rPr>
              <a:t>.</a:t>
            </a:r>
          </a:p>
          <a:p>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4600" y="5710369"/>
            <a:ext cx="3810000" cy="10254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31697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600200"/>
          </a:xfrm>
        </p:spPr>
        <p:txBody>
          <a:bodyPr>
            <a:normAutofit/>
          </a:bodyPr>
          <a:lstStyle/>
          <a:p>
            <a:pPr algn="ctr"/>
            <a:r>
              <a:rPr lang="en-US" sz="4000" dirty="0" smtClean="0"/>
              <a:t>Benefits to the Community </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2362200" y="5486400"/>
            <a:ext cx="4401693" cy="1615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914400" y="1219200"/>
            <a:ext cx="7315200" cy="4154984"/>
          </a:xfrm>
          <a:prstGeom prst="rect">
            <a:avLst/>
          </a:prstGeom>
        </p:spPr>
        <p:txBody>
          <a:bodyPr wrap="square">
            <a:spAutoFit/>
          </a:bodyPr>
          <a:lstStyle/>
          <a:p>
            <a:pPr>
              <a:buFont typeface="Arial" pitchFamily="34" charset="0"/>
              <a:buChar char="•"/>
            </a:pPr>
            <a:r>
              <a:rPr lang="en-US" sz="2400" dirty="0" smtClean="0">
                <a:solidFill>
                  <a:schemeClr val="accent1"/>
                </a:solidFill>
                <a:latin typeface="+mj-lt"/>
              </a:rPr>
              <a:t> </a:t>
            </a:r>
            <a:r>
              <a:rPr lang="en-US" sz="2400" b="1" dirty="0" smtClean="0">
                <a:latin typeface="+mj-lt"/>
              </a:rPr>
              <a:t>Provide gynecologic services to patients at Texas Tech, UMC and the community</a:t>
            </a:r>
          </a:p>
          <a:p>
            <a:pPr>
              <a:buFont typeface="Arial" pitchFamily="34" charset="0"/>
              <a:buChar char="•"/>
            </a:pPr>
            <a:endParaRPr lang="en-US" sz="2400" b="1" dirty="0" smtClean="0">
              <a:latin typeface="+mj-lt"/>
            </a:endParaRPr>
          </a:p>
          <a:p>
            <a:pPr>
              <a:buFont typeface="Arial" pitchFamily="34" charset="0"/>
              <a:buChar char="•"/>
            </a:pPr>
            <a:r>
              <a:rPr lang="en-US" sz="2400" b="1" dirty="0" smtClean="0">
                <a:latin typeface="+mj-lt"/>
              </a:rPr>
              <a:t>Production of an independent provider for the greater El Paso community</a:t>
            </a:r>
          </a:p>
          <a:p>
            <a:pPr>
              <a:buFont typeface="Arial" pitchFamily="34" charset="0"/>
              <a:buChar char="•"/>
            </a:pPr>
            <a:endParaRPr lang="en-US" sz="2400" b="1" dirty="0" smtClean="0">
              <a:latin typeface="+mj-lt"/>
            </a:endParaRPr>
          </a:p>
          <a:p>
            <a:pPr>
              <a:buFont typeface="Arial" pitchFamily="34" charset="0"/>
              <a:buChar char="•"/>
            </a:pPr>
            <a:r>
              <a:rPr lang="en-US" sz="2400" b="1" dirty="0" smtClean="0">
                <a:latin typeface="+mj-lt"/>
              </a:rPr>
              <a:t>Increasing the pool of outside applicants to our Program and in turn, retention to the El Paso area</a:t>
            </a:r>
          </a:p>
          <a:p>
            <a:pPr>
              <a:buFont typeface="Arial" pitchFamily="34" charset="0"/>
              <a:buChar char="•"/>
            </a:pPr>
            <a:endParaRPr lang="en-US" sz="2400" b="1" dirty="0" smtClean="0">
              <a:latin typeface="+mj-lt"/>
            </a:endParaRPr>
          </a:p>
          <a:p>
            <a:pPr>
              <a:buFont typeface="Arial" pitchFamily="34" charset="0"/>
              <a:buChar char="•"/>
            </a:pPr>
            <a:r>
              <a:rPr lang="en-US" sz="2400" b="1" dirty="0" smtClean="0">
                <a:latin typeface="+mj-lt"/>
              </a:rPr>
              <a:t>Benefits of minimally invasive surgery</a:t>
            </a:r>
          </a:p>
        </p:txBody>
      </p:sp>
    </p:spTree>
    <p:extLst>
      <p:ext uri="{BB962C8B-B14F-4D97-AF65-F5344CB8AC3E}">
        <p14:creationId xmlns:p14="http://schemas.microsoft.com/office/powerpoint/2010/main" val="2747292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Progress </a:t>
            </a:r>
          </a:p>
        </p:txBody>
      </p:sp>
      <p:sp>
        <p:nvSpPr>
          <p:cNvPr id="3" name="Content Placeholder 2"/>
          <p:cNvSpPr>
            <a:spLocks noGrp="1"/>
          </p:cNvSpPr>
          <p:nvPr>
            <p:ph idx="1"/>
          </p:nvPr>
        </p:nvSpPr>
        <p:spPr>
          <a:xfrm>
            <a:off x="457200" y="1676400"/>
            <a:ext cx="8229600" cy="4525963"/>
          </a:xfrm>
        </p:spPr>
        <p:txBody>
          <a:bodyPr>
            <a:normAutofit/>
          </a:bodyPr>
          <a:lstStyle/>
          <a:p>
            <a:r>
              <a:rPr lang="en-US" sz="2800" b="1" dirty="0" smtClean="0">
                <a:solidFill>
                  <a:schemeClr val="tx1"/>
                </a:solidFill>
              </a:rPr>
              <a:t>Milestones</a:t>
            </a:r>
          </a:p>
          <a:p>
            <a:pPr lvl="1"/>
            <a:r>
              <a:rPr lang="en-US" sz="2000" b="1" dirty="0" smtClean="0">
                <a:solidFill>
                  <a:schemeClr val="tx1"/>
                </a:solidFill>
              </a:rPr>
              <a:t>Quarterly evaluation for Fellow advancement</a:t>
            </a:r>
          </a:p>
          <a:p>
            <a:r>
              <a:rPr lang="en-US" sz="2800" b="1" dirty="0" smtClean="0">
                <a:solidFill>
                  <a:schemeClr val="tx1"/>
                </a:solidFill>
              </a:rPr>
              <a:t>Risk Areas</a:t>
            </a:r>
            <a:r>
              <a:rPr lang="en-US" sz="2800" b="1" baseline="0" dirty="0" smtClean="0">
                <a:solidFill>
                  <a:schemeClr val="tx1"/>
                </a:solidFill>
              </a:rPr>
              <a:t> / Mitigation strategies</a:t>
            </a:r>
          </a:p>
          <a:p>
            <a:pPr lvl="1"/>
            <a:r>
              <a:rPr lang="en-US" sz="2000" b="1" dirty="0" smtClean="0">
                <a:solidFill>
                  <a:schemeClr val="tx1"/>
                </a:solidFill>
              </a:rPr>
              <a:t>Faculty preceptors role as supervisors</a:t>
            </a:r>
          </a:p>
          <a:p>
            <a:r>
              <a:rPr lang="en-US" sz="2800" b="1" dirty="0" smtClean="0">
                <a:solidFill>
                  <a:schemeClr val="tx1"/>
                </a:solidFill>
              </a:rPr>
              <a:t>Anticipated outcomes</a:t>
            </a:r>
          </a:p>
          <a:p>
            <a:pPr lvl="1"/>
            <a:r>
              <a:rPr lang="en-US" sz="2000" b="1" dirty="0" smtClean="0">
                <a:solidFill>
                  <a:schemeClr val="tx1"/>
                </a:solidFill>
              </a:rPr>
              <a:t>Successful completion of an independent MIGS</a:t>
            </a:r>
          </a:p>
          <a:p>
            <a:r>
              <a:rPr lang="en-US" sz="2800" b="1" dirty="0" smtClean="0">
                <a:solidFill>
                  <a:schemeClr val="tx1"/>
                </a:solidFill>
              </a:rPr>
              <a:t>Connection</a:t>
            </a:r>
            <a:r>
              <a:rPr lang="en-US" sz="2800" b="1" baseline="0" dirty="0" smtClean="0">
                <a:solidFill>
                  <a:schemeClr val="tx1"/>
                </a:solidFill>
              </a:rPr>
              <a:t> with other initiatives (DSRIP or otherwise)</a:t>
            </a:r>
            <a:endParaRPr lang="en-US" sz="2800" b="1" dirty="0" smtClean="0">
              <a:solidFill>
                <a:schemeClr val="tx1"/>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67000" y="51054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32507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Innovations</a:t>
            </a:r>
          </a:p>
        </p:txBody>
      </p:sp>
      <p:sp>
        <p:nvSpPr>
          <p:cNvPr id="3" name="Content Placeholder 2"/>
          <p:cNvSpPr>
            <a:spLocks noGrp="1"/>
          </p:cNvSpPr>
          <p:nvPr>
            <p:ph idx="1"/>
          </p:nvPr>
        </p:nvSpPr>
        <p:spPr>
          <a:xfrm>
            <a:off x="456406" y="1752600"/>
            <a:ext cx="8229600" cy="3352800"/>
          </a:xfrm>
        </p:spPr>
        <p:txBody>
          <a:bodyPr>
            <a:noAutofit/>
          </a:bodyPr>
          <a:lstStyle/>
          <a:p>
            <a:r>
              <a:rPr lang="en-US" sz="2800" b="1" dirty="0" smtClean="0">
                <a:solidFill>
                  <a:schemeClr val="tx1"/>
                </a:solidFill>
              </a:rPr>
              <a:t>Innovative ideas implemented </a:t>
            </a:r>
          </a:p>
          <a:p>
            <a:pPr lvl="1"/>
            <a:r>
              <a:rPr lang="en-US" sz="2000" b="1" dirty="0" smtClean="0">
                <a:solidFill>
                  <a:schemeClr val="tx1"/>
                </a:solidFill>
              </a:rPr>
              <a:t>Advanced minimally invasive endoscopic instruments</a:t>
            </a:r>
          </a:p>
          <a:p>
            <a:pPr lvl="1"/>
            <a:r>
              <a:rPr lang="en-US" sz="2000" b="1" dirty="0" smtClean="0">
                <a:solidFill>
                  <a:schemeClr val="tx1"/>
                </a:solidFill>
              </a:rPr>
              <a:t>Robotic technologies</a:t>
            </a:r>
          </a:p>
          <a:p>
            <a:r>
              <a:rPr lang="en-US" sz="2800" b="1" dirty="0" smtClean="0">
                <a:solidFill>
                  <a:schemeClr val="tx1"/>
                </a:solidFill>
              </a:rPr>
              <a:t>Improvements to processes</a:t>
            </a:r>
            <a:endParaRPr lang="en-US" b="1" dirty="0" smtClean="0">
              <a:solidFill>
                <a:schemeClr val="tx1"/>
              </a:solidFill>
            </a:endParaRPr>
          </a:p>
          <a:p>
            <a:pPr lvl="1"/>
            <a:r>
              <a:rPr lang="en-US" sz="2000" b="1" dirty="0" smtClean="0">
                <a:solidFill>
                  <a:schemeClr val="tx1"/>
                </a:solidFill>
              </a:rPr>
              <a:t>Ability to apply MIS technology to patient care where the availability was scarce or non-existence</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0138" y="54864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46517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6197" y="2590800"/>
            <a:ext cx="4744112" cy="1124107"/>
          </a:xfrm>
          <a:prstGeom prst="rect">
            <a:avLst/>
          </a:prstGeom>
        </p:spPr>
      </p:pic>
      <p:sp>
        <p:nvSpPr>
          <p:cNvPr id="4" name="Rectangle 3"/>
          <p:cNvSpPr/>
          <p:nvPr/>
        </p:nvSpPr>
        <p:spPr>
          <a:xfrm>
            <a:off x="2685891" y="1143000"/>
            <a:ext cx="372409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Questions?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2625805" y="4038600"/>
            <a:ext cx="39164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Comments?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23961904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79308" y="1905000"/>
            <a:ext cx="7543800" cy="2593975"/>
          </a:xfrm>
        </p:spPr>
        <p:txBody>
          <a:bodyPr>
            <a:normAutofit fontScale="90000"/>
          </a:bodyPr>
          <a:lstStyle/>
          <a:p>
            <a:r>
              <a:rPr lang="en-US" sz="6000" b="1" dirty="0">
                <a:effectLst/>
              </a:rPr>
              <a:t>INCREASING ACCESS TO </a:t>
            </a:r>
            <a:r>
              <a:rPr lang="en-US" sz="6000" b="1" dirty="0" smtClean="0">
                <a:effectLst/>
              </a:rPr>
              <a:t>OCULAR CARE</a:t>
            </a:r>
            <a:endParaRPr lang="en-US" sz="6000" dirty="0"/>
          </a:p>
        </p:txBody>
      </p:sp>
      <p:sp>
        <p:nvSpPr>
          <p:cNvPr id="5" name="Subtitle 4"/>
          <p:cNvSpPr>
            <a:spLocks noGrp="1"/>
          </p:cNvSpPr>
          <p:nvPr>
            <p:ph type="subTitle" idx="1"/>
          </p:nvPr>
        </p:nvSpPr>
        <p:spPr>
          <a:xfrm>
            <a:off x="685800" y="4572000"/>
            <a:ext cx="7543800" cy="1752600"/>
          </a:xfrm>
        </p:spPr>
        <p:txBody>
          <a:bodyPr>
            <a:normAutofit fontScale="85000" lnSpcReduction="20000"/>
          </a:bodyPr>
          <a:lstStyle/>
          <a:p>
            <a:pPr>
              <a:lnSpc>
                <a:spcPct val="120000"/>
              </a:lnSpc>
              <a:spcBef>
                <a:spcPts val="0"/>
              </a:spcBef>
            </a:pPr>
            <a:r>
              <a:rPr lang="en-US" dirty="0" smtClean="0"/>
              <a:t>Rene Vallejo</a:t>
            </a:r>
            <a:endParaRPr lang="en-US" dirty="0"/>
          </a:p>
          <a:p>
            <a:pPr>
              <a:lnSpc>
                <a:spcPct val="120000"/>
              </a:lnSpc>
              <a:spcBef>
                <a:spcPts val="0"/>
              </a:spcBef>
            </a:pPr>
            <a:r>
              <a:rPr lang="en-US" dirty="0" smtClean="0"/>
              <a:t>Region 15 RHP Meeting</a:t>
            </a:r>
          </a:p>
          <a:p>
            <a:pPr>
              <a:lnSpc>
                <a:spcPct val="120000"/>
              </a:lnSpc>
              <a:spcBef>
                <a:spcPts val="0"/>
              </a:spcBef>
            </a:pPr>
            <a:r>
              <a:rPr lang="en-US" dirty="0" smtClean="0"/>
              <a:t>El Paso First </a:t>
            </a:r>
            <a:r>
              <a:rPr lang="en-US" dirty="0" err="1" smtClean="0"/>
              <a:t>Healthplan</a:t>
            </a:r>
            <a:r>
              <a:rPr lang="en-US" dirty="0"/>
              <a:t>, 1145 Westmoreland Drive  </a:t>
            </a:r>
            <a:endParaRPr lang="en-US" dirty="0" smtClean="0"/>
          </a:p>
          <a:p>
            <a:pPr>
              <a:lnSpc>
                <a:spcPct val="120000"/>
              </a:lnSpc>
              <a:spcBef>
                <a:spcPts val="0"/>
              </a:spcBef>
            </a:pPr>
            <a:r>
              <a:rPr lang="en-US" dirty="0" smtClean="0"/>
              <a:t>June 28, 2013</a:t>
            </a:r>
          </a:p>
          <a:p>
            <a:pPr>
              <a:lnSpc>
                <a:spcPct val="120000"/>
              </a:lnSpc>
              <a:spcBef>
                <a:spcPts val="0"/>
              </a:spcBef>
            </a:pPr>
            <a:r>
              <a:rPr lang="en-US" dirty="0" smtClean="0"/>
              <a:t>1:00pm</a:t>
            </a:r>
          </a:p>
          <a:p>
            <a:pPr>
              <a:lnSpc>
                <a:spcPct val="120000"/>
              </a:lnSpc>
              <a:spcBef>
                <a:spcPts val="0"/>
              </a:spcBef>
            </a:pPr>
            <a:endParaRPr lang="en-US" dirty="0"/>
          </a:p>
          <a:p>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304800"/>
            <a:ext cx="5340016" cy="1447800"/>
          </a:xfrm>
          <a:prstGeom prst="rect">
            <a:avLst/>
          </a:prstGeom>
          <a:ln>
            <a:noFill/>
          </a:ln>
          <a:effectLst>
            <a:softEdge rad="63500"/>
          </a:effectLst>
        </p:spPr>
      </p:pic>
    </p:spTree>
    <p:extLst>
      <p:ext uri="{BB962C8B-B14F-4D97-AF65-F5344CB8AC3E}">
        <p14:creationId xmlns:p14="http://schemas.microsoft.com/office/powerpoint/2010/main" val="6106674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Description of the Project</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b="1" i="1" dirty="0" smtClean="0">
                <a:solidFill>
                  <a:schemeClr val="tx1"/>
                </a:solidFill>
              </a:rPr>
              <a:t>Synopsis</a:t>
            </a:r>
            <a:endParaRPr lang="en-US" b="1" i="1" dirty="0">
              <a:solidFill>
                <a:schemeClr val="tx1"/>
              </a:solidFill>
            </a:endParaRPr>
          </a:p>
          <a:p>
            <a:pPr marL="0" indent="0">
              <a:buNone/>
            </a:pPr>
            <a:r>
              <a:rPr lang="en-US" b="1" dirty="0">
                <a:solidFill>
                  <a:schemeClr val="tx1"/>
                </a:solidFill>
              </a:rPr>
              <a:t>	Improve utilization rates of clinical preventive services (testing, preventive services, treatment) in target population with identified </a:t>
            </a:r>
            <a:r>
              <a:rPr lang="en-US" b="1" dirty="0" smtClean="0">
                <a:solidFill>
                  <a:schemeClr val="tx1"/>
                </a:solidFill>
              </a:rPr>
              <a:t>disparity</a:t>
            </a:r>
          </a:p>
          <a:p>
            <a:pPr marL="0" indent="0">
              <a:buNone/>
            </a:pPr>
            <a:endParaRPr lang="en-US" b="1" dirty="0" smtClean="0">
              <a:solidFill>
                <a:schemeClr val="tx1"/>
              </a:solidFill>
            </a:endParaRPr>
          </a:p>
          <a:p>
            <a:pPr marL="0" indent="0">
              <a:buNone/>
            </a:pPr>
            <a:r>
              <a:rPr lang="en-US" b="1" i="1" dirty="0" smtClean="0">
                <a:solidFill>
                  <a:schemeClr val="tx1"/>
                </a:solidFill>
              </a:rPr>
              <a:t>Departments Involved: </a:t>
            </a:r>
          </a:p>
          <a:p>
            <a:pPr marL="0" indent="0">
              <a:buNone/>
            </a:pPr>
            <a:r>
              <a:rPr lang="en-US" b="1" dirty="0" smtClean="0">
                <a:solidFill>
                  <a:schemeClr val="tx1"/>
                </a:solidFill>
              </a:rPr>
              <a:t>Texas Tech Surgery- Ophthalmology</a:t>
            </a:r>
            <a:endParaRPr lang="en-US" b="1" dirty="0">
              <a:solidFill>
                <a:schemeClr val="tx1"/>
              </a:solidFill>
            </a:endParaRPr>
          </a:p>
          <a:p>
            <a:pPr marL="0" lvl="0" indent="0">
              <a:buNone/>
            </a:pPr>
            <a:endParaRPr lang="en-US" b="1" i="1" dirty="0" smtClean="0">
              <a:solidFill>
                <a:schemeClr val="tx1"/>
              </a:solidFill>
            </a:endParaRPr>
          </a:p>
          <a:p>
            <a:pPr marL="0" lvl="0" indent="0">
              <a:buNone/>
            </a:pPr>
            <a:r>
              <a:rPr lang="en-US" b="1" i="1" dirty="0" smtClean="0">
                <a:solidFill>
                  <a:schemeClr val="tx1"/>
                </a:solidFill>
              </a:rPr>
              <a:t>Milestones DY2:</a:t>
            </a:r>
          </a:p>
          <a:p>
            <a:pPr lvl="0"/>
            <a:r>
              <a:rPr lang="en-US" sz="2300" b="1" dirty="0">
                <a:solidFill>
                  <a:schemeClr val="tx1"/>
                </a:solidFill>
              </a:rPr>
              <a:t>Baseline data- Performance indicators-established and implemented Patient </a:t>
            </a:r>
            <a:r>
              <a:rPr lang="en-US" sz="2300" b="1" dirty="0" smtClean="0">
                <a:solidFill>
                  <a:schemeClr val="tx1"/>
                </a:solidFill>
              </a:rPr>
              <a:t>Questionnaire </a:t>
            </a:r>
            <a:endParaRPr lang="en-US" sz="2300" b="1" dirty="0">
              <a:solidFill>
                <a:schemeClr val="tx1"/>
              </a:solidFill>
            </a:endParaRPr>
          </a:p>
          <a:p>
            <a:pPr lvl="0"/>
            <a:r>
              <a:rPr lang="en-US" sz="2300" b="1" dirty="0" smtClean="0">
                <a:solidFill>
                  <a:schemeClr val="tx1"/>
                </a:solidFill>
              </a:rPr>
              <a:t>E </a:t>
            </a:r>
            <a:r>
              <a:rPr lang="en-US" sz="2300" b="1" dirty="0">
                <a:solidFill>
                  <a:schemeClr val="tx1"/>
                </a:solidFill>
              </a:rPr>
              <a:t>Referral- IT team working with EMR to create </a:t>
            </a:r>
            <a:r>
              <a:rPr lang="en-US" sz="2300" b="1" dirty="0" smtClean="0">
                <a:solidFill>
                  <a:schemeClr val="tx1"/>
                </a:solidFill>
              </a:rPr>
              <a:t>referral</a:t>
            </a:r>
            <a:endParaRPr lang="en-US" sz="2300" b="1" dirty="0">
              <a:solidFill>
                <a:schemeClr val="tx1"/>
              </a:solidFill>
            </a:endParaRPr>
          </a:p>
          <a:p>
            <a:pPr lvl="0"/>
            <a:r>
              <a:rPr lang="en-US" sz="2300" b="1" dirty="0">
                <a:solidFill>
                  <a:schemeClr val="tx1"/>
                </a:solidFill>
              </a:rPr>
              <a:t>4 Hire Ocular Providers currently </a:t>
            </a:r>
            <a:r>
              <a:rPr lang="en-US" sz="2300" b="1" dirty="0" smtClean="0">
                <a:solidFill>
                  <a:schemeClr val="tx1"/>
                </a:solidFill>
              </a:rPr>
              <a:t>Recruiting</a:t>
            </a:r>
            <a:endParaRPr lang="en-US" sz="2300" b="1" dirty="0">
              <a:solidFill>
                <a:schemeClr val="tx1"/>
              </a:solidFill>
            </a:endParaRPr>
          </a:p>
          <a:p>
            <a:r>
              <a:rPr lang="en-US" sz="2300" b="1" dirty="0">
                <a:solidFill>
                  <a:schemeClr val="tx1"/>
                </a:solidFill>
              </a:rPr>
              <a:t>2 RHP </a:t>
            </a:r>
            <a:r>
              <a:rPr lang="en-US" sz="2300" b="1" dirty="0" smtClean="0">
                <a:solidFill>
                  <a:schemeClr val="tx1"/>
                </a:solidFill>
              </a:rPr>
              <a:t>Seminars</a:t>
            </a:r>
            <a:endParaRPr lang="en-US" b="1" dirty="0" smtClean="0">
              <a:solidFill>
                <a:schemeClr val="tx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5725171"/>
            <a:ext cx="3810000" cy="10254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98129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Benefits to the Community </a:t>
            </a: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5181600"/>
            <a:ext cx="4401693" cy="1615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762000" y="2209800"/>
            <a:ext cx="7924800" cy="2954655"/>
          </a:xfrm>
          <a:prstGeom prst="rect">
            <a:avLst/>
          </a:prstGeom>
          <a:noFill/>
        </p:spPr>
        <p:txBody>
          <a:bodyPr wrap="square" rtlCol="0">
            <a:spAutoFit/>
          </a:bodyPr>
          <a:lstStyle/>
          <a:p>
            <a:r>
              <a:rPr lang="en-US" sz="2400" b="1" dirty="0" smtClean="0"/>
              <a:t>El </a:t>
            </a:r>
            <a:r>
              <a:rPr lang="en-US" sz="2400" b="1" dirty="0"/>
              <a:t>Paso community consist of large Hispanic population with many having Type II </a:t>
            </a:r>
            <a:r>
              <a:rPr lang="en-US" sz="2400" b="1" dirty="0" smtClean="0"/>
              <a:t>diabetes and a significant number are indigent or have Medicaid.  </a:t>
            </a:r>
            <a:r>
              <a:rPr lang="en-US" sz="2400" b="1" dirty="0"/>
              <a:t>The importance of this exam is underscored by it being a core HEDIS marker. </a:t>
            </a:r>
            <a:r>
              <a:rPr lang="en-US" sz="2400" b="1" dirty="0" smtClean="0"/>
              <a:t>In </a:t>
            </a:r>
            <a:r>
              <a:rPr lang="en-US" sz="2400" b="1" dirty="0"/>
              <a:t>addition, the lack of access to primary care creates more barriers to receiving this screening exam.</a:t>
            </a:r>
          </a:p>
          <a:p>
            <a:endParaRPr lang="en-US" dirty="0"/>
          </a:p>
        </p:txBody>
      </p:sp>
    </p:spTree>
    <p:extLst>
      <p:ext uri="{BB962C8B-B14F-4D97-AF65-F5344CB8AC3E}">
        <p14:creationId xmlns:p14="http://schemas.microsoft.com/office/powerpoint/2010/main" val="2651431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830763"/>
          </a:xfrm>
        </p:spPr>
        <p:txBody>
          <a:bodyPr>
            <a:normAutofit/>
          </a:bodyPr>
          <a:lstStyle/>
          <a:p>
            <a:pPr marL="0" indent="0" algn="ctr">
              <a:buNone/>
            </a:pPr>
            <a:r>
              <a:rPr lang="en-US" sz="2800" b="1" dirty="0">
                <a:solidFill>
                  <a:schemeClr val="tx1"/>
                </a:solidFill>
                <a:latin typeface="Candara" pitchFamily="34" charset="0"/>
              </a:rPr>
              <a:t>To </a:t>
            </a:r>
            <a:r>
              <a:rPr lang="en-US" sz="2800" b="1" dirty="0" smtClean="0">
                <a:solidFill>
                  <a:schemeClr val="tx1"/>
                </a:solidFill>
                <a:latin typeface="Candara" pitchFamily="34" charset="0"/>
              </a:rPr>
              <a:t>improve </a:t>
            </a:r>
            <a:r>
              <a:rPr lang="en-US" sz="2800" b="1" dirty="0">
                <a:solidFill>
                  <a:schemeClr val="tx1"/>
                </a:solidFill>
                <a:latin typeface="Candara" pitchFamily="34" charset="0"/>
              </a:rPr>
              <a:t>the general health of the population in El </a:t>
            </a:r>
            <a:r>
              <a:rPr lang="en-US" sz="2800" b="1" dirty="0" smtClean="0">
                <a:solidFill>
                  <a:schemeClr val="tx1"/>
                </a:solidFill>
                <a:latin typeface="Candara" pitchFamily="34" charset="0"/>
              </a:rPr>
              <a:t>Paso by increasing access to quality neurological health care services locally  </a:t>
            </a:r>
          </a:p>
          <a:p>
            <a:pPr lvl="0"/>
            <a:endParaRPr lang="en-US" b="1" dirty="0" smtClean="0">
              <a:solidFill>
                <a:schemeClr val="tx1"/>
              </a:solidFill>
              <a:latin typeface="Candara" pitchFamily="34" charset="0"/>
            </a:endParaRPr>
          </a:p>
          <a:p>
            <a:pPr marL="0" lvl="0" indent="0" algn="ctr">
              <a:buNone/>
            </a:pPr>
            <a:r>
              <a:rPr lang="en-US" b="1" dirty="0" smtClean="0">
                <a:solidFill>
                  <a:schemeClr val="tx1"/>
                </a:solidFill>
                <a:latin typeface="Candara" pitchFamily="34" charset="0"/>
              </a:rPr>
              <a:t>MILESTONES </a:t>
            </a:r>
          </a:p>
          <a:p>
            <a:pPr lvl="1">
              <a:buFont typeface="Wingdings" pitchFamily="2" charset="2"/>
              <a:buChar char="§"/>
            </a:pPr>
            <a:r>
              <a:rPr lang="en-US" sz="2000" b="1" dirty="0" smtClean="0">
                <a:solidFill>
                  <a:schemeClr val="tx1"/>
                </a:solidFill>
                <a:latin typeface="Candara" pitchFamily="34" charset="0"/>
              </a:rPr>
              <a:t>Recruitment </a:t>
            </a:r>
            <a:r>
              <a:rPr lang="en-US" sz="2000" b="1" dirty="0">
                <a:solidFill>
                  <a:schemeClr val="tx1"/>
                </a:solidFill>
                <a:latin typeface="Candara" pitchFamily="34" charset="0"/>
              </a:rPr>
              <a:t>of providers (physicians and non physicians</a:t>
            </a:r>
            <a:r>
              <a:rPr lang="en-US" sz="2000" b="1" dirty="0" smtClean="0">
                <a:solidFill>
                  <a:schemeClr val="tx1"/>
                </a:solidFill>
                <a:latin typeface="Candara" pitchFamily="34" charset="0"/>
              </a:rPr>
              <a:t>)</a:t>
            </a:r>
          </a:p>
          <a:p>
            <a:pPr lvl="1">
              <a:buFont typeface="Wingdings" pitchFamily="2" charset="2"/>
              <a:buChar char="§"/>
            </a:pPr>
            <a:r>
              <a:rPr lang="en-US" sz="2000" b="1" dirty="0" smtClean="0">
                <a:solidFill>
                  <a:schemeClr val="tx1"/>
                </a:solidFill>
                <a:latin typeface="Candara" pitchFamily="34" charset="0"/>
              </a:rPr>
              <a:t>To </a:t>
            </a:r>
            <a:r>
              <a:rPr lang="en-US" sz="2000" b="1" dirty="0">
                <a:solidFill>
                  <a:schemeClr val="tx1"/>
                </a:solidFill>
                <a:latin typeface="Candara" pitchFamily="34" charset="0"/>
              </a:rPr>
              <a:t>expand services to include </a:t>
            </a:r>
            <a:r>
              <a:rPr lang="en-US" sz="2000" b="1" dirty="0" smtClean="0">
                <a:solidFill>
                  <a:schemeClr val="tx1"/>
                </a:solidFill>
                <a:latin typeface="Candara" pitchFamily="34" charset="0"/>
              </a:rPr>
              <a:t>satellite ambulatory sites for outpatient visits and inpatient consult service. </a:t>
            </a:r>
            <a:endParaRPr lang="en-US" sz="2000" b="1" dirty="0">
              <a:solidFill>
                <a:schemeClr val="tx1"/>
              </a:solidFill>
              <a:latin typeface="Candara" pitchFamily="34" charset="0"/>
            </a:endParaRPr>
          </a:p>
          <a:p>
            <a:pPr lvl="1">
              <a:buFont typeface="Wingdings" pitchFamily="2" charset="2"/>
              <a:buChar char="§"/>
            </a:pPr>
            <a:r>
              <a:rPr lang="en-US" sz="2000" b="1" dirty="0">
                <a:solidFill>
                  <a:schemeClr val="tx1"/>
                </a:solidFill>
                <a:latin typeface="Candara" pitchFamily="34" charset="0"/>
              </a:rPr>
              <a:t>To establish an ACGME accredited residency Program in Neurology</a:t>
            </a:r>
          </a:p>
          <a:p>
            <a:endParaRPr lang="en-US" sz="1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15920" y="5486400"/>
            <a:ext cx="3688080" cy="99264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35172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a:t>
            </a:r>
          </a:p>
        </p:txBody>
      </p:sp>
      <p:sp>
        <p:nvSpPr>
          <p:cNvPr id="3" name="Content Placeholder 2"/>
          <p:cNvSpPr>
            <a:spLocks noGrp="1"/>
          </p:cNvSpPr>
          <p:nvPr>
            <p:ph idx="1"/>
          </p:nvPr>
        </p:nvSpPr>
        <p:spPr/>
        <p:txBody>
          <a:bodyPr>
            <a:normAutofit/>
          </a:bodyPr>
          <a:lstStyle/>
          <a:p>
            <a:pPr marL="0" indent="0">
              <a:buNone/>
            </a:pPr>
            <a:r>
              <a:rPr lang="en-US" sz="2800" b="1" i="1" dirty="0" smtClean="0">
                <a:solidFill>
                  <a:schemeClr val="tx1"/>
                </a:solidFill>
              </a:rPr>
              <a:t>Milestones:</a:t>
            </a:r>
          </a:p>
          <a:p>
            <a:pPr lvl="1"/>
            <a:r>
              <a:rPr lang="en-US" sz="1200" b="1" dirty="0">
                <a:solidFill>
                  <a:schemeClr val="tx1"/>
                </a:solidFill>
              </a:rPr>
              <a:t>Baseline data- Performance </a:t>
            </a:r>
            <a:r>
              <a:rPr lang="en-US" sz="1200" b="1" dirty="0" smtClean="0">
                <a:solidFill>
                  <a:schemeClr val="tx1"/>
                </a:solidFill>
              </a:rPr>
              <a:t>indicators</a:t>
            </a:r>
          </a:p>
          <a:p>
            <a:pPr marL="457200" lvl="1" indent="0">
              <a:buNone/>
            </a:pPr>
            <a:r>
              <a:rPr lang="en-US" sz="1200" b="1" dirty="0">
                <a:solidFill>
                  <a:schemeClr val="tx1"/>
                </a:solidFill>
              </a:rPr>
              <a:t> </a:t>
            </a:r>
            <a:r>
              <a:rPr lang="en-US" sz="1200" b="1" dirty="0" smtClean="0">
                <a:solidFill>
                  <a:schemeClr val="tx1"/>
                </a:solidFill>
              </a:rPr>
              <a:t>      established </a:t>
            </a:r>
            <a:r>
              <a:rPr lang="en-US" sz="1200" b="1" dirty="0">
                <a:solidFill>
                  <a:schemeClr val="tx1"/>
                </a:solidFill>
              </a:rPr>
              <a:t>and implemented Patient </a:t>
            </a:r>
            <a:r>
              <a:rPr lang="en-US" sz="1200" b="1" dirty="0" smtClean="0">
                <a:solidFill>
                  <a:schemeClr val="tx1"/>
                </a:solidFill>
              </a:rPr>
              <a:t>questionnaires</a:t>
            </a:r>
            <a:r>
              <a:rPr lang="en-US" sz="1200" b="1" dirty="0">
                <a:solidFill>
                  <a:schemeClr val="tx1"/>
                </a:solidFill>
              </a:rPr>
              <a:t>		In-Progress 80%</a:t>
            </a:r>
          </a:p>
          <a:p>
            <a:pPr lvl="1"/>
            <a:r>
              <a:rPr lang="en-US" sz="1200" b="1" dirty="0">
                <a:solidFill>
                  <a:schemeClr val="tx1"/>
                </a:solidFill>
              </a:rPr>
              <a:t>E Referral- IT team working with EMR to create referral 		In-Progress 40%</a:t>
            </a:r>
          </a:p>
          <a:p>
            <a:pPr lvl="1"/>
            <a:r>
              <a:rPr lang="en-US" sz="1200" b="1" dirty="0">
                <a:solidFill>
                  <a:schemeClr val="tx1"/>
                </a:solidFill>
              </a:rPr>
              <a:t>4 Hire Ocular Providers currently Recruiting  			In-Progress 20%</a:t>
            </a:r>
          </a:p>
          <a:p>
            <a:pPr lvl="1"/>
            <a:r>
              <a:rPr lang="en-US" sz="1200" b="1" dirty="0">
                <a:solidFill>
                  <a:schemeClr val="tx1"/>
                </a:solidFill>
              </a:rPr>
              <a:t>2 RHP Seminars </a:t>
            </a:r>
            <a:r>
              <a:rPr lang="en-US" sz="1200" b="1" dirty="0" smtClean="0">
                <a:solidFill>
                  <a:schemeClr val="tx1"/>
                </a:solidFill>
              </a:rPr>
              <a:t>	</a:t>
            </a:r>
            <a:r>
              <a:rPr lang="en-US" sz="1200" b="1" dirty="0">
                <a:solidFill>
                  <a:schemeClr val="tx1"/>
                </a:solidFill>
              </a:rPr>
              <a:t>				In-Progress 50%</a:t>
            </a:r>
          </a:p>
          <a:p>
            <a:pPr marL="0" indent="0">
              <a:buNone/>
            </a:pPr>
            <a:r>
              <a:rPr lang="en-US" sz="2800" b="1" i="1" dirty="0" smtClean="0">
                <a:solidFill>
                  <a:schemeClr val="tx1"/>
                </a:solidFill>
              </a:rPr>
              <a:t>Risk Areas:</a:t>
            </a:r>
            <a:endParaRPr lang="en-US" sz="2800" b="1" i="1" dirty="0">
              <a:solidFill>
                <a:schemeClr val="tx1"/>
              </a:solidFill>
            </a:endParaRPr>
          </a:p>
          <a:p>
            <a:pPr lvl="1"/>
            <a:r>
              <a:rPr lang="en-US" sz="2000" b="1" dirty="0" smtClean="0">
                <a:solidFill>
                  <a:schemeClr val="tx1"/>
                </a:solidFill>
              </a:rPr>
              <a:t>Hiring of Providers prior to deadline- added more resources to recruiting.</a:t>
            </a:r>
          </a:p>
          <a:p>
            <a:pPr marL="0" indent="0">
              <a:buNone/>
            </a:pPr>
            <a:r>
              <a:rPr lang="en-US" sz="2800" b="1" i="1" dirty="0" smtClean="0">
                <a:solidFill>
                  <a:schemeClr val="tx1"/>
                </a:solidFill>
              </a:rPr>
              <a:t>Anticipated outcomes:</a:t>
            </a:r>
          </a:p>
          <a:p>
            <a:pPr lvl="1"/>
            <a:r>
              <a:rPr lang="en-US" sz="2000" b="1" dirty="0" smtClean="0">
                <a:solidFill>
                  <a:schemeClr val="tx1"/>
                </a:solidFill>
              </a:rPr>
              <a:t>Milestones will be met</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95800" y="50292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37824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Innovations</a:t>
            </a:r>
          </a:p>
        </p:txBody>
      </p:sp>
      <p:sp>
        <p:nvSpPr>
          <p:cNvPr id="3" name="Content Placeholder 2"/>
          <p:cNvSpPr>
            <a:spLocks noGrp="1"/>
          </p:cNvSpPr>
          <p:nvPr>
            <p:ph idx="1"/>
          </p:nvPr>
        </p:nvSpPr>
        <p:spPr/>
        <p:txBody>
          <a:bodyPr>
            <a:noAutofit/>
          </a:bodyPr>
          <a:lstStyle/>
          <a:p>
            <a:endParaRPr lang="en-US" sz="2800" dirty="0" smtClean="0"/>
          </a:p>
          <a:p>
            <a:r>
              <a:rPr lang="en-US" sz="2800" b="1" dirty="0" smtClean="0">
                <a:solidFill>
                  <a:schemeClr val="tx1"/>
                </a:solidFill>
              </a:rPr>
              <a:t>Improvements to processes</a:t>
            </a:r>
            <a:r>
              <a:rPr lang="en-US" b="1" dirty="0" smtClean="0">
                <a:solidFill>
                  <a:schemeClr val="tx1"/>
                </a:solidFill>
              </a:rPr>
              <a:t>:</a:t>
            </a:r>
          </a:p>
          <a:p>
            <a:pPr lvl="1"/>
            <a:r>
              <a:rPr lang="en-US" sz="2000" b="1" dirty="0" smtClean="0">
                <a:solidFill>
                  <a:schemeClr val="tx1"/>
                </a:solidFill>
              </a:rPr>
              <a:t>Educated team on CQI/Rapid Cycle Improvement</a:t>
            </a:r>
          </a:p>
          <a:p>
            <a:pPr lvl="1"/>
            <a:r>
              <a:rPr lang="en-US" sz="2000" b="1" dirty="0" smtClean="0">
                <a:solidFill>
                  <a:schemeClr val="tx1"/>
                </a:solidFill>
              </a:rPr>
              <a:t>Formulated Action Plan </a:t>
            </a: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50292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15972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of </a:t>
            </a:r>
            <a:r>
              <a:rPr lang="en-US" dirty="0" smtClean="0"/>
              <a:t>Survey </a:t>
            </a:r>
            <a:br>
              <a:rPr lang="en-US" dirty="0" smtClean="0"/>
            </a:br>
            <a:r>
              <a:rPr lang="en-US" dirty="0" smtClean="0"/>
              <a:t>1</a:t>
            </a:r>
            <a:r>
              <a:rPr lang="en-US" baseline="30000" dirty="0" smtClean="0"/>
              <a:t>st</a:t>
            </a:r>
            <a:r>
              <a:rPr lang="en-US" dirty="0" smtClean="0"/>
              <a:t> Quarter Survey</a:t>
            </a:r>
            <a:endParaRPr lang="en-US" dirty="0"/>
          </a:p>
        </p:txBody>
      </p:sp>
      <p:graphicFrame>
        <p:nvGraphicFramePr>
          <p:cNvPr id="4" name="Content Placeholder 3"/>
          <p:cNvGraphicFramePr>
            <a:graphicFrameLocks noGrp="1"/>
          </p:cNvGraphicFramePr>
          <p:nvPr>
            <p:ph idx="1"/>
          </p:nvPr>
        </p:nvGraphicFramePr>
        <p:xfrm>
          <a:off x="672782" y="2706465"/>
          <a:ext cx="7798435" cy="2891790"/>
        </p:xfrm>
        <a:graphic>
          <a:graphicData uri="http://schemas.openxmlformats.org/drawingml/2006/table">
            <a:tbl>
              <a:tblPr firstRow="1" firstCol="1" bandRow="1">
                <a:tableStyleId>{5C22544A-7EE6-4342-B048-85BDC9FD1C3A}</a:tableStyleId>
              </a:tblPr>
              <a:tblGrid>
                <a:gridCol w="3149600"/>
                <a:gridCol w="609600"/>
                <a:gridCol w="609600"/>
                <a:gridCol w="609600"/>
                <a:gridCol w="609600"/>
                <a:gridCol w="952500"/>
                <a:gridCol w="648335"/>
                <a:gridCol w="609600"/>
              </a:tblGrid>
              <a:tr h="190500">
                <a:tc>
                  <a:txBody>
                    <a:bodyPr/>
                    <a:lstStyle/>
                    <a:p>
                      <a:pPr marL="0" marR="0">
                        <a:lnSpc>
                          <a:spcPct val="115000"/>
                        </a:lnSpc>
                        <a:spcBef>
                          <a:spcPts val="0"/>
                        </a:spcBef>
                        <a:spcAft>
                          <a:spcPts val="0"/>
                        </a:spcAft>
                      </a:pPr>
                      <a:r>
                        <a:rPr lang="en-US" sz="1100" dirty="0" smtClean="0">
                          <a:effectLst/>
                        </a:rPr>
                        <a:t>OPHTHALMOLOGY </a:t>
                      </a:r>
                      <a:r>
                        <a:rPr lang="en-US" sz="1100" dirty="0">
                          <a:effectLst/>
                        </a:rPr>
                        <a:t>PATIENT SATISFACTION SCORES</a:t>
                      </a:r>
                      <a:endParaRPr lang="en-US" sz="1100" dirty="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r>
              <a:tr h="190500">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Poor</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Fair</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Good</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Very Good</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Excellent</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r>
              <a:tr h="190500">
                <a:tc>
                  <a:txBody>
                    <a:bodyPr/>
                    <a:lstStyle/>
                    <a:p>
                      <a:pPr>
                        <a:lnSpc>
                          <a:spcPct val="115000"/>
                        </a:lnSpc>
                      </a:pPr>
                      <a:endParaRPr lang="en-US" sz="1100">
                        <a:effectLst/>
                        <a:latin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How long you waited to get an appointment</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7</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33</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42.3%</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Convenience of the location of the office</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14</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27</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36</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51.2%</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Getting through to the office by phone</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13</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40</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53.7%</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highlight>
                            <a:srgbClr val="FFFF00"/>
                          </a:highlight>
                        </a:rPr>
                        <a:t>Length of time waiting at the office</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12</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33</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30</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20</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28</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highlight>
                            <a:srgbClr val="FFFF00"/>
                          </a:highlight>
                        </a:rPr>
                        <a:t>39.0%</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Time spent with the physician you saw</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32</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29</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48</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62.6%</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Explanation of what was done for you</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6</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24</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29</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63</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74.8%</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Technical skills of the physician you saw</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17</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66</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82.1%</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The professional manner of the person you saw</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4</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18</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75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81.3%</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The visit overall</a:t>
                      </a:r>
                      <a:endParaRPr lang="en-US" sz="1100">
                        <a:effectLst/>
                        <a:latin typeface="Calibri"/>
                        <a:ea typeface="Calibri"/>
                        <a:cs typeface="Times New Roman"/>
                      </a:endParaRPr>
                    </a:p>
                  </a:txBody>
                  <a:tcPr marL="68580" marR="68580" marT="0" marB="0" anchor="b"/>
                </a:tc>
                <a:tc>
                  <a:txBody>
                    <a:bodyPr/>
                    <a:lstStyle/>
                    <a:p>
                      <a:pPr>
                        <a:lnSpc>
                          <a:spcPct val="115000"/>
                        </a:lnSpc>
                      </a:pPr>
                      <a:endParaRPr lang="en-US" sz="1100">
                        <a:effectLst/>
                        <a:latin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1</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25</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36</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a:effectLst/>
                        </a:rPr>
                        <a:t>56</a:t>
                      </a:r>
                      <a:endParaRPr lang="en-US"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US" sz="1100" dirty="0">
                          <a:effectLst/>
                        </a:rPr>
                        <a:t>74.8%</a:t>
                      </a:r>
                      <a:endParaRPr lang="en-US" sz="1100" dirty="0">
                        <a:effectLst/>
                        <a:latin typeface="Calibri"/>
                        <a:ea typeface="Calibri"/>
                        <a:cs typeface="Times New Roman"/>
                      </a:endParaRPr>
                    </a:p>
                  </a:txBody>
                  <a:tcPr marL="68580" marR="68580" marT="0" marB="0" anchor="b"/>
                </a:tc>
              </a:tr>
            </a:tbl>
          </a:graphicData>
        </a:graphic>
      </p:graphicFrame>
    </p:spTree>
    <p:extLst>
      <p:ext uri="{BB962C8B-B14F-4D97-AF65-F5344CB8AC3E}">
        <p14:creationId xmlns:p14="http://schemas.microsoft.com/office/powerpoint/2010/main" val="42666264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Quarterly Process Improvement Meeting</a:t>
            </a:r>
            <a:r>
              <a:rPr lang="en-US" sz="3200" dirty="0"/>
              <a:t/>
            </a:r>
            <a:br>
              <a:rPr lang="en-US" sz="3200" dirty="0"/>
            </a:br>
            <a:r>
              <a:rPr lang="en-US" sz="3200" b="1" dirty="0"/>
              <a:t>June 21, </a:t>
            </a:r>
            <a:r>
              <a:rPr lang="en-US" sz="3200" b="1" dirty="0" smtClean="0"/>
              <a:t>2013</a:t>
            </a:r>
            <a:endParaRPr lang="en-US" sz="3200" dirty="0"/>
          </a:p>
        </p:txBody>
      </p:sp>
      <p:sp>
        <p:nvSpPr>
          <p:cNvPr id="3" name="Content Placeholder 2"/>
          <p:cNvSpPr>
            <a:spLocks noGrp="1"/>
          </p:cNvSpPr>
          <p:nvPr>
            <p:ph idx="1"/>
          </p:nvPr>
        </p:nvSpPr>
        <p:spPr>
          <a:xfrm>
            <a:off x="457200" y="1600201"/>
            <a:ext cx="8229600" cy="2133599"/>
          </a:xfrm>
        </p:spPr>
        <p:txBody>
          <a:bodyPr>
            <a:normAutofit/>
          </a:bodyPr>
          <a:lstStyle/>
          <a:p>
            <a:pPr marL="0" indent="0">
              <a:buNone/>
            </a:pPr>
            <a:r>
              <a:rPr lang="en-US" sz="1100" b="1" dirty="0" smtClean="0">
                <a:solidFill>
                  <a:schemeClr val="tx1"/>
                </a:solidFill>
              </a:rPr>
              <a:t>Project </a:t>
            </a:r>
            <a:r>
              <a:rPr lang="en-US" sz="1100" b="1" dirty="0">
                <a:solidFill>
                  <a:schemeClr val="tx1"/>
                </a:solidFill>
              </a:rPr>
              <a:t>Leader: Ceci Sambrano/ </a:t>
            </a:r>
            <a:r>
              <a:rPr lang="en-US" sz="1100" b="1" dirty="0" smtClean="0">
                <a:solidFill>
                  <a:schemeClr val="tx1"/>
                </a:solidFill>
              </a:rPr>
              <a:t>Michael </a:t>
            </a:r>
            <a:r>
              <a:rPr lang="en-US" sz="1100" b="1" dirty="0">
                <a:solidFill>
                  <a:schemeClr val="tx1"/>
                </a:solidFill>
              </a:rPr>
              <a:t>Maldonado</a:t>
            </a:r>
          </a:p>
          <a:p>
            <a:pPr marL="0" indent="0">
              <a:buNone/>
            </a:pPr>
            <a:r>
              <a:rPr lang="en-US" sz="1100" b="1" dirty="0">
                <a:solidFill>
                  <a:schemeClr val="tx1"/>
                </a:solidFill>
              </a:rPr>
              <a:t>Clinic: Ophthalmology</a:t>
            </a:r>
          </a:p>
          <a:p>
            <a:pPr marL="0" indent="0">
              <a:buNone/>
            </a:pPr>
            <a:r>
              <a:rPr lang="en-US" sz="1100" b="1" dirty="0">
                <a:solidFill>
                  <a:schemeClr val="tx1"/>
                </a:solidFill>
              </a:rPr>
              <a:t>Contact Phone: 545-6999</a:t>
            </a:r>
          </a:p>
          <a:p>
            <a:pPr marL="0" indent="0">
              <a:buNone/>
            </a:pPr>
            <a:r>
              <a:rPr lang="en-US" sz="1100" b="1" dirty="0">
                <a:solidFill>
                  <a:schemeClr val="tx1"/>
                </a:solidFill>
              </a:rPr>
              <a:t>Team Members: Rene Vallejo</a:t>
            </a:r>
            <a:r>
              <a:rPr lang="en-US" sz="1100" b="1" i="1" dirty="0">
                <a:solidFill>
                  <a:schemeClr val="tx1"/>
                </a:solidFill>
              </a:rPr>
              <a:t>-Facilitator</a:t>
            </a:r>
            <a:r>
              <a:rPr lang="en-US" sz="1100" b="1" dirty="0">
                <a:solidFill>
                  <a:schemeClr val="tx1"/>
                </a:solidFill>
              </a:rPr>
              <a:t>, Esther Estrada-</a:t>
            </a:r>
            <a:r>
              <a:rPr lang="en-US" sz="1100" b="1" i="1" dirty="0">
                <a:solidFill>
                  <a:schemeClr val="tx1"/>
                </a:solidFill>
              </a:rPr>
              <a:t>Scribe</a:t>
            </a:r>
            <a:r>
              <a:rPr lang="en-US" sz="1100" b="1" dirty="0">
                <a:solidFill>
                  <a:schemeClr val="tx1"/>
                </a:solidFill>
              </a:rPr>
              <a:t>, Sandra Alderete, Sandra Villagran, Belinda Sanchez</a:t>
            </a:r>
          </a:p>
          <a:p>
            <a:pPr marL="0" indent="0">
              <a:buNone/>
            </a:pPr>
            <a:r>
              <a:rPr lang="en-US" sz="1100" b="1" dirty="0">
                <a:solidFill>
                  <a:schemeClr val="tx1"/>
                </a:solidFill>
              </a:rPr>
              <a:t>Purpose: Review Quarterly Patient Satisfaction Scores and develop an Action Plan to improve scores.</a:t>
            </a:r>
          </a:p>
          <a:p>
            <a:pPr marL="0" indent="0">
              <a:buNone/>
            </a:pPr>
            <a:r>
              <a:rPr lang="en-US" sz="1100" b="1" dirty="0">
                <a:solidFill>
                  <a:schemeClr val="tx1"/>
                </a:solidFill>
              </a:rPr>
              <a:t>Opportunity Statement:  Decrease Length of time waiting at Office</a:t>
            </a:r>
          </a:p>
          <a:p>
            <a:pPr marL="0" indent="0">
              <a:buNone/>
            </a:pPr>
            <a:r>
              <a:rPr lang="en-US" sz="1100" b="1" dirty="0">
                <a:solidFill>
                  <a:schemeClr val="tx1"/>
                </a:solidFill>
              </a:rPr>
              <a:t>Root Causes: (Analyze with Brainstorming-Select 1-2 Root Causes)</a:t>
            </a:r>
          </a:p>
          <a:p>
            <a:pPr marL="0" indent="0">
              <a:buNone/>
            </a:pPr>
            <a:r>
              <a:rPr lang="en-US" sz="1100" b="1" dirty="0">
                <a:solidFill>
                  <a:schemeClr val="tx1"/>
                </a:solidFill>
              </a:rPr>
              <a:t>	1. EMR Implementation</a:t>
            </a:r>
          </a:p>
          <a:p>
            <a:pPr marL="0" indent="0">
              <a:buNone/>
            </a:pPr>
            <a:r>
              <a:rPr lang="en-US" sz="1100" b="1" dirty="0">
                <a:solidFill>
                  <a:schemeClr val="tx1"/>
                </a:solidFill>
              </a:rPr>
              <a:t>	2. Registration Process</a:t>
            </a:r>
          </a:p>
          <a:p>
            <a:pPr marL="0" indent="0">
              <a:buNone/>
            </a:pPr>
            <a:r>
              <a:rPr lang="en-US" sz="1100" b="1" dirty="0">
                <a:solidFill>
                  <a:schemeClr val="tx1"/>
                </a:solidFill>
              </a:rPr>
              <a:t>	3. Schedule Matrix</a:t>
            </a:r>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304796205"/>
              </p:ext>
            </p:extLst>
          </p:nvPr>
        </p:nvGraphicFramePr>
        <p:xfrm>
          <a:off x="381000" y="3733800"/>
          <a:ext cx="8229600" cy="2667000"/>
        </p:xfrm>
        <a:graphic>
          <a:graphicData uri="http://schemas.openxmlformats.org/drawingml/2006/table">
            <a:tbl>
              <a:tblPr firstRow="1" firstCol="1" bandRow="1">
                <a:tableStyleId>{5C22544A-7EE6-4342-B048-85BDC9FD1C3A}</a:tableStyleId>
              </a:tblPr>
              <a:tblGrid>
                <a:gridCol w="1645795"/>
                <a:gridCol w="1645795"/>
                <a:gridCol w="1645795"/>
                <a:gridCol w="1645795"/>
                <a:gridCol w="1646420"/>
              </a:tblGrid>
              <a:tr h="810099">
                <a:tc>
                  <a:txBody>
                    <a:bodyPr/>
                    <a:lstStyle/>
                    <a:p>
                      <a:pPr marL="0" marR="0" algn="ctr">
                        <a:spcBef>
                          <a:spcPts val="1200"/>
                        </a:spcBef>
                        <a:spcAft>
                          <a:spcPts val="0"/>
                        </a:spcAft>
                      </a:pPr>
                      <a:r>
                        <a:rPr lang="en-US" sz="1100" dirty="0">
                          <a:effectLst/>
                        </a:rPr>
                        <a:t>Action Steps</a:t>
                      </a:r>
                      <a:endParaRPr lang="en-US" sz="1100" dirty="0">
                        <a:solidFill>
                          <a:srgbClr val="5F497A"/>
                        </a:solidFill>
                        <a:effectLst/>
                        <a:latin typeface="Calibri"/>
                        <a:ea typeface="Calibri"/>
                        <a:cs typeface="Times New Roman"/>
                      </a:endParaRPr>
                    </a:p>
                  </a:txBody>
                  <a:tcPr marL="67456" marR="67456"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algn="ctr">
                        <a:spcBef>
                          <a:spcPts val="1200"/>
                        </a:spcBef>
                        <a:spcAft>
                          <a:spcPts val="0"/>
                        </a:spcAft>
                      </a:pPr>
                      <a:r>
                        <a:rPr lang="en-US" sz="1100" dirty="0">
                          <a:effectLst/>
                        </a:rPr>
                        <a:t>Person Responsible</a:t>
                      </a:r>
                      <a:endParaRPr lang="en-US" sz="1100" dirty="0">
                        <a:solidFill>
                          <a:srgbClr val="5F497A"/>
                        </a:solidFill>
                        <a:effectLst/>
                        <a:latin typeface="Calibri"/>
                        <a:ea typeface="Calibri"/>
                        <a:cs typeface="Times New Roman"/>
                      </a:endParaRPr>
                    </a:p>
                  </a:txBody>
                  <a:tcPr marL="67456" marR="67456" marT="0" marB="0" anchor="ctr">
                    <a:lnL w="12700" cap="flat" cmpd="sng" algn="ctr">
                      <a:noFill/>
                      <a:prstDash val="solid"/>
                      <a:round/>
                      <a:headEnd type="none" w="med" len="med"/>
                      <a:tailEnd type="none" w="med" len="med"/>
                    </a:lnL>
                    <a:solidFill>
                      <a:srgbClr val="00B050"/>
                    </a:solidFill>
                  </a:tcPr>
                </a:tc>
                <a:tc>
                  <a:txBody>
                    <a:bodyPr/>
                    <a:lstStyle/>
                    <a:p>
                      <a:pPr marL="0" marR="0" algn="ctr">
                        <a:spcBef>
                          <a:spcPts val="1200"/>
                        </a:spcBef>
                        <a:spcAft>
                          <a:spcPts val="0"/>
                        </a:spcAft>
                      </a:pPr>
                      <a:r>
                        <a:rPr lang="en-US" sz="1100" dirty="0">
                          <a:effectLst/>
                        </a:rPr>
                        <a:t>Est. Completion Date</a:t>
                      </a:r>
                      <a:endParaRPr lang="en-US" sz="1100" dirty="0">
                        <a:solidFill>
                          <a:srgbClr val="5F497A"/>
                        </a:solidFill>
                        <a:effectLst/>
                        <a:latin typeface="Calibri"/>
                        <a:ea typeface="Calibri"/>
                        <a:cs typeface="Times New Roman"/>
                      </a:endParaRPr>
                    </a:p>
                  </a:txBody>
                  <a:tcPr marL="67456" marR="67456" marT="0" marB="0" anchor="ctr">
                    <a:solidFill>
                      <a:srgbClr val="00B050"/>
                    </a:solidFill>
                  </a:tcPr>
                </a:tc>
                <a:tc>
                  <a:txBody>
                    <a:bodyPr/>
                    <a:lstStyle/>
                    <a:p>
                      <a:pPr marL="0" marR="0" algn="ctr">
                        <a:spcBef>
                          <a:spcPts val="1200"/>
                        </a:spcBef>
                        <a:spcAft>
                          <a:spcPts val="0"/>
                        </a:spcAft>
                      </a:pPr>
                      <a:r>
                        <a:rPr lang="en-US" sz="1100" dirty="0">
                          <a:effectLst/>
                        </a:rPr>
                        <a:t>Date Completed</a:t>
                      </a:r>
                      <a:endParaRPr lang="en-US" sz="1100" dirty="0">
                        <a:solidFill>
                          <a:srgbClr val="5F497A"/>
                        </a:solidFill>
                        <a:effectLst/>
                        <a:latin typeface="Calibri"/>
                        <a:ea typeface="Calibri"/>
                        <a:cs typeface="Times New Roman"/>
                      </a:endParaRPr>
                    </a:p>
                  </a:txBody>
                  <a:tcPr marL="67456" marR="67456" marT="0" marB="0" anchor="ctr">
                    <a:solidFill>
                      <a:srgbClr val="00B050"/>
                    </a:solidFill>
                  </a:tcPr>
                </a:tc>
                <a:tc>
                  <a:txBody>
                    <a:bodyPr/>
                    <a:lstStyle/>
                    <a:p>
                      <a:pPr marL="0" marR="0" algn="ctr">
                        <a:spcBef>
                          <a:spcPts val="1200"/>
                        </a:spcBef>
                        <a:spcAft>
                          <a:spcPts val="0"/>
                        </a:spcAft>
                      </a:pPr>
                      <a:r>
                        <a:rPr lang="en-US" sz="1100" dirty="0">
                          <a:effectLst/>
                        </a:rPr>
                        <a:t>Follow Up</a:t>
                      </a:r>
                    </a:p>
                    <a:p>
                      <a:pPr marL="0" marR="0" algn="ctr">
                        <a:spcBef>
                          <a:spcPts val="1200"/>
                        </a:spcBef>
                        <a:spcAft>
                          <a:spcPts val="0"/>
                        </a:spcAft>
                      </a:pPr>
                      <a:r>
                        <a:rPr lang="en-US" sz="900" dirty="0">
                          <a:effectLst/>
                        </a:rPr>
                        <a:t>(results, outcomes, observation, trend data)</a:t>
                      </a:r>
                      <a:endParaRPr lang="en-US" sz="1100" dirty="0">
                        <a:solidFill>
                          <a:srgbClr val="5F497A"/>
                        </a:solidFill>
                        <a:effectLst/>
                        <a:latin typeface="Calibri"/>
                        <a:ea typeface="Calibri"/>
                        <a:cs typeface="Times New Roman"/>
                      </a:endParaRPr>
                    </a:p>
                  </a:txBody>
                  <a:tcPr marL="67456" marR="67456" marT="0" marB="0" anchor="ctr">
                    <a:solidFill>
                      <a:srgbClr val="00B050"/>
                    </a:solidFill>
                  </a:tcPr>
                </a:tc>
              </a:tr>
              <a:tr h="456979">
                <a:tc>
                  <a:txBody>
                    <a:bodyPr/>
                    <a:lstStyle/>
                    <a:p>
                      <a:pPr marL="0" marR="0">
                        <a:spcBef>
                          <a:spcPts val="0"/>
                        </a:spcBef>
                        <a:spcAft>
                          <a:spcPts val="0"/>
                        </a:spcAft>
                      </a:pPr>
                      <a:r>
                        <a:rPr lang="en-US" sz="1100" dirty="0">
                          <a:effectLst/>
                        </a:rPr>
                        <a:t>Changed Schedule Matrix</a:t>
                      </a:r>
                      <a:endParaRPr lang="en-US" sz="1100" dirty="0">
                        <a:solidFill>
                          <a:srgbClr val="5F497A"/>
                        </a:solidFill>
                        <a:effectLst/>
                        <a:latin typeface="Calibri"/>
                        <a:ea typeface="Calibri"/>
                        <a:cs typeface="Times New Roman"/>
                      </a:endParaRPr>
                    </a:p>
                  </a:txBody>
                  <a:tcPr marL="67456" marR="67456"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marL="0" marR="0" algn="ctr">
                        <a:spcBef>
                          <a:spcPts val="0"/>
                        </a:spcBef>
                        <a:spcAft>
                          <a:spcPts val="0"/>
                        </a:spcAft>
                      </a:pPr>
                      <a:r>
                        <a:rPr lang="en-US" sz="1100" dirty="0">
                          <a:effectLst/>
                        </a:rPr>
                        <a:t>Esther Estrada</a:t>
                      </a:r>
                      <a:endParaRPr lang="en-US" sz="1100" dirty="0">
                        <a:solidFill>
                          <a:srgbClr val="5F497A"/>
                        </a:solidFill>
                        <a:effectLst/>
                        <a:latin typeface="Calibri"/>
                        <a:ea typeface="Calibri"/>
                        <a:cs typeface="Times New Roman"/>
                      </a:endParaRPr>
                    </a:p>
                  </a:txBody>
                  <a:tcPr marL="67456" marR="67456" marT="0" marB="0" anchor="ctr">
                    <a:lnL w="12700" cap="flat" cmpd="sng" algn="ctr">
                      <a:noFill/>
                      <a:prstDash val="solid"/>
                      <a:round/>
                      <a:headEnd type="none" w="med" len="med"/>
                      <a:tailEnd type="none" w="med" len="med"/>
                    </a:lnL>
                  </a:tcPr>
                </a:tc>
                <a:tc>
                  <a:txBody>
                    <a:bodyPr/>
                    <a:lstStyle/>
                    <a:p>
                      <a:pPr marL="0" marR="0" algn="ctr">
                        <a:spcBef>
                          <a:spcPts val="0"/>
                        </a:spcBef>
                        <a:spcAft>
                          <a:spcPts val="0"/>
                        </a:spcAft>
                      </a:pPr>
                      <a:r>
                        <a:rPr lang="en-US" sz="1100" dirty="0">
                          <a:effectLst/>
                        </a:rPr>
                        <a:t>July 5, 2013</a:t>
                      </a:r>
                      <a:endParaRPr lang="en-US" sz="1100" dirty="0">
                        <a:solidFill>
                          <a:srgbClr val="5F497A"/>
                        </a:solidFill>
                        <a:effectLst/>
                        <a:latin typeface="Calibri"/>
                        <a:ea typeface="Calibri"/>
                        <a:cs typeface="Times New Roman"/>
                      </a:endParaRPr>
                    </a:p>
                  </a:txBody>
                  <a:tcPr marL="67456" marR="67456" marT="0" marB="0" anchor="ctr"/>
                </a:tc>
                <a:tc>
                  <a:txBody>
                    <a:bodyPr/>
                    <a:lstStyle/>
                    <a:p>
                      <a:pPr marL="0" marR="0" algn="ctr">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c>
                  <a:txBody>
                    <a:bodyPr/>
                    <a:lstStyle/>
                    <a:p>
                      <a:pPr marL="0" marR="0">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r>
              <a:tr h="913957">
                <a:tc>
                  <a:txBody>
                    <a:bodyPr/>
                    <a:lstStyle/>
                    <a:p>
                      <a:pPr marL="0" marR="0">
                        <a:spcBef>
                          <a:spcPts val="0"/>
                        </a:spcBef>
                        <a:spcAft>
                          <a:spcPts val="0"/>
                        </a:spcAft>
                      </a:pPr>
                      <a:r>
                        <a:rPr lang="en-US" sz="1100" dirty="0">
                          <a:effectLst/>
                        </a:rPr>
                        <a:t>Registration Process Improvement, Preloading and Flagging Charts </a:t>
                      </a:r>
                      <a:endParaRPr lang="en-US" sz="1100" dirty="0">
                        <a:solidFill>
                          <a:srgbClr val="5F497A"/>
                        </a:solidFill>
                        <a:effectLst/>
                        <a:latin typeface="Calibri"/>
                        <a:ea typeface="Calibri"/>
                        <a:cs typeface="Times New Roman"/>
                      </a:endParaRPr>
                    </a:p>
                  </a:txBody>
                  <a:tcPr marL="67456" marR="67456" marT="0" marB="0" anchor="ctr">
                    <a:lnT w="12700" cap="flat" cmpd="sng" algn="ctr">
                      <a:noFill/>
                      <a:prstDash val="solid"/>
                      <a:round/>
                      <a:headEnd type="none" w="med" len="med"/>
                      <a:tailEnd type="none" w="med" len="med"/>
                    </a:lnT>
                    <a:solidFill>
                      <a:srgbClr val="00B050"/>
                    </a:solidFill>
                  </a:tcPr>
                </a:tc>
                <a:tc>
                  <a:txBody>
                    <a:bodyPr/>
                    <a:lstStyle/>
                    <a:p>
                      <a:pPr marL="0" marR="0" algn="ctr">
                        <a:spcBef>
                          <a:spcPts val="0"/>
                        </a:spcBef>
                        <a:spcAft>
                          <a:spcPts val="0"/>
                        </a:spcAft>
                      </a:pPr>
                      <a:r>
                        <a:rPr lang="en-US" sz="1100" dirty="0">
                          <a:effectLst/>
                        </a:rPr>
                        <a:t>Ceci Sambrano/</a:t>
                      </a:r>
                    </a:p>
                    <a:p>
                      <a:pPr marL="0" marR="0" algn="ctr">
                        <a:spcBef>
                          <a:spcPts val="0"/>
                        </a:spcBef>
                        <a:spcAft>
                          <a:spcPts val="0"/>
                        </a:spcAft>
                      </a:pPr>
                      <a:r>
                        <a:rPr lang="en-US" sz="1100" dirty="0">
                          <a:effectLst/>
                        </a:rPr>
                        <a:t>Esther Estrada</a:t>
                      </a:r>
                      <a:endParaRPr lang="en-US" sz="1100" dirty="0">
                        <a:solidFill>
                          <a:srgbClr val="5F497A"/>
                        </a:solidFill>
                        <a:effectLst/>
                        <a:latin typeface="Calibri"/>
                        <a:ea typeface="Calibri"/>
                        <a:cs typeface="Times New Roman"/>
                      </a:endParaRPr>
                    </a:p>
                  </a:txBody>
                  <a:tcPr marL="67456" marR="67456" marT="0" marB="0" anchor="ctr"/>
                </a:tc>
                <a:tc>
                  <a:txBody>
                    <a:bodyPr/>
                    <a:lstStyle/>
                    <a:p>
                      <a:pPr marL="0" marR="0" algn="ctr">
                        <a:spcBef>
                          <a:spcPts val="0"/>
                        </a:spcBef>
                        <a:spcAft>
                          <a:spcPts val="0"/>
                        </a:spcAft>
                      </a:pPr>
                      <a:r>
                        <a:rPr lang="en-US" sz="1100" dirty="0">
                          <a:effectLst/>
                        </a:rPr>
                        <a:t>Aug 31, 2013</a:t>
                      </a:r>
                      <a:endParaRPr lang="en-US" sz="1100" dirty="0">
                        <a:solidFill>
                          <a:srgbClr val="5F497A"/>
                        </a:solidFill>
                        <a:effectLst/>
                        <a:latin typeface="Calibri"/>
                        <a:ea typeface="Calibri"/>
                        <a:cs typeface="Times New Roman"/>
                      </a:endParaRPr>
                    </a:p>
                  </a:txBody>
                  <a:tcPr marL="67456" marR="67456" marT="0" marB="0" anchor="ctr"/>
                </a:tc>
                <a:tc>
                  <a:txBody>
                    <a:bodyPr/>
                    <a:lstStyle/>
                    <a:p>
                      <a:pPr marL="0" marR="0" algn="ctr">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c>
                  <a:txBody>
                    <a:bodyPr/>
                    <a:lstStyle/>
                    <a:p>
                      <a:pPr marL="0" marR="0">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r>
              <a:tr h="485965">
                <a:tc>
                  <a:txBody>
                    <a:bodyPr/>
                    <a:lstStyle/>
                    <a:p>
                      <a:pPr marL="0" marR="0">
                        <a:spcBef>
                          <a:spcPts val="0"/>
                        </a:spcBef>
                        <a:spcAft>
                          <a:spcPts val="0"/>
                        </a:spcAft>
                      </a:pPr>
                      <a:r>
                        <a:rPr lang="en-US" sz="1100" dirty="0">
                          <a:effectLst/>
                        </a:rPr>
                        <a:t>EMR Proficiency</a:t>
                      </a:r>
                      <a:endParaRPr lang="en-US" sz="1100" dirty="0">
                        <a:solidFill>
                          <a:srgbClr val="5F497A"/>
                        </a:solidFill>
                        <a:effectLst/>
                        <a:latin typeface="Calibri"/>
                        <a:ea typeface="Calibri"/>
                        <a:cs typeface="Times New Roman"/>
                      </a:endParaRPr>
                    </a:p>
                  </a:txBody>
                  <a:tcPr marL="67456" marR="67456" marT="0" marB="0" anchor="ctr">
                    <a:solidFill>
                      <a:srgbClr val="00B050"/>
                    </a:solidFill>
                  </a:tcPr>
                </a:tc>
                <a:tc>
                  <a:txBody>
                    <a:bodyPr/>
                    <a:lstStyle/>
                    <a:p>
                      <a:pPr marL="0" marR="0" algn="ctr">
                        <a:spcBef>
                          <a:spcPts val="0"/>
                        </a:spcBef>
                        <a:spcAft>
                          <a:spcPts val="0"/>
                        </a:spcAft>
                      </a:pPr>
                      <a:r>
                        <a:rPr lang="en-US" sz="1100">
                          <a:effectLst/>
                        </a:rPr>
                        <a:t>All Staff</a:t>
                      </a:r>
                      <a:endParaRPr lang="en-US" sz="1100">
                        <a:solidFill>
                          <a:srgbClr val="5F497A"/>
                        </a:solidFill>
                        <a:effectLst/>
                        <a:latin typeface="Calibri"/>
                        <a:ea typeface="Calibri"/>
                        <a:cs typeface="Times New Roman"/>
                      </a:endParaRPr>
                    </a:p>
                  </a:txBody>
                  <a:tcPr marL="67456" marR="67456" marT="0" marB="0" anchor="ctr"/>
                </a:tc>
                <a:tc>
                  <a:txBody>
                    <a:bodyPr/>
                    <a:lstStyle/>
                    <a:p>
                      <a:pPr marL="0" marR="0" algn="ctr">
                        <a:spcBef>
                          <a:spcPts val="0"/>
                        </a:spcBef>
                        <a:spcAft>
                          <a:spcPts val="0"/>
                        </a:spcAft>
                      </a:pPr>
                      <a:r>
                        <a:rPr lang="en-US" sz="1100" dirty="0">
                          <a:effectLst/>
                        </a:rPr>
                        <a:t>Aug 31, 2013</a:t>
                      </a:r>
                      <a:endParaRPr lang="en-US" sz="1100" dirty="0">
                        <a:solidFill>
                          <a:srgbClr val="5F497A"/>
                        </a:solidFill>
                        <a:effectLst/>
                        <a:latin typeface="Calibri"/>
                        <a:ea typeface="Calibri"/>
                        <a:cs typeface="Times New Roman"/>
                      </a:endParaRPr>
                    </a:p>
                  </a:txBody>
                  <a:tcPr marL="67456" marR="67456" marT="0" marB="0" anchor="ctr"/>
                </a:tc>
                <a:tc>
                  <a:txBody>
                    <a:bodyPr/>
                    <a:lstStyle/>
                    <a:p>
                      <a:pPr marL="0" marR="0">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c>
                  <a:txBody>
                    <a:bodyPr/>
                    <a:lstStyle/>
                    <a:p>
                      <a:pPr marL="0" marR="0">
                        <a:spcBef>
                          <a:spcPts val="0"/>
                        </a:spcBef>
                        <a:spcAft>
                          <a:spcPts val="0"/>
                        </a:spcAft>
                      </a:pPr>
                      <a:r>
                        <a:rPr lang="en-US" sz="1100" dirty="0">
                          <a:effectLst/>
                        </a:rPr>
                        <a:t> </a:t>
                      </a:r>
                      <a:endParaRPr lang="en-US" sz="1100" dirty="0">
                        <a:solidFill>
                          <a:srgbClr val="5F497A"/>
                        </a:solidFill>
                        <a:effectLst/>
                        <a:latin typeface="Calibri"/>
                        <a:ea typeface="Calibri"/>
                        <a:cs typeface="Times New Roman"/>
                      </a:endParaRPr>
                    </a:p>
                  </a:txBody>
                  <a:tcPr marL="67456" marR="67456" marT="0" marB="0"/>
                </a:tc>
              </a:tr>
            </a:tbl>
          </a:graphicData>
        </a:graphic>
      </p:graphicFrame>
    </p:spTree>
    <p:extLst>
      <p:ext uri="{BB962C8B-B14F-4D97-AF65-F5344CB8AC3E}">
        <p14:creationId xmlns:p14="http://schemas.microsoft.com/office/powerpoint/2010/main" val="19863007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6197" y="2590800"/>
            <a:ext cx="4744112" cy="1124107"/>
          </a:xfrm>
          <a:prstGeom prst="rect">
            <a:avLst/>
          </a:prstGeom>
        </p:spPr>
      </p:pic>
      <p:sp>
        <p:nvSpPr>
          <p:cNvPr id="4" name="Rectangle 3"/>
          <p:cNvSpPr/>
          <p:nvPr/>
        </p:nvSpPr>
        <p:spPr>
          <a:xfrm>
            <a:off x="2685891" y="1143000"/>
            <a:ext cx="372409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Questions?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2625805" y="4038600"/>
            <a:ext cx="39164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Comments?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42329216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0400" y="5788864"/>
            <a:ext cx="314325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42741" y="1371600"/>
            <a:ext cx="8534399" cy="4047262"/>
          </a:xfrm>
          <a:prstGeom prst="rect">
            <a:avLst/>
          </a:prstGeom>
          <a:noFill/>
        </p:spPr>
        <p:txBody>
          <a:bodyPr wrap="square" rtlCol="0">
            <a:spAutoFit/>
          </a:bodyPr>
          <a:lstStyle/>
          <a:p>
            <a:pPr marL="571500" indent="-571500">
              <a:buFont typeface="+mj-lt"/>
              <a:buAutoNum type="romanUcPeriod"/>
            </a:pPr>
            <a:r>
              <a:rPr lang="en-US" sz="2400" b="1" dirty="0" smtClean="0">
                <a:latin typeface="Candara" pitchFamily="34" charset="0"/>
              </a:rPr>
              <a:t>Nearly half </a:t>
            </a:r>
            <a:r>
              <a:rPr lang="en-US" sz="2400" b="1" dirty="0">
                <a:latin typeface="Candara" pitchFamily="34" charset="0"/>
              </a:rPr>
              <a:t>of the Department’s ambulatory encounters are </a:t>
            </a:r>
            <a:r>
              <a:rPr lang="en-US" sz="2400" b="1" dirty="0" smtClean="0">
                <a:latin typeface="Candara" pitchFamily="34" charset="0"/>
              </a:rPr>
              <a:t>Medicaid </a:t>
            </a:r>
            <a:r>
              <a:rPr lang="en-US" sz="2400" b="1" dirty="0">
                <a:latin typeface="Candara" pitchFamily="34" charset="0"/>
              </a:rPr>
              <a:t>and/or No </a:t>
            </a:r>
            <a:r>
              <a:rPr lang="en-US" sz="2400" b="1" dirty="0" smtClean="0">
                <a:latin typeface="Candara" pitchFamily="34" charset="0"/>
              </a:rPr>
              <a:t>Insurance</a:t>
            </a:r>
          </a:p>
          <a:p>
            <a:pPr marL="571500" indent="-571500">
              <a:buFont typeface="+mj-lt"/>
              <a:buAutoNum type="romanUcPeriod"/>
            </a:pPr>
            <a:r>
              <a:rPr lang="en-US" sz="2400" b="1" dirty="0" smtClean="0">
                <a:latin typeface="Candara" pitchFamily="34" charset="0"/>
              </a:rPr>
              <a:t>Population is aging and the burden of neurological disease like stroke, Alzheimer’s, and Parkinson’s disease is increasing</a:t>
            </a:r>
          </a:p>
          <a:p>
            <a:pPr marL="571500" indent="-571500">
              <a:buFont typeface="+mj-lt"/>
              <a:buAutoNum type="romanUcPeriod"/>
            </a:pPr>
            <a:r>
              <a:rPr lang="en-US" sz="2400" b="1" dirty="0" smtClean="0">
                <a:latin typeface="Candara" pitchFamily="34" charset="0"/>
              </a:rPr>
              <a:t>Increase </a:t>
            </a:r>
            <a:r>
              <a:rPr lang="en-US" sz="2400" b="1" dirty="0">
                <a:latin typeface="Candara" pitchFamily="34" charset="0"/>
              </a:rPr>
              <a:t>in workforce related to Neurology is a better predictor of mortality related to strokes (leading cause of death and disability in USA)</a:t>
            </a:r>
          </a:p>
          <a:p>
            <a:pPr lvl="1"/>
            <a:endParaRPr lang="en-US" sz="1300" b="1" dirty="0" smtClean="0">
              <a:latin typeface="Candara" pitchFamily="34" charset="0"/>
            </a:endParaRPr>
          </a:p>
          <a:p>
            <a:pPr lvl="2"/>
            <a:r>
              <a:rPr lang="en-US" sz="1300" b="1" dirty="0" smtClean="0">
                <a:latin typeface="Candara" pitchFamily="34" charset="0"/>
              </a:rPr>
              <a:t>-----</a:t>
            </a:r>
            <a:r>
              <a:rPr lang="en-US" sz="1300" b="1" dirty="0">
                <a:latin typeface="Candara" pitchFamily="34" charset="0"/>
              </a:rPr>
              <a:t>Desai A, </a:t>
            </a:r>
            <a:r>
              <a:rPr lang="en-US" sz="1300" b="1" dirty="0" err="1">
                <a:latin typeface="Candara" pitchFamily="34" charset="0"/>
              </a:rPr>
              <a:t>Bekelis</a:t>
            </a:r>
            <a:r>
              <a:rPr lang="en-US" sz="1300" b="1" dirty="0">
                <a:latin typeface="Candara" pitchFamily="34" charset="0"/>
              </a:rPr>
              <a:t> K, Zhao W, Ball PA, </a:t>
            </a:r>
            <a:r>
              <a:rPr lang="en-US" sz="1300" b="1" dirty="0" err="1">
                <a:latin typeface="Candara" pitchFamily="34" charset="0"/>
              </a:rPr>
              <a:t>Erkmen</a:t>
            </a:r>
            <a:r>
              <a:rPr lang="en-US" sz="1300" b="1" dirty="0">
                <a:latin typeface="Candara" pitchFamily="34" charset="0"/>
              </a:rPr>
              <a:t> K: Association of a higher density of specialist neuroscience providers with fewer deaths from stroke in the United States population. Clinical Article. Journal of Neurosurgery, published ahead of print November 30, 2012; </a:t>
            </a:r>
            <a:r>
              <a:rPr lang="en-US" sz="1300" b="1" dirty="0">
                <a:latin typeface="Candara" pitchFamily="34" charset="0"/>
                <a:hlinkClick r:id="rId3"/>
              </a:rPr>
              <a:t>DOI: 10.3171/2012.10.JNS12518</a:t>
            </a:r>
            <a:r>
              <a:rPr lang="en-US" sz="1300" b="1" dirty="0">
                <a:latin typeface="Candara" pitchFamily="34" charset="0"/>
              </a:rPr>
              <a:t/>
            </a:r>
            <a:br>
              <a:rPr lang="en-US" sz="1300" b="1" dirty="0">
                <a:latin typeface="Candara" pitchFamily="34" charset="0"/>
              </a:rPr>
            </a:br>
            <a:endParaRPr lang="en-US" sz="1300" b="1" dirty="0">
              <a:latin typeface="Candara" pitchFamily="34" charset="0"/>
            </a:endParaRPr>
          </a:p>
        </p:txBody>
      </p:sp>
      <p:sp>
        <p:nvSpPr>
          <p:cNvPr id="4" name="Title 3"/>
          <p:cNvSpPr>
            <a:spLocks noGrp="1"/>
          </p:cNvSpPr>
          <p:nvPr>
            <p:ph type="title"/>
          </p:nvPr>
        </p:nvSpPr>
        <p:spPr>
          <a:xfrm>
            <a:off x="228601" y="228600"/>
            <a:ext cx="8000999" cy="838200"/>
          </a:xfrm>
        </p:spPr>
        <p:txBody>
          <a:bodyPr/>
          <a:lstStyle/>
          <a:p>
            <a:r>
              <a:rPr lang="en-US" dirty="0" smtClean="0">
                <a:latin typeface="Candara" pitchFamily="34" charset="0"/>
              </a:rPr>
              <a:t>Background</a:t>
            </a:r>
            <a:endParaRPr lang="en-US" dirty="0">
              <a:latin typeface="Candara" pitchFamily="34" charset="0"/>
            </a:endParaRPr>
          </a:p>
        </p:txBody>
      </p:sp>
    </p:spTree>
    <p:extLst>
      <p:ext uri="{BB962C8B-B14F-4D97-AF65-F5344CB8AC3E}">
        <p14:creationId xmlns:p14="http://schemas.microsoft.com/office/powerpoint/2010/main" val="3194610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239000" cy="838200"/>
          </a:xfrm>
        </p:spPr>
        <p:txBody>
          <a:bodyPr/>
          <a:lstStyle/>
          <a:p>
            <a:pPr algn="ctr"/>
            <a:r>
              <a:rPr lang="en-US" dirty="0" smtClean="0">
                <a:latin typeface="Candara" pitchFamily="34" charset="0"/>
              </a:rPr>
              <a:t>Background</a:t>
            </a:r>
          </a:p>
        </p:txBody>
      </p:sp>
      <p:sp>
        <p:nvSpPr>
          <p:cNvPr id="3" name="Content Placeholder 2"/>
          <p:cNvSpPr>
            <a:spLocks noGrp="1"/>
          </p:cNvSpPr>
          <p:nvPr>
            <p:ph idx="1"/>
          </p:nvPr>
        </p:nvSpPr>
        <p:spPr>
          <a:xfrm>
            <a:off x="456406" y="1295400"/>
            <a:ext cx="8229600" cy="4525963"/>
          </a:xfrm>
        </p:spPr>
        <p:txBody>
          <a:bodyPr>
            <a:noAutofit/>
          </a:bodyPr>
          <a:lstStyle/>
          <a:p>
            <a:pPr marL="971550" lvl="1" indent="-514350">
              <a:buFont typeface="+mj-lt"/>
              <a:buAutoNum type="romanUcPeriod"/>
            </a:pPr>
            <a:r>
              <a:rPr lang="en-US" sz="2400" b="1" dirty="0" smtClean="0">
                <a:solidFill>
                  <a:schemeClr val="tx1">
                    <a:lumMod val="95000"/>
                    <a:lumOff val="5000"/>
                  </a:schemeClr>
                </a:solidFill>
                <a:latin typeface="Candara" pitchFamily="34" charset="0"/>
              </a:rPr>
              <a:t>Currently there is a  limited number of neurologists in El Paso (about 10 in El Paso excluding those who serve the military)</a:t>
            </a:r>
          </a:p>
          <a:p>
            <a:pPr marL="971550" lvl="1" indent="-514350">
              <a:buFont typeface="+mj-lt"/>
              <a:buAutoNum type="romanUcPeriod"/>
            </a:pPr>
            <a:r>
              <a:rPr lang="en-US" sz="2400" b="1" dirty="0" smtClean="0">
                <a:solidFill>
                  <a:schemeClr val="tx1">
                    <a:lumMod val="95000"/>
                    <a:lumOff val="5000"/>
                  </a:schemeClr>
                </a:solidFill>
                <a:latin typeface="Candara" pitchFamily="34" charset="0"/>
              </a:rPr>
              <a:t>Ideally 6.76 neurologists per 100,000 population (</a:t>
            </a:r>
            <a:r>
              <a:rPr lang="en-US" sz="2400" b="1" dirty="0" err="1" smtClean="0">
                <a:solidFill>
                  <a:schemeClr val="tx1">
                    <a:lumMod val="95000"/>
                    <a:lumOff val="5000"/>
                  </a:schemeClr>
                </a:solidFill>
                <a:latin typeface="Candara" pitchFamily="34" charset="0"/>
              </a:rPr>
              <a:t>Kurtzke</a:t>
            </a:r>
            <a:r>
              <a:rPr lang="en-US" sz="2400" b="1" dirty="0" smtClean="0">
                <a:solidFill>
                  <a:schemeClr val="tx1">
                    <a:lumMod val="95000"/>
                    <a:lumOff val="5000"/>
                  </a:schemeClr>
                </a:solidFill>
                <a:latin typeface="Candara" pitchFamily="34" charset="0"/>
              </a:rPr>
              <a:t>, Bennett, et al 1986) or 54 Neurologists for a city this size of 800,000</a:t>
            </a:r>
          </a:p>
          <a:p>
            <a:pPr marL="971550" lvl="1" indent="-514350">
              <a:buFont typeface="+mj-lt"/>
              <a:buAutoNum type="romanUcPeriod"/>
            </a:pPr>
            <a:r>
              <a:rPr lang="en-US" sz="2400" b="1" dirty="0">
                <a:solidFill>
                  <a:schemeClr val="tx1">
                    <a:lumMod val="95000"/>
                    <a:lumOff val="5000"/>
                  </a:schemeClr>
                </a:solidFill>
                <a:latin typeface="Candara" pitchFamily="34" charset="0"/>
              </a:rPr>
              <a:t>Time to appointment is a good surrogate of service need (in the community currently is 4-6months for new appointment</a:t>
            </a:r>
            <a:r>
              <a:rPr lang="en-US" sz="2400" b="1" dirty="0" smtClean="0">
                <a:solidFill>
                  <a:schemeClr val="tx1">
                    <a:lumMod val="95000"/>
                    <a:lumOff val="5000"/>
                  </a:schemeClr>
                </a:solidFill>
                <a:latin typeface="Candara" pitchFamily="34" charset="0"/>
              </a:rPr>
              <a: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53340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658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239000" cy="838200"/>
          </a:xfrm>
        </p:spPr>
        <p:txBody>
          <a:bodyPr/>
          <a:lstStyle/>
          <a:p>
            <a:pPr algn="ctr"/>
            <a:r>
              <a:rPr lang="en-US" dirty="0" smtClean="0">
                <a:latin typeface="Candara" pitchFamily="34" charset="0"/>
              </a:rPr>
              <a:t>Benefits for the region</a:t>
            </a:r>
          </a:p>
        </p:txBody>
      </p:sp>
      <p:sp>
        <p:nvSpPr>
          <p:cNvPr id="3" name="Content Placeholder 2"/>
          <p:cNvSpPr>
            <a:spLocks noGrp="1"/>
          </p:cNvSpPr>
          <p:nvPr>
            <p:ph idx="1"/>
          </p:nvPr>
        </p:nvSpPr>
        <p:spPr>
          <a:xfrm>
            <a:off x="456406" y="1295400"/>
            <a:ext cx="8229600" cy="4525963"/>
          </a:xfrm>
        </p:spPr>
        <p:txBody>
          <a:bodyPr>
            <a:noAutofit/>
          </a:bodyPr>
          <a:lstStyle/>
          <a:p>
            <a:pPr marL="971550" lvl="1" indent="-514350">
              <a:buFont typeface="+mj-lt"/>
              <a:buAutoNum type="romanUcPeriod"/>
            </a:pPr>
            <a:r>
              <a:rPr lang="en-US" sz="2400" b="1" dirty="0" smtClean="0">
                <a:solidFill>
                  <a:schemeClr val="tx1">
                    <a:lumMod val="95000"/>
                    <a:lumOff val="5000"/>
                  </a:schemeClr>
                </a:solidFill>
                <a:latin typeface="Candara" pitchFamily="34" charset="0"/>
              </a:rPr>
              <a:t>Increased access to general neurological care in the ambulatory and inpatient settings</a:t>
            </a:r>
          </a:p>
          <a:p>
            <a:pPr marL="971550" lvl="1" indent="-514350">
              <a:buFont typeface="+mj-lt"/>
              <a:buAutoNum type="romanUcPeriod"/>
            </a:pPr>
            <a:r>
              <a:rPr lang="en-US" sz="2400" b="1" dirty="0" smtClean="0">
                <a:solidFill>
                  <a:schemeClr val="tx1">
                    <a:lumMod val="95000"/>
                    <a:lumOff val="5000"/>
                  </a:schemeClr>
                </a:solidFill>
                <a:latin typeface="Candara" pitchFamily="34" charset="0"/>
              </a:rPr>
              <a:t>Increased access to subspecialty care in neurology such as epilepsy, stroke, movement disorders (i.e. Parkinson’s disease)</a:t>
            </a:r>
          </a:p>
          <a:p>
            <a:pPr marL="971550" lvl="1" indent="-514350">
              <a:buFont typeface="+mj-lt"/>
              <a:buAutoNum type="romanUcPeriod"/>
            </a:pPr>
            <a:r>
              <a:rPr lang="en-US" sz="2400" b="1" dirty="0" smtClean="0">
                <a:solidFill>
                  <a:schemeClr val="tx1">
                    <a:lumMod val="95000"/>
                    <a:lumOff val="5000"/>
                  </a:schemeClr>
                </a:solidFill>
                <a:latin typeface="Candara" pitchFamily="34" charset="0"/>
              </a:rPr>
              <a:t>Form basis for creation of a Comprehensive Stroke Center</a:t>
            </a:r>
          </a:p>
          <a:p>
            <a:pPr marL="971550" lvl="1" indent="-514350">
              <a:buFont typeface="+mj-lt"/>
              <a:buAutoNum type="romanUcPeriod"/>
            </a:pPr>
            <a:r>
              <a:rPr lang="en-US" sz="2400" b="1" dirty="0" smtClean="0">
                <a:solidFill>
                  <a:schemeClr val="tx1">
                    <a:lumMod val="95000"/>
                    <a:lumOff val="5000"/>
                  </a:schemeClr>
                </a:solidFill>
                <a:latin typeface="Candara" pitchFamily="34" charset="0"/>
              </a:rPr>
              <a:t>Facilitate the training of physicians in neurology that may choose to stay in El Paso</a:t>
            </a:r>
          </a:p>
          <a:p>
            <a:pPr marL="971550" lvl="1" indent="-514350">
              <a:buFont typeface="+mj-lt"/>
              <a:buAutoNum type="romanUcPeriod"/>
            </a:pPr>
            <a:endParaRPr lang="en-US" sz="2400" b="1" dirty="0" smtClean="0">
              <a:solidFill>
                <a:schemeClr val="tx1">
                  <a:lumMod val="95000"/>
                  <a:lumOff val="5000"/>
                </a:schemeClr>
              </a:solidFill>
              <a:latin typeface="Candara"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5455763"/>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8547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85800"/>
          </a:xfrm>
        </p:spPr>
        <p:txBody>
          <a:bodyPr/>
          <a:lstStyle/>
          <a:p>
            <a:r>
              <a:rPr lang="en-US" b="1" dirty="0" smtClean="0">
                <a:latin typeface="Candara" pitchFamily="34" charset="0"/>
              </a:rPr>
              <a:t>Progress </a:t>
            </a:r>
          </a:p>
        </p:txBody>
      </p:sp>
      <p:sp>
        <p:nvSpPr>
          <p:cNvPr id="3" name="Content Placeholder 2"/>
          <p:cNvSpPr>
            <a:spLocks noGrp="1"/>
          </p:cNvSpPr>
          <p:nvPr>
            <p:ph idx="1"/>
          </p:nvPr>
        </p:nvSpPr>
        <p:spPr>
          <a:xfrm>
            <a:off x="457200" y="1143000"/>
            <a:ext cx="8228806" cy="4267201"/>
          </a:xfrm>
        </p:spPr>
        <p:txBody>
          <a:bodyPr>
            <a:normAutofit fontScale="92500" lnSpcReduction="20000"/>
          </a:bodyPr>
          <a:lstStyle/>
          <a:p>
            <a:r>
              <a:rPr lang="en-US" sz="2800" b="1" dirty="0" smtClean="0">
                <a:solidFill>
                  <a:schemeClr val="tx1"/>
                </a:solidFill>
                <a:latin typeface="Candara" pitchFamily="34" charset="0"/>
              </a:rPr>
              <a:t>Hired 2 FTE neurologists in Year 02 of DSRIP</a:t>
            </a:r>
          </a:p>
          <a:p>
            <a:pPr marL="742950" lvl="2" indent="-342900">
              <a:buFont typeface="Wingdings" pitchFamily="2" charset="2"/>
              <a:buChar char="§"/>
            </a:pPr>
            <a:r>
              <a:rPr lang="en-US" sz="2000" b="1" dirty="0" smtClean="0">
                <a:solidFill>
                  <a:schemeClr val="tx1"/>
                </a:solidFill>
                <a:latin typeface="Candara" pitchFamily="34" charset="0"/>
              </a:rPr>
              <a:t>Future plans to include current increase from 4.2 </a:t>
            </a:r>
            <a:r>
              <a:rPr lang="en-US" sz="2000" b="1" dirty="0">
                <a:solidFill>
                  <a:schemeClr val="tx1"/>
                </a:solidFill>
                <a:latin typeface="Candara" pitchFamily="34" charset="0"/>
              </a:rPr>
              <a:t>FTE Faculty </a:t>
            </a:r>
            <a:r>
              <a:rPr lang="en-US" sz="2000" b="1" dirty="0" smtClean="0">
                <a:solidFill>
                  <a:schemeClr val="tx1"/>
                </a:solidFill>
                <a:latin typeface="Candara" pitchFamily="34" charset="0"/>
              </a:rPr>
              <a:t>(2013) to 10-12 </a:t>
            </a:r>
            <a:r>
              <a:rPr lang="en-US" sz="2000" b="1" dirty="0">
                <a:solidFill>
                  <a:schemeClr val="tx1"/>
                </a:solidFill>
                <a:latin typeface="Candara" pitchFamily="34" charset="0"/>
              </a:rPr>
              <a:t>FTE within next </a:t>
            </a:r>
            <a:r>
              <a:rPr lang="en-US" sz="2000" b="1" dirty="0" smtClean="0">
                <a:solidFill>
                  <a:schemeClr val="tx1"/>
                </a:solidFill>
                <a:latin typeface="Candara" pitchFamily="34" charset="0"/>
              </a:rPr>
              <a:t>4 years (2017)</a:t>
            </a:r>
            <a:endParaRPr lang="en-US" sz="2000" b="1" dirty="0">
              <a:solidFill>
                <a:schemeClr val="tx1"/>
              </a:solidFill>
              <a:latin typeface="Candara" pitchFamily="34" charset="0"/>
            </a:endParaRPr>
          </a:p>
          <a:p>
            <a:r>
              <a:rPr lang="en-US" sz="2900" b="1" dirty="0" smtClean="0">
                <a:solidFill>
                  <a:schemeClr val="tx1"/>
                </a:solidFill>
                <a:latin typeface="Candara" pitchFamily="34" charset="0"/>
              </a:rPr>
              <a:t>Increased outpatient volume by adding additional clinic sessions and adjusting clinic grids</a:t>
            </a:r>
          </a:p>
          <a:p>
            <a:r>
              <a:rPr lang="en-US" sz="2900" b="1" dirty="0" smtClean="0">
                <a:solidFill>
                  <a:schemeClr val="tx1"/>
                </a:solidFill>
                <a:latin typeface="Candara" pitchFamily="34" charset="0"/>
              </a:rPr>
              <a:t>Improvement of telephone access and referrals</a:t>
            </a:r>
          </a:p>
          <a:p>
            <a:pPr>
              <a:buFont typeface="Wingdings" pitchFamily="2" charset="2"/>
              <a:buChar char="§"/>
            </a:pPr>
            <a:r>
              <a:rPr lang="en-US" sz="2800" b="1" dirty="0" smtClean="0">
                <a:solidFill>
                  <a:schemeClr val="tx1"/>
                </a:solidFill>
                <a:latin typeface="Candara" pitchFamily="34" charset="0"/>
              </a:rPr>
              <a:t>Began servicing more inpatient consults at UMC and </a:t>
            </a:r>
            <a:r>
              <a:rPr lang="en-US" sz="2800" b="1" dirty="0" err="1" smtClean="0">
                <a:solidFill>
                  <a:schemeClr val="tx1"/>
                </a:solidFill>
                <a:latin typeface="Candara" pitchFamily="34" charset="0"/>
              </a:rPr>
              <a:t>Neuro</a:t>
            </a:r>
            <a:r>
              <a:rPr lang="en-US" sz="2800" b="1" dirty="0" smtClean="0">
                <a:solidFill>
                  <a:schemeClr val="tx1"/>
                </a:solidFill>
                <a:latin typeface="Candara" pitchFamily="34" charset="0"/>
              </a:rPr>
              <a:t> intervention</a:t>
            </a:r>
          </a:p>
          <a:p>
            <a:pPr lvl="1">
              <a:buFont typeface="Wingdings" pitchFamily="2" charset="2"/>
              <a:buChar char="§"/>
            </a:pPr>
            <a:r>
              <a:rPr lang="en-US" sz="2000" b="1" dirty="0" smtClean="0">
                <a:solidFill>
                  <a:schemeClr val="tx1"/>
                </a:solidFill>
                <a:latin typeface="Candara" pitchFamily="34" charset="0"/>
              </a:rPr>
              <a:t>In the process of creating Stroke Program; </a:t>
            </a:r>
            <a:r>
              <a:rPr lang="en-US" sz="2000" b="1" dirty="0" err="1" smtClean="0">
                <a:solidFill>
                  <a:schemeClr val="tx1"/>
                </a:solidFill>
                <a:latin typeface="Candara" pitchFamily="34" charset="0"/>
              </a:rPr>
              <a:t>Neuro</a:t>
            </a:r>
            <a:r>
              <a:rPr lang="en-US" sz="2000" b="1" dirty="0" smtClean="0">
                <a:solidFill>
                  <a:schemeClr val="tx1"/>
                </a:solidFill>
                <a:latin typeface="Candara" pitchFamily="34" charset="0"/>
              </a:rPr>
              <a:t> ICU</a:t>
            </a:r>
          </a:p>
          <a:p>
            <a:r>
              <a:rPr lang="en-US" sz="2800" b="1" dirty="0" smtClean="0">
                <a:solidFill>
                  <a:schemeClr val="tx1"/>
                </a:solidFill>
                <a:latin typeface="Candara" pitchFamily="34" charset="0"/>
              </a:rPr>
              <a:t>Plans have started to create residency program</a:t>
            </a:r>
          </a:p>
          <a:p>
            <a:pPr lvl="1">
              <a:buFont typeface="Wingdings" pitchFamily="2" charset="2"/>
              <a:buChar char="§"/>
            </a:pPr>
            <a:r>
              <a:rPr lang="en-US" sz="2000" b="1" dirty="0" smtClean="0">
                <a:solidFill>
                  <a:schemeClr val="tx1"/>
                </a:solidFill>
                <a:latin typeface="Candara" pitchFamily="34" charset="0"/>
              </a:rPr>
              <a:t>Residency Coordinator to complement in 2013-14</a:t>
            </a:r>
          </a:p>
          <a:p>
            <a:pPr lvl="1">
              <a:buFont typeface="Wingdings" pitchFamily="2" charset="2"/>
              <a:buChar char="§"/>
            </a:pPr>
            <a:r>
              <a:rPr lang="en-US" sz="2000" b="1" dirty="0" smtClean="0">
                <a:solidFill>
                  <a:schemeClr val="tx1"/>
                </a:solidFill>
                <a:latin typeface="Candara" pitchFamily="34" charset="0"/>
              </a:rPr>
              <a:t>3 PGY 1 residents in 2015</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0138" y="54102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7516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85800"/>
          </a:xfrm>
        </p:spPr>
        <p:txBody>
          <a:bodyPr/>
          <a:lstStyle/>
          <a:p>
            <a:r>
              <a:rPr lang="en-US" b="1" dirty="0" smtClean="0">
                <a:latin typeface="Candara" pitchFamily="34" charset="0"/>
              </a:rPr>
              <a:t>Progress </a:t>
            </a:r>
          </a:p>
        </p:txBody>
      </p:sp>
      <p:sp>
        <p:nvSpPr>
          <p:cNvPr id="3" name="Content Placeholder 2"/>
          <p:cNvSpPr>
            <a:spLocks noGrp="1"/>
          </p:cNvSpPr>
          <p:nvPr>
            <p:ph idx="1"/>
          </p:nvPr>
        </p:nvSpPr>
        <p:spPr>
          <a:xfrm>
            <a:off x="457200" y="1143000"/>
            <a:ext cx="8228806" cy="4267201"/>
          </a:xfrm>
        </p:spPr>
        <p:txBody>
          <a:bodyPr>
            <a:normAutofit lnSpcReduction="10000"/>
          </a:bodyPr>
          <a:lstStyle/>
          <a:p>
            <a:r>
              <a:rPr lang="en-US" b="1" dirty="0">
                <a:solidFill>
                  <a:schemeClr val="tx1"/>
                </a:solidFill>
                <a:latin typeface="Candara" pitchFamily="34" charset="0"/>
              </a:rPr>
              <a:t>Risk areas:  </a:t>
            </a:r>
            <a:r>
              <a:rPr lang="en-US" b="1" dirty="0" smtClean="0">
                <a:solidFill>
                  <a:schemeClr val="tx1"/>
                </a:solidFill>
                <a:latin typeface="Candara" pitchFamily="34" charset="0"/>
              </a:rPr>
              <a:t>Attracting and recruitment </a:t>
            </a:r>
            <a:r>
              <a:rPr lang="en-US" b="1" dirty="0">
                <a:solidFill>
                  <a:schemeClr val="tx1"/>
                </a:solidFill>
                <a:latin typeface="Candara" pitchFamily="34" charset="0"/>
              </a:rPr>
              <a:t>of physicians </a:t>
            </a:r>
            <a:r>
              <a:rPr lang="en-US" b="1" dirty="0" smtClean="0">
                <a:solidFill>
                  <a:schemeClr val="tx1"/>
                </a:solidFill>
                <a:latin typeface="Candara" pitchFamily="34" charset="0"/>
              </a:rPr>
              <a:t>to El Paso</a:t>
            </a:r>
            <a:endParaRPr lang="en-US" b="1" dirty="0">
              <a:solidFill>
                <a:schemeClr val="tx1"/>
              </a:solidFill>
              <a:latin typeface="Candara" pitchFamily="34" charset="0"/>
            </a:endParaRPr>
          </a:p>
          <a:p>
            <a:r>
              <a:rPr lang="en-US" b="1" dirty="0">
                <a:solidFill>
                  <a:schemeClr val="tx1"/>
                </a:solidFill>
                <a:latin typeface="Candara" pitchFamily="34" charset="0"/>
              </a:rPr>
              <a:t>Mitigation strategies:  </a:t>
            </a:r>
            <a:r>
              <a:rPr lang="en-US" b="1" dirty="0" smtClean="0">
                <a:solidFill>
                  <a:schemeClr val="tx1"/>
                </a:solidFill>
                <a:latin typeface="Candara" pitchFamily="34" charset="0"/>
              </a:rPr>
              <a:t>within the constrains of academic medicine try to offer competitive compensation and a professional life that candidates may  value</a:t>
            </a:r>
            <a:endParaRPr lang="en-US" b="1" dirty="0">
              <a:solidFill>
                <a:schemeClr val="tx1"/>
              </a:solidFill>
              <a:latin typeface="Candara" pitchFamily="34" charset="0"/>
            </a:endParaRPr>
          </a:p>
          <a:p>
            <a:r>
              <a:rPr lang="en-US" b="1" dirty="0">
                <a:solidFill>
                  <a:schemeClr val="tx1"/>
                </a:solidFill>
                <a:latin typeface="Candara" pitchFamily="34" charset="0"/>
              </a:rPr>
              <a:t>Anticipated outcomes: </a:t>
            </a:r>
            <a:endParaRPr lang="en-US" b="1" dirty="0" smtClean="0">
              <a:solidFill>
                <a:schemeClr val="tx1"/>
              </a:solidFill>
              <a:latin typeface="Candara" pitchFamily="34" charset="0"/>
            </a:endParaRPr>
          </a:p>
          <a:p>
            <a:pPr lvl="1"/>
            <a:r>
              <a:rPr lang="en-US" b="1" dirty="0" smtClean="0">
                <a:solidFill>
                  <a:schemeClr val="tx1"/>
                </a:solidFill>
                <a:latin typeface="Candara" pitchFamily="34" charset="0"/>
              </a:rPr>
              <a:t>Increased number of neurologists</a:t>
            </a:r>
          </a:p>
          <a:p>
            <a:pPr lvl="1"/>
            <a:r>
              <a:rPr lang="en-US" b="1" dirty="0" smtClean="0">
                <a:solidFill>
                  <a:schemeClr val="tx1"/>
                </a:solidFill>
                <a:latin typeface="Candara" pitchFamily="34" charset="0"/>
              </a:rPr>
              <a:t>Creation of residency program in neurology as planned</a:t>
            </a:r>
          </a:p>
          <a:p>
            <a:pPr lvl="1"/>
            <a:r>
              <a:rPr lang="en-US" b="1" dirty="0" smtClean="0">
                <a:solidFill>
                  <a:schemeClr val="tx1"/>
                </a:solidFill>
                <a:latin typeface="Candara" pitchFamily="34" charset="0"/>
              </a:rPr>
              <a:t>Increase number of new and established outpatient and inpatient encounters</a:t>
            </a:r>
            <a:endParaRPr lang="en-US" b="1" dirty="0">
              <a:solidFill>
                <a:schemeClr val="tx1"/>
              </a:solidFill>
              <a:latin typeface="Candara" pitchFamily="34" charset="0"/>
            </a:endParaRPr>
          </a:p>
          <a:p>
            <a:r>
              <a:rPr lang="en-US" b="1" dirty="0">
                <a:solidFill>
                  <a:schemeClr val="tx1"/>
                </a:solidFill>
                <a:latin typeface="Candara" pitchFamily="34" charset="0"/>
              </a:rPr>
              <a:t>Connection with other initiatives (DSRIP or otherwise): </a:t>
            </a:r>
            <a:endParaRPr lang="en-US" b="1" dirty="0" smtClean="0">
              <a:solidFill>
                <a:schemeClr val="tx1"/>
              </a:solidFill>
              <a:latin typeface="Candara" pitchFamily="34" charset="0"/>
            </a:endParaRPr>
          </a:p>
          <a:p>
            <a:pPr lvl="1"/>
            <a:r>
              <a:rPr lang="en-US" b="1" dirty="0" smtClean="0">
                <a:solidFill>
                  <a:schemeClr val="tx1"/>
                </a:solidFill>
                <a:latin typeface="Candara" pitchFamily="34" charset="0"/>
              </a:rPr>
              <a:t>Could be connected to the Family Medicine initiative by creating a neurology satellite clinic in one or more of the family medicine sites</a:t>
            </a:r>
            <a:endParaRPr lang="en-US" b="1" dirty="0">
              <a:solidFill>
                <a:schemeClr val="tx1"/>
              </a:solidFill>
              <a:latin typeface="Candara" pitchFamily="34" charset="0"/>
            </a:endParaRPr>
          </a:p>
          <a:p>
            <a:endParaRPr lang="en-US" sz="2000" b="1" dirty="0" smtClean="0">
              <a:solidFill>
                <a:schemeClr val="tx1"/>
              </a:solidFill>
              <a:latin typeface="Candara"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5332" y="5334000"/>
            <a:ext cx="4402137"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2345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6197" y="2590800"/>
            <a:ext cx="4744112" cy="1124107"/>
          </a:xfrm>
          <a:prstGeom prst="rect">
            <a:avLst/>
          </a:prstGeom>
        </p:spPr>
      </p:pic>
      <p:sp>
        <p:nvSpPr>
          <p:cNvPr id="4" name="Rectangle 3"/>
          <p:cNvSpPr/>
          <p:nvPr/>
        </p:nvSpPr>
        <p:spPr>
          <a:xfrm>
            <a:off x="2685891" y="1143000"/>
            <a:ext cx="3724096"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Questions?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6" name="Rectangle 5"/>
          <p:cNvSpPr/>
          <p:nvPr/>
        </p:nvSpPr>
        <p:spPr>
          <a:xfrm>
            <a:off x="2625805" y="4038600"/>
            <a:ext cx="391645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Comments?</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1147158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278</TotalTime>
  <Words>1373</Words>
  <Application>Microsoft Office PowerPoint</Application>
  <PresentationFormat>On-screen Show (4:3)</PresentationFormat>
  <Paragraphs>316</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Executive</vt:lpstr>
      <vt:lpstr>Delivery System Reform Incentive Payments</vt:lpstr>
      <vt:lpstr>EXPANDING NEUROLOGY CARE</vt:lpstr>
      <vt:lpstr>PowerPoint Presentation</vt:lpstr>
      <vt:lpstr>Background</vt:lpstr>
      <vt:lpstr>Background</vt:lpstr>
      <vt:lpstr>Benefits for the region</vt:lpstr>
      <vt:lpstr>Progress </vt:lpstr>
      <vt:lpstr>Progress </vt:lpstr>
      <vt:lpstr>PowerPoint Presentation</vt:lpstr>
      <vt:lpstr>ENHANCING &amp; EXPANDING COMPREHENSIVE BREAST CARE SERVICES</vt:lpstr>
      <vt:lpstr>Description of the Project</vt:lpstr>
      <vt:lpstr>Benefits to the Community </vt:lpstr>
      <vt:lpstr>Progress </vt:lpstr>
      <vt:lpstr>Innovations </vt:lpstr>
      <vt:lpstr>PowerPoint Presentation</vt:lpstr>
      <vt:lpstr>INCREASING ACCESS TO SURGICAL SERVICES</vt:lpstr>
      <vt:lpstr>Description of the Project</vt:lpstr>
      <vt:lpstr>PowerPoint Presentation</vt:lpstr>
      <vt:lpstr>Benefits to the Community </vt:lpstr>
      <vt:lpstr>Progress </vt:lpstr>
      <vt:lpstr>MINIMALLY INVASIVE GYNECOLOGY SURGERY FELLOWSHIP </vt:lpstr>
      <vt:lpstr>Description of the Project</vt:lpstr>
      <vt:lpstr>Benefits to the Community </vt:lpstr>
      <vt:lpstr>  Progress </vt:lpstr>
      <vt:lpstr>Innovations</vt:lpstr>
      <vt:lpstr>PowerPoint Presentation</vt:lpstr>
      <vt:lpstr>INCREASING ACCESS TO OCULAR CARE</vt:lpstr>
      <vt:lpstr>Description of the Project</vt:lpstr>
      <vt:lpstr>Benefits to the Community </vt:lpstr>
      <vt:lpstr>Progress </vt:lpstr>
      <vt:lpstr>Innovations</vt:lpstr>
      <vt:lpstr>Results of Survey  1st Quarter Survey</vt:lpstr>
      <vt:lpstr>Quarterly Process Improvement Meeting June 21, 2013</vt:lpstr>
      <vt:lpstr>PowerPoint Presentation</vt:lpstr>
    </vt:vector>
  </TitlesOfParts>
  <Company>Texas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Perez, Oscar A</cp:lastModifiedBy>
  <cp:revision>30</cp:revision>
  <dcterms:created xsi:type="dcterms:W3CDTF">2013-04-18T15:27:55Z</dcterms:created>
  <dcterms:modified xsi:type="dcterms:W3CDTF">2013-06-28T13:12:16Z</dcterms:modified>
</cp:coreProperties>
</file>