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notesMasterIdLst>
    <p:notesMasterId r:id="rId16"/>
  </p:notesMasterIdLst>
  <p:sldIdLst>
    <p:sldId id="262" r:id="rId2"/>
    <p:sldId id="276" r:id="rId3"/>
    <p:sldId id="274" r:id="rId4"/>
    <p:sldId id="275" r:id="rId5"/>
    <p:sldId id="280" r:id="rId6"/>
    <p:sldId id="271" r:id="rId7"/>
    <p:sldId id="273" r:id="rId8"/>
    <p:sldId id="281" r:id="rId9"/>
    <p:sldId id="277" r:id="rId10"/>
    <p:sldId id="268" r:id="rId11"/>
    <p:sldId id="270" r:id="rId12"/>
    <p:sldId id="279" r:id="rId13"/>
    <p:sldId id="278" r:id="rId14"/>
    <p:sldId id="283"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505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p:cViewPr varScale="1">
        <p:scale>
          <a:sx n="84" d="100"/>
          <a:sy n="84" d="100"/>
        </p:scale>
        <p:origin x="-51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30"/>
      <c:hPercent val="50"/>
      <c:rotY val="0"/>
      <c:depthPercent val="100"/>
      <c:rAngAx val="0"/>
      <c:perspective val="30"/>
    </c:view3D>
    <c:floor>
      <c:thickness val="0"/>
    </c:floor>
    <c:sideWall>
      <c:thickness val="0"/>
    </c:sideWall>
    <c:backWall>
      <c:thickness val="0"/>
    </c:backWall>
    <c:plotArea>
      <c:layout>
        <c:manualLayout>
          <c:layoutTarget val="inner"/>
          <c:xMode val="edge"/>
          <c:yMode val="edge"/>
          <c:x val="1.1711726218271835E-3"/>
          <c:y val="0.16578725939722258"/>
          <c:w val="0.71714774916939061"/>
          <c:h val="0.82881511893089421"/>
        </c:manualLayout>
      </c:layout>
      <c:pie3DChart>
        <c:varyColors val="1"/>
        <c:dLbls>
          <c:showLegendKey val="0"/>
          <c:showVal val="0"/>
          <c:showCatName val="0"/>
          <c:showSerName val="0"/>
          <c:showPercent val="0"/>
          <c:showBubbleSize val="0"/>
          <c:showLeaderLines val="0"/>
        </c:dLbls>
      </c:pie3DChart>
    </c:plotArea>
    <c:legend>
      <c:legendPos val="r"/>
      <c:layout>
        <c:manualLayout>
          <c:xMode val="edge"/>
          <c:yMode val="edge"/>
          <c:x val="0.71349145773956291"/>
          <c:y val="0.33069235618712822"/>
          <c:w val="0.27832858316023507"/>
          <c:h val="0.42146170730846988"/>
        </c:manualLayout>
      </c:layout>
      <c:overlay val="0"/>
      <c:txPr>
        <a:bodyPr/>
        <a:lstStyle/>
        <a:p>
          <a:pPr>
            <a:defRPr sz="3200">
              <a:effectLst>
                <a:outerShdw blurRad="38100" dist="38100" dir="2700000" algn="tl">
                  <a:srgbClr val="000000">
                    <a:alpha val="43137"/>
                  </a:srgbClr>
                </a:outerShdw>
              </a:effectLst>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cdr:x>
      <cdr:y>0</cdr:y>
    </cdr:from>
    <cdr:to>
      <cdr:x>1</cdr:x>
      <cdr:y>0.99736</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6619875" cy="419100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E44BE2A-D610-4F83-8745-617D00991B4F}" type="datetimeFigureOut">
              <a:rPr lang="en-US" smtClean="0"/>
              <a:t>5/25/2016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9DA8F73-87E8-4920-843C-3689749B4024}" type="slidenum">
              <a:rPr lang="en-US" smtClean="0"/>
              <a:t>‹#›</a:t>
            </a:fld>
            <a:endParaRPr lang="en-US"/>
          </a:p>
        </p:txBody>
      </p:sp>
    </p:spTree>
    <p:extLst>
      <p:ext uri="{BB962C8B-B14F-4D97-AF65-F5344CB8AC3E}">
        <p14:creationId xmlns:p14="http://schemas.microsoft.com/office/powerpoint/2010/main" val="37359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5/25/2016 12:10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2853432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74283A-426F-47AB-91ED-1AF7DA331EC5}" type="datetimeFigureOut">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5701E-265B-4408-B833-CC8E4DB716DC}" type="slidenum">
              <a:rPr lang="en-US" smtClean="0"/>
              <a:pPr/>
              <a:t>‹#›</a:t>
            </a:fld>
            <a:endParaRPr lang="en-US"/>
          </a:p>
        </p:txBody>
      </p:sp>
    </p:spTree>
    <p:extLst>
      <p:ext uri="{BB962C8B-B14F-4D97-AF65-F5344CB8AC3E}">
        <p14:creationId xmlns:p14="http://schemas.microsoft.com/office/powerpoint/2010/main" val="3757171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74283A-426F-47AB-91ED-1AF7DA331EC5}" type="datetimeFigureOut">
              <a:rPr lang="en-US" smtClean="0"/>
              <a:pPr/>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5701E-265B-4408-B833-CC8E4DB716DC}" type="slidenum">
              <a:rPr lang="en-US" smtClean="0"/>
              <a:pPr/>
              <a:t>‹#›</a:t>
            </a:fld>
            <a:endParaRPr lang="en-US"/>
          </a:p>
        </p:txBody>
      </p:sp>
    </p:spTree>
    <p:extLst>
      <p:ext uri="{BB962C8B-B14F-4D97-AF65-F5344CB8AC3E}">
        <p14:creationId xmlns:p14="http://schemas.microsoft.com/office/powerpoint/2010/main" val="89517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74283A-426F-47AB-91ED-1AF7DA331EC5}" type="datetimeFigureOut">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5701E-265B-4408-B833-CC8E4DB716DC}" type="slidenum">
              <a:rPr lang="en-US" smtClean="0"/>
              <a:pPr/>
              <a:t>‹#›</a:t>
            </a:fld>
            <a:endParaRPr lang="en-US"/>
          </a:p>
        </p:txBody>
      </p:sp>
    </p:spTree>
    <p:extLst>
      <p:ext uri="{BB962C8B-B14F-4D97-AF65-F5344CB8AC3E}">
        <p14:creationId xmlns:p14="http://schemas.microsoft.com/office/powerpoint/2010/main" val="3608319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74283A-426F-47AB-91ED-1AF7DA331EC5}" type="datetimeFigureOut">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5701E-265B-4408-B833-CC8E4DB716DC}"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372114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74283A-426F-47AB-91ED-1AF7DA331EC5}" type="datetimeFigureOut">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5701E-265B-4408-B833-CC8E4DB716DC}" type="slidenum">
              <a:rPr lang="en-US" smtClean="0"/>
              <a:pPr/>
              <a:t>‹#›</a:t>
            </a:fld>
            <a:endParaRPr lang="en-US"/>
          </a:p>
        </p:txBody>
      </p:sp>
    </p:spTree>
    <p:extLst>
      <p:ext uri="{BB962C8B-B14F-4D97-AF65-F5344CB8AC3E}">
        <p14:creationId xmlns:p14="http://schemas.microsoft.com/office/powerpoint/2010/main" val="769685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374283A-426F-47AB-91ED-1AF7DA331EC5}" type="datetimeFigureOut">
              <a:rPr lang="en-US" smtClean="0"/>
              <a:pPr/>
              <a:t>5/25/2016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5701E-265B-4408-B833-CC8E4DB716DC}" type="slidenum">
              <a:rPr lang="en-US" smtClean="0"/>
              <a:pPr/>
              <a:t>‹#›</a:t>
            </a:fld>
            <a:endParaRPr lang="en-US"/>
          </a:p>
        </p:txBody>
      </p:sp>
    </p:spTree>
    <p:extLst>
      <p:ext uri="{BB962C8B-B14F-4D97-AF65-F5344CB8AC3E}">
        <p14:creationId xmlns:p14="http://schemas.microsoft.com/office/powerpoint/2010/main" val="1470916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374283A-426F-47AB-91ED-1AF7DA331EC5}" type="datetimeFigureOut">
              <a:rPr lang="en-US" smtClean="0"/>
              <a:pPr/>
              <a:t>5/25/2016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5701E-265B-4408-B833-CC8E4DB716DC}" type="slidenum">
              <a:rPr lang="en-US" smtClean="0"/>
              <a:pPr/>
              <a:t>‹#›</a:t>
            </a:fld>
            <a:endParaRPr lang="en-US"/>
          </a:p>
        </p:txBody>
      </p:sp>
    </p:spTree>
    <p:extLst>
      <p:ext uri="{BB962C8B-B14F-4D97-AF65-F5344CB8AC3E}">
        <p14:creationId xmlns:p14="http://schemas.microsoft.com/office/powerpoint/2010/main" val="3724737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74283A-426F-47AB-91ED-1AF7DA331EC5}" type="datetimeFigureOut">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5701E-265B-4408-B833-CC8E4DB716DC}" type="slidenum">
              <a:rPr lang="en-US" smtClean="0"/>
              <a:pPr/>
              <a:t>‹#›</a:t>
            </a:fld>
            <a:endParaRPr lang="en-US"/>
          </a:p>
        </p:txBody>
      </p:sp>
    </p:spTree>
    <p:extLst>
      <p:ext uri="{BB962C8B-B14F-4D97-AF65-F5344CB8AC3E}">
        <p14:creationId xmlns:p14="http://schemas.microsoft.com/office/powerpoint/2010/main" val="879251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74283A-426F-47AB-91ED-1AF7DA331EC5}" type="datetimeFigureOut">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5701E-265B-4408-B833-CC8E4DB716DC}" type="slidenum">
              <a:rPr lang="en-US" smtClean="0"/>
              <a:pPr/>
              <a:t>‹#›</a:t>
            </a:fld>
            <a:endParaRPr lang="en-US"/>
          </a:p>
        </p:txBody>
      </p:sp>
    </p:spTree>
    <p:extLst>
      <p:ext uri="{BB962C8B-B14F-4D97-AF65-F5344CB8AC3E}">
        <p14:creationId xmlns:p14="http://schemas.microsoft.com/office/powerpoint/2010/main" val="377002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F374283A-426F-47AB-91ED-1AF7DA331EC5}" type="datetimeFigureOut">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5701E-265B-4408-B833-CC8E4DB716DC}" type="slidenum">
              <a:rPr lang="en-US" smtClean="0"/>
              <a:pPr/>
              <a:t>‹#›</a:t>
            </a:fld>
            <a:endParaRPr lang="en-US"/>
          </a:p>
        </p:txBody>
      </p:sp>
    </p:spTree>
    <p:extLst>
      <p:ext uri="{BB962C8B-B14F-4D97-AF65-F5344CB8AC3E}">
        <p14:creationId xmlns:p14="http://schemas.microsoft.com/office/powerpoint/2010/main" val="3654433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74283A-426F-47AB-91ED-1AF7DA331EC5}" type="datetimeFigureOut">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5701E-265B-4408-B833-CC8E4DB716DC}" type="slidenum">
              <a:rPr lang="en-US" smtClean="0"/>
              <a:pPr/>
              <a:t>‹#›</a:t>
            </a:fld>
            <a:endParaRPr lang="en-US"/>
          </a:p>
        </p:txBody>
      </p:sp>
    </p:spTree>
    <p:extLst>
      <p:ext uri="{BB962C8B-B14F-4D97-AF65-F5344CB8AC3E}">
        <p14:creationId xmlns:p14="http://schemas.microsoft.com/office/powerpoint/2010/main" val="4127007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74283A-426F-47AB-91ED-1AF7DA331EC5}" type="datetimeFigureOut">
              <a:rPr lang="en-US" smtClean="0"/>
              <a:pPr/>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5701E-265B-4408-B833-CC8E4DB716DC}" type="slidenum">
              <a:rPr lang="en-US" smtClean="0"/>
              <a:pPr/>
              <a:t>‹#›</a:t>
            </a:fld>
            <a:endParaRPr lang="en-US"/>
          </a:p>
        </p:txBody>
      </p:sp>
    </p:spTree>
    <p:extLst>
      <p:ext uri="{BB962C8B-B14F-4D97-AF65-F5344CB8AC3E}">
        <p14:creationId xmlns:p14="http://schemas.microsoft.com/office/powerpoint/2010/main" val="260623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74283A-426F-47AB-91ED-1AF7DA331EC5}" type="datetimeFigureOut">
              <a:rPr lang="en-US" smtClean="0"/>
              <a:pPr/>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95701E-265B-4408-B833-CC8E4DB716DC}" type="slidenum">
              <a:rPr lang="en-US" smtClean="0"/>
              <a:pPr/>
              <a:t>‹#›</a:t>
            </a:fld>
            <a:endParaRPr lang="en-US"/>
          </a:p>
        </p:txBody>
      </p:sp>
    </p:spTree>
    <p:extLst>
      <p:ext uri="{BB962C8B-B14F-4D97-AF65-F5344CB8AC3E}">
        <p14:creationId xmlns:p14="http://schemas.microsoft.com/office/powerpoint/2010/main" val="3189569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374283A-426F-47AB-91ED-1AF7DA331EC5}" type="datetimeFigureOut">
              <a:rPr lang="en-US" smtClean="0"/>
              <a:pPr/>
              <a:t>5/25/2016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A95701E-265B-4408-B833-CC8E4DB716DC}" type="slidenum">
              <a:rPr lang="en-US" smtClean="0"/>
              <a:pPr/>
              <a:t>‹#›</a:t>
            </a:fld>
            <a:endParaRPr lang="en-US"/>
          </a:p>
        </p:txBody>
      </p:sp>
    </p:spTree>
    <p:extLst>
      <p:ext uri="{BB962C8B-B14F-4D97-AF65-F5344CB8AC3E}">
        <p14:creationId xmlns:p14="http://schemas.microsoft.com/office/powerpoint/2010/main" val="48572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374283A-426F-47AB-91ED-1AF7DA331EC5}" type="datetimeFigureOut">
              <a:rPr lang="en-US" smtClean="0"/>
              <a:pPr/>
              <a:t>5/25/2016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A95701E-265B-4408-B833-CC8E4DB716DC}" type="slidenum">
              <a:rPr lang="en-US" smtClean="0"/>
              <a:pPr/>
              <a:t>‹#›</a:t>
            </a:fld>
            <a:endParaRPr lang="en-US"/>
          </a:p>
        </p:txBody>
      </p:sp>
    </p:spTree>
    <p:extLst>
      <p:ext uri="{BB962C8B-B14F-4D97-AF65-F5344CB8AC3E}">
        <p14:creationId xmlns:p14="http://schemas.microsoft.com/office/powerpoint/2010/main" val="2552887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374283A-426F-47AB-91ED-1AF7DA331EC5}" type="datetimeFigureOut">
              <a:rPr lang="en-US" smtClean="0"/>
              <a:pPr/>
              <a:t>5/25/2016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A95701E-265B-4408-B833-CC8E4DB716DC}" type="slidenum">
              <a:rPr lang="en-US" smtClean="0"/>
              <a:pPr/>
              <a:t>‹#›</a:t>
            </a:fld>
            <a:endParaRPr lang="en-US"/>
          </a:p>
        </p:txBody>
      </p:sp>
    </p:spTree>
    <p:extLst>
      <p:ext uri="{BB962C8B-B14F-4D97-AF65-F5344CB8AC3E}">
        <p14:creationId xmlns:p14="http://schemas.microsoft.com/office/powerpoint/2010/main" val="39827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74283A-426F-47AB-91ED-1AF7DA331EC5}" type="datetimeFigureOut">
              <a:rPr lang="en-US" smtClean="0"/>
              <a:pPr/>
              <a:t>5/25/2016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95701E-265B-4408-B833-CC8E4DB716DC}" type="slidenum">
              <a:rPr lang="en-US" smtClean="0"/>
              <a:pPr/>
              <a:t>‹#›</a:t>
            </a:fld>
            <a:endParaRPr lang="en-US"/>
          </a:p>
        </p:txBody>
      </p:sp>
    </p:spTree>
    <p:extLst>
      <p:ext uri="{BB962C8B-B14F-4D97-AF65-F5344CB8AC3E}">
        <p14:creationId xmlns:p14="http://schemas.microsoft.com/office/powerpoint/2010/main" val="2812366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374283A-426F-47AB-91ED-1AF7DA331EC5}" type="datetimeFigureOut">
              <a:rPr lang="en-US" smtClean="0"/>
              <a:pPr/>
              <a:t>5/25/2016</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5A95701E-265B-4408-B833-CC8E4DB716DC}" type="slidenum">
              <a:rPr lang="en-US" smtClean="0"/>
              <a:pPr/>
              <a:t>‹#›</a:t>
            </a:fld>
            <a:endParaRPr lang="en-US"/>
          </a:p>
        </p:txBody>
      </p:sp>
    </p:spTree>
    <p:extLst>
      <p:ext uri="{BB962C8B-B14F-4D97-AF65-F5344CB8AC3E}">
        <p14:creationId xmlns:p14="http://schemas.microsoft.com/office/powerpoint/2010/main" val="3122446768"/>
      </p:ext>
    </p:extLst>
  </p:cSld>
  <p:clrMap bg1="dk1" tx1="lt1" bg2="dk2" tx2="lt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Excel_Worksheet2.xlsx"/></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625901"/>
            <a:ext cx="8229600" cy="844550"/>
          </a:xfrm>
        </p:spPr>
        <p:txBody>
          <a:bodyPr>
            <a:noAutofit/>
            <a:scene3d>
              <a:camera prst="orthographicFront"/>
              <a:lightRig rig="soft" dir="t">
                <a:rot lat="0" lon="0" rev="10800000"/>
              </a:lightRig>
            </a:scene3d>
            <a:sp3d>
              <a:bevelT w="27940" h="12700"/>
              <a:contourClr>
                <a:srgbClr val="DDDDDD"/>
              </a:contourClr>
            </a:sp3d>
          </a:bodyPr>
          <a:lstStyle/>
          <a:p>
            <a:pPr algn="ctr"/>
            <a:r>
              <a:rPr lang="en-US" sz="4800" spc="150" dirty="0" smtClean="0">
                <a:ln w="11430"/>
                <a:solidFill>
                  <a:schemeClr val="tx1"/>
                </a:solidFill>
                <a:effectLst>
                  <a:outerShdw blurRad="25400" algn="tl" rotWithShape="0">
                    <a:srgbClr val="000000">
                      <a:alpha val="43000"/>
                    </a:srgbClr>
                  </a:outerShdw>
                </a:effectLst>
                <a:latin typeface="Arial Black" panose="020B0A04020102020204" pitchFamily="34" charset="0"/>
              </a:rPr>
              <a:t> </a:t>
            </a:r>
            <a:br>
              <a:rPr lang="en-US" sz="4800" spc="150" dirty="0" smtClean="0">
                <a:ln w="11430"/>
                <a:solidFill>
                  <a:schemeClr val="tx1"/>
                </a:solidFill>
                <a:effectLst>
                  <a:outerShdw blurRad="25400" algn="tl" rotWithShape="0">
                    <a:srgbClr val="000000">
                      <a:alpha val="43000"/>
                    </a:srgbClr>
                  </a:outerShdw>
                </a:effectLst>
                <a:latin typeface="Arial Black" panose="020B0A04020102020204" pitchFamily="34" charset="0"/>
              </a:rPr>
            </a:br>
            <a:r>
              <a:rPr lang="en-US" sz="4400" spc="150" dirty="0" smtClean="0">
                <a:ln w="11430"/>
                <a:solidFill>
                  <a:schemeClr val="tx1"/>
                </a:solidFill>
                <a:effectLst>
                  <a:outerShdw blurRad="25400" algn="tl" rotWithShape="0">
                    <a:srgbClr val="000000">
                      <a:alpha val="43000"/>
                    </a:srgbClr>
                  </a:outerShdw>
                </a:effectLst>
                <a:latin typeface="Arial Black" panose="020B0A04020102020204" pitchFamily="34" charset="0"/>
              </a:rPr>
              <a:t/>
            </a:r>
            <a:br>
              <a:rPr lang="en-US" sz="4400" spc="150" dirty="0" smtClean="0">
                <a:ln w="11430"/>
                <a:solidFill>
                  <a:schemeClr val="tx1"/>
                </a:solidFill>
                <a:effectLst>
                  <a:outerShdw blurRad="25400" algn="tl" rotWithShape="0">
                    <a:srgbClr val="000000">
                      <a:alpha val="43000"/>
                    </a:srgbClr>
                  </a:outerShdw>
                </a:effectLst>
                <a:latin typeface="Arial Black" panose="020B0A04020102020204" pitchFamily="34" charset="0"/>
              </a:rPr>
            </a:br>
            <a:r>
              <a:rPr lang="en-US" sz="4400" spc="150" dirty="0" smtClean="0">
                <a:ln w="11430"/>
                <a:solidFill>
                  <a:schemeClr val="tx1"/>
                </a:solidFill>
                <a:effectLst>
                  <a:outerShdw blurRad="25400" algn="tl" rotWithShape="0">
                    <a:srgbClr val="000000">
                      <a:alpha val="43000"/>
                    </a:srgbClr>
                  </a:outerShdw>
                </a:effectLst>
                <a:latin typeface="Arial Black" panose="020B0A04020102020204" pitchFamily="34" charset="0"/>
              </a:rPr>
              <a:t/>
            </a:r>
            <a:br>
              <a:rPr lang="en-US" sz="4400" spc="150" dirty="0" smtClean="0">
                <a:ln w="11430"/>
                <a:solidFill>
                  <a:schemeClr val="tx1"/>
                </a:solidFill>
                <a:effectLst>
                  <a:outerShdw blurRad="25400" algn="tl" rotWithShape="0">
                    <a:srgbClr val="000000">
                      <a:alpha val="43000"/>
                    </a:srgbClr>
                  </a:outerShdw>
                </a:effectLst>
                <a:latin typeface="Arial Black" panose="020B0A04020102020204" pitchFamily="34" charset="0"/>
              </a:rPr>
            </a:br>
            <a:r>
              <a:rPr lang="en-US" sz="4400" b="1" i="1" spc="50" dirty="0" smtClean="0">
                <a:ln w="0"/>
                <a:solidFill>
                  <a:schemeClr val="bg2"/>
                </a:solidFill>
                <a:effectLst>
                  <a:innerShdw blurRad="63500" dist="50800" dir="13500000">
                    <a:srgbClr val="000000">
                      <a:alpha val="50000"/>
                    </a:srgbClr>
                  </a:innerShdw>
                </a:effectLst>
                <a:latin typeface="Arial Black" panose="020B0A04020102020204" pitchFamily="34" charset="0"/>
              </a:rPr>
              <a:t>RHP 15 Collaboration </a:t>
            </a:r>
            <a:endParaRPr lang="en-US" sz="4400" i="1" spc="150" dirty="0">
              <a:ln w="11430"/>
              <a:solidFill>
                <a:schemeClr val="accent5">
                  <a:lumMod val="75000"/>
                </a:schemeClr>
              </a:solidFill>
              <a:effectLst>
                <a:outerShdw blurRad="25400" algn="tl" rotWithShape="0">
                  <a:srgbClr val="000000">
                    <a:alpha val="43000"/>
                  </a:srgbClr>
                </a:outerShdw>
              </a:effectLst>
              <a:latin typeface="Arial Black" panose="020B0A040201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7203" y="1268665"/>
            <a:ext cx="2590800" cy="207264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7200" y="1880805"/>
            <a:ext cx="4114800" cy="1460500"/>
          </a:xfrm>
          <a:prstGeom prst="rect">
            <a:avLst/>
          </a:prstGeom>
        </p:spPr>
      </p:pic>
      <p:sp>
        <p:nvSpPr>
          <p:cNvPr id="5" name="TextBox 4"/>
          <p:cNvSpPr txBox="1"/>
          <p:nvPr/>
        </p:nvSpPr>
        <p:spPr>
          <a:xfrm>
            <a:off x="3868003" y="2397811"/>
            <a:ext cx="457200" cy="646331"/>
          </a:xfrm>
          <a:prstGeom prst="rect">
            <a:avLst/>
          </a:prstGeom>
          <a:noFill/>
        </p:spPr>
        <p:txBody>
          <a:bodyPr wrap="square" rtlCol="0">
            <a:spAutoFit/>
          </a:bodyPr>
          <a:lstStyle/>
          <a:p>
            <a:r>
              <a:rPr lang="en-US" sz="3600" b="1" spc="50" dirty="0" smtClean="0">
                <a:ln w="0"/>
                <a:solidFill>
                  <a:schemeClr val="bg2"/>
                </a:solidFill>
                <a:effectLst>
                  <a:innerShdw blurRad="63500" dist="50800" dir="13500000">
                    <a:srgbClr val="000000">
                      <a:alpha val="50000"/>
                    </a:srgbClr>
                  </a:innerShdw>
                </a:effectLst>
              </a:rPr>
              <a:t>&amp;</a:t>
            </a:r>
            <a:endParaRPr lang="en-US" sz="3600" b="1" spc="50" dirty="0">
              <a:ln w="0"/>
              <a:solidFill>
                <a:schemeClr val="bg2"/>
              </a:solidFill>
              <a:effectLst>
                <a:innerShdw blurRad="63500" dist="50800" dir="13500000">
                  <a:srgbClr val="000000">
                    <a:alpha val="50000"/>
                  </a:srgbClr>
                </a:innerShdw>
              </a:effectLst>
            </a:endParaRPr>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0" y="1219200"/>
            <a:ext cx="9042400" cy="5486400"/>
          </a:xfrm>
        </p:spPr>
        <p:txBody>
          <a:bodyPr>
            <a:noAutofit/>
          </a:bodyPr>
          <a:lstStyle/>
          <a:p>
            <a:pPr lvl="0"/>
            <a:r>
              <a:rPr lang="en-US" b="1" dirty="0"/>
              <a:t>Jointly UMC and Tender Care Home </a:t>
            </a:r>
            <a:r>
              <a:rPr lang="en-US" b="1" dirty="0" smtClean="0"/>
              <a:t>Health and the Shelter Facilities have </a:t>
            </a:r>
            <a:r>
              <a:rPr lang="en-US" b="1" dirty="0"/>
              <a:t>delivered education and support to empower this client population to gain control of their healthcare through disease management, medication compliance, and lifestyle changes</a:t>
            </a:r>
          </a:p>
          <a:p>
            <a:pPr lvl="0"/>
            <a:r>
              <a:rPr lang="en-US" b="1" dirty="0"/>
              <a:t>Tender Care will provide nursing and support services for the Rescue Mission’s </a:t>
            </a:r>
            <a:r>
              <a:rPr lang="en-US" b="1" dirty="0" smtClean="0"/>
              <a:t>and Salvation Army client’s </a:t>
            </a:r>
            <a:r>
              <a:rPr lang="en-US" b="1" dirty="0"/>
              <a:t>in order to offer them a more appropriate alternative to using the UMC or other hospital ERs for their primary care or for other non-emergent care needs.</a:t>
            </a:r>
          </a:p>
          <a:p>
            <a:pPr lvl="0"/>
            <a:r>
              <a:rPr lang="en-US" b="1" dirty="0"/>
              <a:t>Immunization clinics have been established to immunize for the flu. </a:t>
            </a:r>
          </a:p>
          <a:p>
            <a:pPr lvl="0"/>
            <a:r>
              <a:rPr lang="en-US" b="1" dirty="0"/>
              <a:t>The </a:t>
            </a:r>
            <a:r>
              <a:rPr lang="en-US" b="1" dirty="0" smtClean="0"/>
              <a:t>clinics have </a:t>
            </a:r>
            <a:r>
              <a:rPr lang="en-US" b="1" dirty="0"/>
              <a:t>expanded the network of resources for the clients of the Rescue </a:t>
            </a:r>
            <a:r>
              <a:rPr lang="en-US" b="1" dirty="0" smtClean="0"/>
              <a:t>Mission and Salvation Army.</a:t>
            </a:r>
            <a:endParaRPr lang="en-US" b="1" dirty="0"/>
          </a:p>
          <a:p>
            <a:pPr lvl="0"/>
            <a:r>
              <a:rPr lang="en-US" b="1" dirty="0"/>
              <a:t>Initial identification of potential health concerns, leading to referral, diagnosis, early intervention, and follow up education.</a:t>
            </a:r>
          </a:p>
          <a:p>
            <a:pPr lvl="0"/>
            <a:r>
              <a:rPr lang="en-US" b="1" dirty="0"/>
              <a:t>Shelter nurse participates in inter-disciplinary meetings pertaining to all clients of the Rescue Mission and their </a:t>
            </a:r>
            <a:r>
              <a:rPr lang="en-US" b="1" dirty="0" smtClean="0"/>
              <a:t>bio-psychosocial needs.</a:t>
            </a:r>
          </a:p>
          <a:p>
            <a:pPr marL="0" indent="0">
              <a:buNone/>
            </a:pPr>
            <a:endParaRPr lang="en-US" b="1" dirty="0"/>
          </a:p>
          <a:p>
            <a:pPr>
              <a:lnSpc>
                <a:spcPct val="100000"/>
              </a:lnSpc>
              <a:spcBef>
                <a:spcPts val="0"/>
              </a:spcBef>
              <a:spcAft>
                <a:spcPts val="800"/>
              </a:spcAft>
              <a:buFont typeface="Wingdings" panose="05000000000000000000" pitchFamily="2" charset="2"/>
              <a:buChar char="§"/>
            </a:pPr>
            <a:endParaRPr lang="en-US" b="1" dirty="0" smtClean="0">
              <a:latin typeface="+mn-lt"/>
              <a:cs typeface="Arial" pitchFamily="34" charset="0"/>
            </a:endParaRPr>
          </a:p>
        </p:txBody>
      </p:sp>
      <p:sp>
        <p:nvSpPr>
          <p:cNvPr id="5" name="Title 4"/>
          <p:cNvSpPr>
            <a:spLocks noGrp="1"/>
          </p:cNvSpPr>
          <p:nvPr>
            <p:ph type="title"/>
          </p:nvPr>
        </p:nvSpPr>
        <p:spPr>
          <a:xfrm>
            <a:off x="25400" y="152400"/>
            <a:ext cx="8051800"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cap="none" spc="0" dirty="0" smtClean="0">
                <a:ln/>
                <a:solidFill>
                  <a:schemeClr val="accent3"/>
                </a:solidFill>
                <a:effectLst/>
              </a:rPr>
              <a:t>Project Development Updates:</a:t>
            </a:r>
            <a:endParaRPr lang="en-US" sz="4000" b="1" cap="none" spc="0" dirty="0">
              <a:ln/>
              <a:solidFill>
                <a:schemeClr val="accent3"/>
              </a:solidFill>
              <a:effectLst/>
            </a:endParaRPr>
          </a:p>
        </p:txBody>
      </p:sp>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055380" cy="1248130"/>
          </a:xfrm>
        </p:spPr>
        <p:txBody>
          <a:bodyPr/>
          <a:lstStyle/>
          <a:p>
            <a:r>
              <a:rPr lang="en-US" sz="4000" b="1" dirty="0" smtClean="0">
                <a:solidFill>
                  <a:srgbClr val="FFC000"/>
                </a:solidFill>
              </a:rPr>
              <a:t/>
            </a:r>
            <a:br>
              <a:rPr lang="en-US" sz="4000" b="1" dirty="0" smtClean="0">
                <a:solidFill>
                  <a:srgbClr val="FFC000"/>
                </a:solidFill>
              </a:rPr>
            </a:br>
            <a:endParaRPr lang="en-US" sz="4000" b="1" dirty="0">
              <a:solidFill>
                <a:srgbClr val="FFC000"/>
              </a:solidFill>
              <a:latin typeface="+mn-lt"/>
              <a:ea typeface="+mn-ea"/>
              <a:cs typeface="+mn-cs"/>
            </a:endParaRPr>
          </a:p>
        </p:txBody>
      </p:sp>
      <p:sp>
        <p:nvSpPr>
          <p:cNvPr id="7" name="Rectangle 6"/>
          <p:cNvSpPr/>
          <p:nvPr/>
        </p:nvSpPr>
        <p:spPr>
          <a:xfrm>
            <a:off x="381000" y="543400"/>
            <a:ext cx="772519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solidFill>
                  <a:srgbClr val="FFC000"/>
                </a:solidFill>
              </a:rPr>
              <a:t>Reduction in EMS Calls</a:t>
            </a:r>
            <a:endParaRPr lang="en-US" sz="5400" b="1" cap="none" spc="0" dirty="0">
              <a:ln/>
              <a:solidFill>
                <a:schemeClr val="accent3"/>
              </a:solidFill>
              <a:effectLst/>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4152107"/>
            <a:ext cx="2953820" cy="1752600"/>
          </a:xfrm>
          <a:prstGeom prst="rect">
            <a:avLst/>
          </a:prstGeom>
        </p:spPr>
      </p:pic>
      <p:pic>
        <p:nvPicPr>
          <p:cNvPr id="14" name="Pictur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8200" y="1905000"/>
            <a:ext cx="2425411" cy="1435858"/>
          </a:xfrm>
          <a:prstGeom prst="rect">
            <a:avLst/>
          </a:prstGeom>
          <a:ln>
            <a:noFill/>
          </a:ln>
          <a:effectLst>
            <a:softEdge rad="112500"/>
          </a:effectLst>
        </p:spPr>
      </p:pic>
      <p:graphicFrame>
        <p:nvGraphicFramePr>
          <p:cNvPr id="3" name="Table 2"/>
          <p:cNvGraphicFramePr>
            <a:graphicFrameLocks noGrp="1"/>
          </p:cNvGraphicFramePr>
          <p:nvPr>
            <p:extLst>
              <p:ext uri="{D42A27DB-BD31-4B8C-83A1-F6EECF244321}">
                <p14:modId xmlns:p14="http://schemas.microsoft.com/office/powerpoint/2010/main" val="2448755538"/>
              </p:ext>
            </p:extLst>
          </p:nvPr>
        </p:nvGraphicFramePr>
        <p:xfrm>
          <a:off x="3494044" y="1905001"/>
          <a:ext cx="5345155" cy="2133190"/>
        </p:xfrm>
        <a:graphic>
          <a:graphicData uri="http://schemas.openxmlformats.org/drawingml/2006/table">
            <a:tbl>
              <a:tblPr firstRow="1" firstCol="1" bandRow="1">
                <a:tableStyleId>{5C22544A-7EE6-4342-B048-85BDC9FD1C3A}</a:tableStyleId>
              </a:tblPr>
              <a:tblGrid>
                <a:gridCol w="1382756"/>
                <a:gridCol w="990600"/>
                <a:gridCol w="1371600"/>
                <a:gridCol w="1600199"/>
              </a:tblGrid>
              <a:tr h="309300">
                <a:tc gridSpan="4">
                  <a:txBody>
                    <a:bodyPr/>
                    <a:lstStyle/>
                    <a:p>
                      <a:pPr marL="0" marR="0" algn="ctr">
                        <a:spcBef>
                          <a:spcPts val="0"/>
                        </a:spcBef>
                        <a:spcAft>
                          <a:spcPts val="0"/>
                        </a:spcAft>
                      </a:pPr>
                      <a:r>
                        <a:rPr lang="en-US" sz="1400" dirty="0">
                          <a:effectLst/>
                        </a:rPr>
                        <a:t>Rescue Mission</a:t>
                      </a:r>
                      <a:endParaRPr lang="en-US" sz="1100" dirty="0">
                        <a:effectLst/>
                        <a:latin typeface="Calibri" panose="020F0502020204030204" pitchFamily="34" charset="0"/>
                        <a:ea typeface="Calibri" panose="020F0502020204030204" pitchFamily="34"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365760">
                <a:tc>
                  <a:txBody>
                    <a:bodyPr/>
                    <a:lstStyle/>
                    <a:p>
                      <a:pPr marL="0" marR="0" algn="ctr">
                        <a:spcBef>
                          <a:spcPts val="0"/>
                        </a:spcBef>
                        <a:spcAft>
                          <a:spcPts val="0"/>
                        </a:spcAft>
                      </a:pPr>
                      <a:r>
                        <a:rPr lang="en-US" sz="1200" dirty="0">
                          <a:effectLst/>
                        </a:rPr>
                        <a:t>1949 W. </a:t>
                      </a:r>
                      <a:r>
                        <a:rPr lang="en-US" sz="1200" dirty="0" err="1">
                          <a:effectLst/>
                        </a:rPr>
                        <a:t>Paisano</a:t>
                      </a:r>
                      <a:endParaRPr lang="en-US"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200" b="1" dirty="0">
                          <a:effectLst/>
                        </a:rPr>
                        <a:t>2012-2013</a:t>
                      </a:r>
                      <a:endParaRPr lang="en-US" sz="11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b="1" dirty="0">
                          <a:effectLst/>
                        </a:rPr>
                        <a:t>2013-2014</a:t>
                      </a:r>
                      <a:endParaRPr lang="en-US" sz="11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b="1" dirty="0">
                          <a:effectLst/>
                        </a:rPr>
                        <a:t>2014-2015</a:t>
                      </a:r>
                      <a:endParaRPr lang="en-US" sz="1100" b="1" dirty="0">
                        <a:effectLst/>
                        <a:latin typeface="Calibri" panose="020F0502020204030204" pitchFamily="34" charset="0"/>
                        <a:ea typeface="Calibri" panose="020F0502020204030204" pitchFamily="34" charset="0"/>
                      </a:endParaRPr>
                    </a:p>
                  </a:txBody>
                  <a:tcPr marL="68580" marR="68580" marT="0" marB="0" anchor="ctr"/>
                </a:tc>
              </a:tr>
              <a:tr h="276161">
                <a:tc>
                  <a:txBody>
                    <a:bodyPr/>
                    <a:lstStyle/>
                    <a:p>
                      <a:pPr marL="0" marR="0" algn="ctr">
                        <a:spcBef>
                          <a:spcPts val="0"/>
                        </a:spcBef>
                        <a:spcAft>
                          <a:spcPts val="0"/>
                        </a:spcAft>
                      </a:pPr>
                      <a:r>
                        <a:rPr lang="en-US" sz="1100">
                          <a:effectLst/>
                        </a:rPr>
                        <a:t>December</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dirty="0">
                          <a:effectLst/>
                        </a:rPr>
                        <a:t>12</a:t>
                      </a:r>
                      <a:endParaRPr lang="en-US" sz="11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dirty="0">
                          <a:effectLst/>
                        </a:rPr>
                        <a:t>7</a:t>
                      </a:r>
                      <a:endParaRPr lang="en-US" sz="11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dirty="0">
                          <a:effectLst/>
                        </a:rPr>
                        <a:t>6</a:t>
                      </a:r>
                      <a:endParaRPr lang="en-US" sz="1100" b="1" dirty="0">
                        <a:effectLst/>
                        <a:latin typeface="Calibri" panose="020F0502020204030204" pitchFamily="34" charset="0"/>
                        <a:ea typeface="Calibri" panose="020F0502020204030204" pitchFamily="34" charset="0"/>
                      </a:endParaRPr>
                    </a:p>
                  </a:txBody>
                  <a:tcPr marL="68580" marR="68580" marT="0" marB="0" anchor="ctr"/>
                </a:tc>
              </a:tr>
              <a:tr h="276161">
                <a:tc>
                  <a:txBody>
                    <a:bodyPr/>
                    <a:lstStyle/>
                    <a:p>
                      <a:pPr marL="0" marR="0" algn="ctr">
                        <a:spcBef>
                          <a:spcPts val="0"/>
                        </a:spcBef>
                        <a:spcAft>
                          <a:spcPts val="0"/>
                        </a:spcAft>
                      </a:pPr>
                      <a:r>
                        <a:rPr lang="en-US" sz="1100">
                          <a:effectLst/>
                        </a:rPr>
                        <a:t>January</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a:effectLst/>
                        </a:rPr>
                        <a:t>13</a:t>
                      </a:r>
                      <a:endParaRPr lang="en-US" sz="1100" b="1">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a:effectLst/>
                        </a:rPr>
                        <a:t>10</a:t>
                      </a:r>
                      <a:endParaRPr lang="en-US" sz="1100" b="1">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dirty="0">
                          <a:effectLst/>
                        </a:rPr>
                        <a:t>12</a:t>
                      </a:r>
                      <a:endParaRPr lang="en-US" sz="1100" b="1" dirty="0">
                        <a:effectLst/>
                        <a:latin typeface="Calibri" panose="020F0502020204030204" pitchFamily="34" charset="0"/>
                        <a:ea typeface="Calibri" panose="020F0502020204030204" pitchFamily="34" charset="0"/>
                      </a:endParaRPr>
                    </a:p>
                  </a:txBody>
                  <a:tcPr marL="68580" marR="68580" marT="0" marB="0" anchor="ctr"/>
                </a:tc>
              </a:tr>
              <a:tr h="276161">
                <a:tc>
                  <a:txBody>
                    <a:bodyPr/>
                    <a:lstStyle/>
                    <a:p>
                      <a:pPr marL="0" marR="0" algn="ctr">
                        <a:spcBef>
                          <a:spcPts val="0"/>
                        </a:spcBef>
                        <a:spcAft>
                          <a:spcPts val="0"/>
                        </a:spcAft>
                      </a:pPr>
                      <a:r>
                        <a:rPr lang="en-US" sz="1100">
                          <a:effectLst/>
                        </a:rPr>
                        <a:t>February</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a:effectLst/>
                        </a:rPr>
                        <a:t>8</a:t>
                      </a:r>
                      <a:endParaRPr lang="en-US" sz="1100" b="1">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a:effectLst/>
                        </a:rPr>
                        <a:t>4</a:t>
                      </a:r>
                      <a:endParaRPr lang="en-US" sz="1100" b="1">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dirty="0">
                          <a:effectLst/>
                        </a:rPr>
                        <a:t>7</a:t>
                      </a:r>
                      <a:endParaRPr lang="en-US" sz="1100" b="1" dirty="0">
                        <a:effectLst/>
                        <a:latin typeface="Calibri" panose="020F0502020204030204" pitchFamily="34" charset="0"/>
                        <a:ea typeface="Calibri" panose="020F0502020204030204" pitchFamily="34" charset="0"/>
                      </a:endParaRPr>
                    </a:p>
                  </a:txBody>
                  <a:tcPr marL="68580" marR="68580" marT="0" marB="0" anchor="ctr"/>
                </a:tc>
              </a:tr>
              <a:tr h="276161">
                <a:tc>
                  <a:txBody>
                    <a:bodyPr/>
                    <a:lstStyle/>
                    <a:p>
                      <a:pPr marL="0" marR="0" algn="ctr">
                        <a:spcBef>
                          <a:spcPts val="0"/>
                        </a:spcBef>
                        <a:spcAft>
                          <a:spcPts val="0"/>
                        </a:spcAft>
                      </a:pPr>
                      <a:r>
                        <a:rPr lang="en-US" sz="1100">
                          <a:effectLst/>
                        </a:rPr>
                        <a:t>March</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a:effectLst/>
                        </a:rPr>
                        <a:t>6</a:t>
                      </a:r>
                      <a:endParaRPr lang="en-US" sz="1100" b="1">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a:effectLst/>
                        </a:rPr>
                        <a:t>9</a:t>
                      </a:r>
                      <a:endParaRPr lang="en-US" sz="1100" b="1">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dirty="0">
                          <a:effectLst/>
                        </a:rPr>
                        <a:t>4</a:t>
                      </a:r>
                      <a:endParaRPr lang="en-US" sz="1100" b="1" dirty="0">
                        <a:effectLst/>
                        <a:latin typeface="Calibri" panose="020F0502020204030204" pitchFamily="34" charset="0"/>
                        <a:ea typeface="Calibri" panose="020F0502020204030204" pitchFamily="34" charset="0"/>
                      </a:endParaRPr>
                    </a:p>
                  </a:txBody>
                  <a:tcPr marL="68580" marR="68580" marT="0" marB="0" anchor="ctr"/>
                </a:tc>
              </a:tr>
              <a:tr h="353486">
                <a:tc>
                  <a:txBody>
                    <a:bodyPr/>
                    <a:lstStyle/>
                    <a:p>
                      <a:pPr marL="0" marR="0" algn="ctr">
                        <a:spcBef>
                          <a:spcPts val="0"/>
                        </a:spcBef>
                        <a:spcAft>
                          <a:spcPts val="0"/>
                        </a:spcAft>
                      </a:pPr>
                      <a:r>
                        <a:rPr lang="en-US" sz="1600">
                          <a:effectLst/>
                        </a:rPr>
                        <a:t>Totals</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b="1">
                          <a:effectLst/>
                        </a:rPr>
                        <a:t>39</a:t>
                      </a:r>
                      <a:endParaRPr lang="en-US" sz="1100" b="1">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b="1">
                          <a:effectLst/>
                        </a:rPr>
                        <a:t>30</a:t>
                      </a:r>
                      <a:endParaRPr lang="en-US" sz="1100" b="1">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b="1" dirty="0">
                          <a:effectLst/>
                        </a:rPr>
                        <a:t>29</a:t>
                      </a:r>
                      <a:endParaRPr lang="en-US" sz="1100" b="1" dirty="0">
                        <a:effectLst/>
                        <a:latin typeface="Calibri" panose="020F0502020204030204" pitchFamily="34" charset="0"/>
                        <a:ea typeface="Calibri" panose="020F0502020204030204" pitchFamily="34" charset="0"/>
                      </a:endParaRPr>
                    </a:p>
                  </a:txBody>
                  <a:tcPr marL="68580" marR="68580" marT="0" marB="0" anchor="ct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088758913"/>
              </p:ext>
            </p:extLst>
          </p:nvPr>
        </p:nvGraphicFramePr>
        <p:xfrm>
          <a:off x="3429001" y="4343399"/>
          <a:ext cx="5410199" cy="2105026"/>
        </p:xfrm>
        <a:graphic>
          <a:graphicData uri="http://schemas.openxmlformats.org/drawingml/2006/table">
            <a:tbl>
              <a:tblPr firstRow="1" firstCol="1" bandRow="1">
                <a:tableStyleId>{5C22544A-7EE6-4342-B048-85BDC9FD1C3A}</a:tableStyleId>
              </a:tblPr>
              <a:tblGrid>
                <a:gridCol w="1408134"/>
                <a:gridCol w="963460"/>
                <a:gridCol w="1408134"/>
                <a:gridCol w="1630471"/>
              </a:tblGrid>
              <a:tr h="316460">
                <a:tc gridSpan="4">
                  <a:txBody>
                    <a:bodyPr/>
                    <a:lstStyle/>
                    <a:p>
                      <a:pPr marL="0" marR="0" algn="ctr">
                        <a:spcBef>
                          <a:spcPts val="0"/>
                        </a:spcBef>
                        <a:spcAft>
                          <a:spcPts val="0"/>
                        </a:spcAft>
                      </a:pPr>
                      <a:r>
                        <a:rPr lang="en-US" sz="1400" dirty="0">
                          <a:effectLst/>
                        </a:rPr>
                        <a:t>Salvation Army</a:t>
                      </a:r>
                      <a:endParaRPr lang="en-US" sz="1100" dirty="0">
                        <a:effectLst/>
                        <a:latin typeface="Calibri" panose="020F0502020204030204" pitchFamily="34"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296681">
                <a:tc>
                  <a:txBody>
                    <a:bodyPr/>
                    <a:lstStyle/>
                    <a:p>
                      <a:pPr marL="0" marR="0" algn="ctr">
                        <a:spcBef>
                          <a:spcPts val="0"/>
                        </a:spcBef>
                        <a:spcAft>
                          <a:spcPts val="0"/>
                        </a:spcAft>
                      </a:pPr>
                      <a:r>
                        <a:rPr lang="en-US" sz="1200">
                          <a:effectLst/>
                        </a:rPr>
                        <a:t>4300 E. Paisano</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b="1" dirty="0">
                          <a:effectLst/>
                        </a:rPr>
                        <a:t>2012-2013</a:t>
                      </a:r>
                      <a:endParaRPr lang="en-US" sz="11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b="1">
                          <a:effectLst/>
                        </a:rPr>
                        <a:t>2013-2014</a:t>
                      </a:r>
                      <a:endParaRPr lang="en-US" sz="1100" b="1">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b="1">
                          <a:effectLst/>
                        </a:rPr>
                        <a:t>2014-2015</a:t>
                      </a:r>
                      <a:endParaRPr lang="en-US" sz="1100" b="1">
                        <a:effectLst/>
                        <a:latin typeface="Calibri" panose="020F0502020204030204" pitchFamily="34" charset="0"/>
                        <a:ea typeface="Calibri" panose="020F0502020204030204" pitchFamily="34" charset="0"/>
                      </a:endParaRPr>
                    </a:p>
                  </a:txBody>
                  <a:tcPr marL="68580" marR="68580" marT="0" marB="0" anchor="ctr"/>
                </a:tc>
              </a:tr>
              <a:tr h="282554">
                <a:tc>
                  <a:txBody>
                    <a:bodyPr/>
                    <a:lstStyle/>
                    <a:p>
                      <a:pPr marL="0" marR="0" algn="ctr">
                        <a:spcBef>
                          <a:spcPts val="0"/>
                        </a:spcBef>
                        <a:spcAft>
                          <a:spcPts val="0"/>
                        </a:spcAft>
                      </a:pPr>
                      <a:r>
                        <a:rPr lang="en-US" sz="1100">
                          <a:effectLst/>
                        </a:rPr>
                        <a:t>December</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a:effectLst/>
                        </a:rPr>
                        <a:t>7</a:t>
                      </a:r>
                      <a:endParaRPr lang="en-US" sz="1100" b="1">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dirty="0">
                          <a:effectLst/>
                        </a:rPr>
                        <a:t>5</a:t>
                      </a:r>
                      <a:endParaRPr lang="en-US" sz="11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a:effectLst/>
                        </a:rPr>
                        <a:t>4</a:t>
                      </a:r>
                      <a:endParaRPr lang="en-US" sz="1100" b="1">
                        <a:effectLst/>
                        <a:latin typeface="Calibri" panose="020F0502020204030204" pitchFamily="34" charset="0"/>
                        <a:ea typeface="Calibri" panose="020F0502020204030204" pitchFamily="34" charset="0"/>
                      </a:endParaRPr>
                    </a:p>
                  </a:txBody>
                  <a:tcPr marL="68580" marR="68580" marT="0" marB="0" anchor="ctr"/>
                </a:tc>
              </a:tr>
              <a:tr h="282554">
                <a:tc>
                  <a:txBody>
                    <a:bodyPr/>
                    <a:lstStyle/>
                    <a:p>
                      <a:pPr marL="0" marR="0" algn="ctr">
                        <a:spcBef>
                          <a:spcPts val="0"/>
                        </a:spcBef>
                        <a:spcAft>
                          <a:spcPts val="0"/>
                        </a:spcAft>
                      </a:pPr>
                      <a:r>
                        <a:rPr lang="en-US" sz="1100">
                          <a:effectLst/>
                        </a:rPr>
                        <a:t>January</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a:effectLst/>
                        </a:rPr>
                        <a:t>3</a:t>
                      </a:r>
                      <a:endParaRPr lang="en-US" sz="1100" b="1">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dirty="0">
                          <a:effectLst/>
                        </a:rPr>
                        <a:t>2</a:t>
                      </a:r>
                      <a:endParaRPr lang="en-US" sz="11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a:effectLst/>
                        </a:rPr>
                        <a:t>6</a:t>
                      </a:r>
                      <a:endParaRPr lang="en-US" sz="1100" b="1">
                        <a:effectLst/>
                        <a:latin typeface="Calibri" panose="020F0502020204030204" pitchFamily="34" charset="0"/>
                        <a:ea typeface="Calibri" panose="020F0502020204030204" pitchFamily="34" charset="0"/>
                      </a:endParaRPr>
                    </a:p>
                  </a:txBody>
                  <a:tcPr marL="68580" marR="68580" marT="0" marB="0" anchor="ctr"/>
                </a:tc>
              </a:tr>
              <a:tr h="282554">
                <a:tc>
                  <a:txBody>
                    <a:bodyPr/>
                    <a:lstStyle/>
                    <a:p>
                      <a:pPr marL="0" marR="0" algn="ctr">
                        <a:spcBef>
                          <a:spcPts val="0"/>
                        </a:spcBef>
                        <a:spcAft>
                          <a:spcPts val="0"/>
                        </a:spcAft>
                      </a:pPr>
                      <a:r>
                        <a:rPr lang="en-US" sz="1100">
                          <a:effectLst/>
                        </a:rPr>
                        <a:t>February</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a:effectLst/>
                        </a:rPr>
                        <a:t>3</a:t>
                      </a:r>
                      <a:endParaRPr lang="en-US" sz="1100" b="1">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dirty="0">
                          <a:effectLst/>
                        </a:rPr>
                        <a:t>0</a:t>
                      </a:r>
                      <a:endParaRPr lang="en-US" sz="11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dirty="0">
                          <a:effectLst/>
                        </a:rPr>
                        <a:t>2</a:t>
                      </a:r>
                      <a:endParaRPr lang="en-US" sz="1100" b="1" dirty="0">
                        <a:effectLst/>
                        <a:latin typeface="Calibri" panose="020F0502020204030204" pitchFamily="34" charset="0"/>
                        <a:ea typeface="Calibri" panose="020F0502020204030204" pitchFamily="34" charset="0"/>
                      </a:endParaRPr>
                    </a:p>
                  </a:txBody>
                  <a:tcPr marL="68580" marR="68580" marT="0" marB="0" anchor="ctr"/>
                </a:tc>
              </a:tr>
              <a:tr h="282554">
                <a:tc>
                  <a:txBody>
                    <a:bodyPr/>
                    <a:lstStyle/>
                    <a:p>
                      <a:pPr marL="0" marR="0" algn="ctr">
                        <a:spcBef>
                          <a:spcPts val="0"/>
                        </a:spcBef>
                        <a:spcAft>
                          <a:spcPts val="0"/>
                        </a:spcAft>
                      </a:pPr>
                      <a:r>
                        <a:rPr lang="en-US" sz="1100">
                          <a:effectLst/>
                        </a:rPr>
                        <a:t>March</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a:effectLst/>
                        </a:rPr>
                        <a:t>9</a:t>
                      </a:r>
                      <a:endParaRPr lang="en-US" sz="1100" b="1">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a:effectLst/>
                        </a:rPr>
                        <a:t>5</a:t>
                      </a:r>
                      <a:endParaRPr lang="en-US" sz="1100" b="1">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dirty="0">
                          <a:effectLst/>
                        </a:rPr>
                        <a:t>5</a:t>
                      </a:r>
                      <a:endParaRPr lang="en-US" sz="1100" b="1" dirty="0">
                        <a:effectLst/>
                        <a:latin typeface="Calibri" panose="020F0502020204030204" pitchFamily="34" charset="0"/>
                        <a:ea typeface="Calibri" panose="020F0502020204030204" pitchFamily="34" charset="0"/>
                      </a:endParaRPr>
                    </a:p>
                  </a:txBody>
                  <a:tcPr marL="68580" marR="68580" marT="0" marB="0" anchor="ctr"/>
                </a:tc>
              </a:tr>
              <a:tr h="361669">
                <a:tc>
                  <a:txBody>
                    <a:bodyPr/>
                    <a:lstStyle/>
                    <a:p>
                      <a:pPr marL="0" marR="0" algn="ctr">
                        <a:spcBef>
                          <a:spcPts val="0"/>
                        </a:spcBef>
                        <a:spcAft>
                          <a:spcPts val="0"/>
                        </a:spcAft>
                      </a:pPr>
                      <a:r>
                        <a:rPr lang="en-US" sz="1600">
                          <a:effectLst/>
                        </a:rPr>
                        <a:t>Totals</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b="1" dirty="0">
                          <a:effectLst/>
                        </a:rPr>
                        <a:t>22</a:t>
                      </a:r>
                      <a:endParaRPr lang="en-US" sz="11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b="1">
                          <a:effectLst/>
                        </a:rPr>
                        <a:t>12</a:t>
                      </a:r>
                      <a:endParaRPr lang="en-US" sz="1100" b="1">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b="1" dirty="0">
                          <a:effectLst/>
                        </a:rPr>
                        <a:t>13</a:t>
                      </a:r>
                      <a:endParaRPr lang="en-US" sz="1100" b="1" dirty="0">
                        <a:effectLst/>
                        <a:latin typeface="Calibri" panose="020F0502020204030204" pitchFamily="34" charset="0"/>
                        <a:ea typeface="Calibri" panose="020F0502020204030204" pitchFamily="34" charset="0"/>
                      </a:endParaRPr>
                    </a:p>
                  </a:txBody>
                  <a:tcPr marL="68580" marR="68580" marT="0" marB="0" anchor="ctr"/>
                </a:tc>
              </a:tr>
            </a:tbl>
          </a:graphicData>
        </a:graphic>
      </p:graphicFrame>
      <p:sp>
        <p:nvSpPr>
          <p:cNvPr id="5" name="Rectangle 1"/>
          <p:cNvSpPr>
            <a:spLocks noChangeArrowheads="1"/>
          </p:cNvSpPr>
          <p:nvPr/>
        </p:nvSpPr>
        <p:spPr bwMode="auto">
          <a:xfrm>
            <a:off x="3733800" y="502840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37309523"/>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Encounter Goals DY4</a:t>
            </a:r>
            <a:endParaRPr lang="en-US" b="1" dirty="0">
              <a:solidFill>
                <a:srgbClr val="FFC000"/>
              </a:solidFill>
            </a:endParaRPr>
          </a:p>
        </p:txBody>
      </p:sp>
      <p:sp>
        <p:nvSpPr>
          <p:cNvPr id="6" name="Rectangle 1"/>
          <p:cNvSpPr>
            <a:spLocks noChangeArrowheads="1"/>
          </p:cNvSpPr>
          <p:nvPr/>
        </p:nvSpPr>
        <p:spPr bwMode="auto">
          <a:xfrm>
            <a:off x="207962" y="158829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1469860531"/>
              </p:ext>
            </p:extLst>
          </p:nvPr>
        </p:nvGraphicFramePr>
        <p:xfrm>
          <a:off x="381000" y="1926596"/>
          <a:ext cx="8382000" cy="2481098"/>
        </p:xfrm>
        <a:graphic>
          <a:graphicData uri="http://schemas.openxmlformats.org/presentationml/2006/ole">
            <mc:AlternateContent xmlns:mc="http://schemas.openxmlformats.org/markup-compatibility/2006">
              <mc:Choice xmlns:v="urn:schemas-microsoft-com:vml" Requires="v">
                <p:oleObj spid="_x0000_s3083" name="Worksheet" r:id="rId4" imgW="5591212" imgH="2219400" progId="Excel.Sheet.12">
                  <p:embed/>
                </p:oleObj>
              </mc:Choice>
              <mc:Fallback>
                <p:oleObj name="Worksheet" r:id="rId4" imgW="5591212" imgH="2219400" progId="Excel.Sheet.12">
                  <p:embed/>
                  <p:pic>
                    <p:nvPicPr>
                      <p:cNvPr id="0" name=""/>
                      <p:cNvPicPr/>
                      <p:nvPr/>
                    </p:nvPicPr>
                    <p:blipFill>
                      <a:blip r:embed="rId5"/>
                      <a:stretch>
                        <a:fillRect/>
                      </a:stretch>
                    </p:blipFill>
                    <p:spPr>
                      <a:xfrm>
                        <a:off x="381000" y="1926596"/>
                        <a:ext cx="8382000" cy="2481098"/>
                      </a:xfrm>
                      <a:prstGeom prst="rect">
                        <a:avLst/>
                      </a:prstGeom>
                    </p:spPr>
                  </p:pic>
                </p:oleObj>
              </mc:Fallback>
            </mc:AlternateContent>
          </a:graphicData>
        </a:graphic>
      </p:graphicFrame>
    </p:spTree>
    <p:extLst>
      <p:ext uri="{BB962C8B-B14F-4D97-AF65-F5344CB8AC3E}">
        <p14:creationId xmlns:p14="http://schemas.microsoft.com/office/powerpoint/2010/main" val="3717155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8" y="228600"/>
            <a:ext cx="8956431" cy="1219200"/>
          </a:xfrm>
        </p:spPr>
        <p:txBody>
          <a:bodyPr/>
          <a:lstStyle/>
          <a:p>
            <a:r>
              <a:rPr lang="en-US" sz="3600" b="1" dirty="0" smtClean="0">
                <a:solidFill>
                  <a:srgbClr val="FFC000"/>
                </a:solidFill>
              </a:rPr>
              <a:t>Project’s Overview: </a:t>
            </a:r>
            <a:r>
              <a:rPr lang="en-US" sz="3600" b="1" dirty="0">
                <a:solidFill>
                  <a:srgbClr val="FFC000"/>
                </a:solidFill>
              </a:rPr>
              <a:t>Lessons </a:t>
            </a:r>
            <a:r>
              <a:rPr lang="en-US" sz="3600" b="1" dirty="0" smtClean="0">
                <a:solidFill>
                  <a:srgbClr val="FFC000"/>
                </a:solidFill>
              </a:rPr>
              <a:t>learned</a:t>
            </a:r>
            <a:r>
              <a:rPr lang="en-US" sz="3600" dirty="0"/>
              <a:t/>
            </a:r>
            <a:br>
              <a:rPr lang="en-US" sz="3600" dirty="0"/>
            </a:br>
            <a:endParaRPr lang="en-US" sz="3600" dirty="0"/>
          </a:p>
        </p:txBody>
      </p:sp>
      <p:sp>
        <p:nvSpPr>
          <p:cNvPr id="3" name="Content Placeholder 2"/>
          <p:cNvSpPr>
            <a:spLocks noGrp="1"/>
          </p:cNvSpPr>
          <p:nvPr>
            <p:ph idx="1"/>
          </p:nvPr>
        </p:nvSpPr>
        <p:spPr>
          <a:xfrm>
            <a:off x="1" y="1295401"/>
            <a:ext cx="8991598" cy="2895599"/>
          </a:xfrm>
        </p:spPr>
        <p:txBody>
          <a:bodyPr>
            <a:normAutofit lnSpcReduction="10000"/>
          </a:bodyPr>
          <a:lstStyle/>
          <a:p>
            <a:pPr lvl="0"/>
            <a:r>
              <a:rPr lang="en-US" sz="2400" b="1" dirty="0" smtClean="0"/>
              <a:t>We </a:t>
            </a:r>
            <a:r>
              <a:rPr lang="en-US" sz="2400" b="1" dirty="0"/>
              <a:t>have been able to reduce emergency room visits, by educating the clients on the differences between emergency room issues versus a clinic issue. </a:t>
            </a:r>
          </a:p>
          <a:p>
            <a:pPr marL="0" indent="0">
              <a:buNone/>
            </a:pPr>
            <a:endParaRPr lang="en-US" sz="2400" b="1" dirty="0"/>
          </a:p>
          <a:p>
            <a:pPr lvl="0"/>
            <a:r>
              <a:rPr lang="en-US" sz="2400" b="1" dirty="0"/>
              <a:t>Client’s health literacy has increased, and has empowered them to better self-manage their overall health.</a:t>
            </a:r>
          </a:p>
          <a:p>
            <a:pPr marL="0" indent="0">
              <a:buNone/>
            </a:pPr>
            <a:endParaRPr lang="en-US" sz="2400" b="1" dirty="0"/>
          </a:p>
          <a:p>
            <a:pPr marL="0" indent="0">
              <a:buNone/>
            </a:pP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9200" y="3962400"/>
            <a:ext cx="6934198" cy="2743200"/>
          </a:xfrm>
          <a:prstGeom prst="rect">
            <a:avLst/>
          </a:prstGeom>
        </p:spPr>
      </p:pic>
    </p:spTree>
    <p:extLst>
      <p:ext uri="{BB962C8B-B14F-4D97-AF65-F5344CB8AC3E}">
        <p14:creationId xmlns:p14="http://schemas.microsoft.com/office/powerpoint/2010/main" val="1713575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2819400"/>
            <a:ext cx="8458200" cy="990600"/>
          </a:xfrm>
        </p:spPr>
        <p:txBody>
          <a:bodyPr/>
          <a:lstStyle/>
          <a:p>
            <a:r>
              <a:rPr lang="en-US" sz="72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Thank you </a:t>
            </a:r>
            <a:endParaRPr lang="en-US" sz="72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3657600" y="4495800"/>
            <a:ext cx="6172200" cy="609600"/>
          </a:xfrm>
        </p:spPr>
        <p:txBody>
          <a:bodyPr>
            <a:normAutofit fontScale="85000" lnSpcReduction="20000"/>
          </a:bodyPr>
          <a:lstStyle/>
          <a:p>
            <a:pPr algn="ctr"/>
            <a:r>
              <a:rPr lang="en-US" sz="48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Questions?</a:t>
            </a:r>
            <a:endParaRPr lang="en-US" sz="48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4" descr="Tender-Care---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0600" y="152400"/>
            <a:ext cx="8496300" cy="2133600"/>
          </a:xfrm>
          <a:prstGeom prst="rect">
            <a:avLst/>
          </a:prstGeom>
        </p:spPr>
      </p:pic>
    </p:spTree>
    <p:extLst>
      <p:ext uri="{BB962C8B-B14F-4D97-AF65-F5344CB8AC3E}">
        <p14:creationId xmlns:p14="http://schemas.microsoft.com/office/powerpoint/2010/main" val="273358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par>
                          <p:cTn id="8" fill="hold">
                            <p:stCondLst>
                              <p:cond delay="2000"/>
                            </p:stCondLst>
                            <p:childTnLst>
                              <p:par>
                                <p:cTn id="9" presetID="3" presetClass="emph" presetSubtype="2" fill="hold" grpId="0" nodeType="afterEffect">
                                  <p:stCondLst>
                                    <p:cond delay="0"/>
                                  </p:stCondLst>
                                  <p:childTnLst>
                                    <p:animClr clrSpc="rgb" dir="cw">
                                      <p:cBhvr override="childStyle">
                                        <p:cTn id="10" dur="2000" fill="hold"/>
                                        <p:tgtEl>
                                          <p:spTgt spid="2"/>
                                        </p:tgtEl>
                                        <p:attrNameLst>
                                          <p:attrName>style.color</p:attrName>
                                        </p:attrNameLst>
                                      </p:cBhvr>
                                      <p:to>
                                        <a:schemeClr val="tx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2718"/>
            <a:ext cx="8991600" cy="1400530"/>
          </a:xfrm>
        </p:spPr>
        <p:txBody>
          <a:bodyPr/>
          <a:lstStyle/>
          <a:p>
            <a:r>
              <a:rPr lang="en-US" b="1" dirty="0">
                <a:solidFill>
                  <a:srgbClr val="FFC000"/>
                </a:solidFill>
              </a:rPr>
              <a:t>Overall Executive </a:t>
            </a:r>
            <a:r>
              <a:rPr lang="en-US" b="1" dirty="0" smtClean="0">
                <a:solidFill>
                  <a:srgbClr val="FFC000"/>
                </a:solidFill>
              </a:rPr>
              <a:t>Summary:</a:t>
            </a:r>
            <a:r>
              <a:rPr lang="en-US" dirty="0"/>
              <a:t/>
            </a:r>
            <a:br>
              <a:rPr lang="en-US" dirty="0"/>
            </a:br>
            <a:endParaRPr lang="en-US" dirty="0"/>
          </a:p>
        </p:txBody>
      </p:sp>
      <p:sp>
        <p:nvSpPr>
          <p:cNvPr id="3" name="Content Placeholder 2"/>
          <p:cNvSpPr>
            <a:spLocks noGrp="1"/>
          </p:cNvSpPr>
          <p:nvPr>
            <p:ph idx="1"/>
          </p:nvPr>
        </p:nvSpPr>
        <p:spPr>
          <a:xfrm>
            <a:off x="0" y="1447800"/>
            <a:ext cx="9144000" cy="5410199"/>
          </a:xfrm>
        </p:spPr>
        <p:txBody>
          <a:bodyPr/>
          <a:lstStyle/>
          <a:p>
            <a:pPr marL="0" indent="0" algn="ctr">
              <a:buNone/>
            </a:pPr>
            <a:r>
              <a:rPr lang="en-US" sz="4000" dirty="0"/>
              <a:t> </a:t>
            </a:r>
            <a:r>
              <a:rPr lang="en-US" sz="4000" b="1" dirty="0"/>
              <a:t>Rescue Mission Project</a:t>
            </a:r>
          </a:p>
          <a:p>
            <a:pPr marL="0" indent="0">
              <a:buNone/>
            </a:pPr>
            <a:endParaRPr lang="en-US" b="1" dirty="0" smtClean="0"/>
          </a:p>
          <a:p>
            <a:r>
              <a:rPr lang="en-US" sz="2800" b="1" dirty="0" smtClean="0"/>
              <a:t>UMC </a:t>
            </a:r>
            <a:r>
              <a:rPr lang="en-US" sz="2800" b="1" dirty="0"/>
              <a:t>has contracted with Tender Care Home Health to develop and implement an evidence-based nursing program in order to provide primary and preventive healthcare to clients of the Rescue Mission of El Paso.</a:t>
            </a:r>
          </a:p>
          <a:p>
            <a:pPr marL="0" indent="0">
              <a:buNone/>
            </a:pPr>
            <a:endParaRPr lang="en-US" sz="2800" dirty="0"/>
          </a:p>
          <a:p>
            <a:endParaRPr lang="en-US" dirty="0"/>
          </a:p>
        </p:txBody>
      </p:sp>
    </p:spTree>
    <p:extLst>
      <p:ext uri="{BB962C8B-B14F-4D97-AF65-F5344CB8AC3E}">
        <p14:creationId xmlns:p14="http://schemas.microsoft.com/office/powerpoint/2010/main" val="3988273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52718"/>
            <a:ext cx="5330290" cy="1400530"/>
          </a:xfrm>
        </p:spPr>
        <p:txBody>
          <a:bodyPr/>
          <a:lstStyle/>
          <a:p>
            <a:pPr algn="ctr"/>
            <a:r>
              <a:rPr lang="en-US" b="1" dirty="0" smtClean="0">
                <a:solidFill>
                  <a:srgbClr val="FFC000"/>
                </a:solidFill>
              </a:rPr>
              <a:t>Rescue Mission</a:t>
            </a:r>
            <a:r>
              <a:rPr lang="en-US" dirty="0" smtClean="0"/>
              <a:t/>
            </a:r>
            <a:br>
              <a:rPr lang="en-US" dirty="0" smtClean="0"/>
            </a:br>
            <a:endParaRPr lang="en-US" dirty="0"/>
          </a:p>
        </p:txBody>
      </p:sp>
      <p:sp>
        <p:nvSpPr>
          <p:cNvPr id="3" name="Content Placeholder 2"/>
          <p:cNvSpPr>
            <a:spLocks noGrp="1"/>
          </p:cNvSpPr>
          <p:nvPr>
            <p:ph idx="1"/>
          </p:nvPr>
        </p:nvSpPr>
        <p:spPr>
          <a:xfrm>
            <a:off x="457200" y="1853248"/>
            <a:ext cx="8087700" cy="4495799"/>
          </a:xfrm>
        </p:spPr>
        <p:txBody>
          <a:bodyPr>
            <a:normAutofit/>
          </a:bodyPr>
          <a:lstStyle/>
          <a:p>
            <a:r>
              <a:rPr lang="en-US" sz="2400" b="1" dirty="0" smtClean="0"/>
              <a:t>This is a population that generally encounters difficulty accessing healthcare, preventive services, and especially coordination of care. </a:t>
            </a:r>
          </a:p>
          <a:p>
            <a:pPr marL="0" indent="0">
              <a:buNone/>
            </a:pPr>
            <a:endParaRPr lang="en-US" sz="2400" b="1" dirty="0" smtClean="0"/>
          </a:p>
          <a:p>
            <a:r>
              <a:rPr lang="en-US" sz="2400" b="1" dirty="0" smtClean="0"/>
              <a:t>This </a:t>
            </a:r>
            <a:r>
              <a:rPr lang="en-US" sz="2400" b="1" dirty="0"/>
              <a:t>program also delivers education and support to empower them to gain control of their lives through disease management, medication compliance, appropriate diet and nutrition, and lifestyle changes. </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8600" y="241527"/>
            <a:ext cx="2117495" cy="1253570"/>
          </a:xfrm>
          <a:prstGeom prst="rect">
            <a:avLst/>
          </a:prstGeom>
          <a:ln>
            <a:noFill/>
          </a:ln>
          <a:effectLst>
            <a:softEdge rad="112500"/>
          </a:effectLst>
        </p:spPr>
      </p:pic>
    </p:spTree>
    <p:extLst>
      <p:ext uri="{BB962C8B-B14F-4D97-AF65-F5344CB8AC3E}">
        <p14:creationId xmlns:p14="http://schemas.microsoft.com/office/powerpoint/2010/main" val="829674667"/>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799" y="524130"/>
            <a:ext cx="4553201" cy="1366724"/>
          </a:xfrm>
        </p:spPr>
        <p:txBody>
          <a:bodyPr/>
          <a:lstStyle/>
          <a:p>
            <a:endParaRPr lang="en-US" dirty="0"/>
          </a:p>
        </p:txBody>
      </p:sp>
      <p:sp>
        <p:nvSpPr>
          <p:cNvPr id="3" name="Content Placeholder 2"/>
          <p:cNvSpPr>
            <a:spLocks noGrp="1"/>
          </p:cNvSpPr>
          <p:nvPr>
            <p:ph idx="1"/>
          </p:nvPr>
        </p:nvSpPr>
        <p:spPr>
          <a:xfrm>
            <a:off x="454229" y="1981201"/>
            <a:ext cx="5870372" cy="3810000"/>
          </a:xfrm>
        </p:spPr>
        <p:txBody>
          <a:bodyPr>
            <a:normAutofit fontScale="92500" lnSpcReduction="20000"/>
          </a:bodyPr>
          <a:lstStyle/>
          <a:p>
            <a:pPr algn="ctr"/>
            <a:r>
              <a:rPr lang="en-US" b="1" dirty="0"/>
              <a:t>October    2015 Quick Facts</a:t>
            </a:r>
            <a:br>
              <a:rPr lang="en-US" b="1" dirty="0"/>
            </a:br>
            <a:endParaRPr lang="en-US" b="1" dirty="0"/>
          </a:p>
          <a:p>
            <a:pPr marL="0" indent="0">
              <a:buNone/>
            </a:pPr>
            <a:r>
              <a:rPr lang="en-US" dirty="0" smtClean="0"/>
              <a:t>      </a:t>
            </a:r>
            <a:r>
              <a:rPr lang="en-US" dirty="0"/>
              <a:t>                               </a:t>
            </a:r>
            <a:r>
              <a:rPr lang="en-US" b="1" dirty="0"/>
              <a:t>January           Year to date</a:t>
            </a:r>
          </a:p>
          <a:p>
            <a:r>
              <a:rPr lang="en-US" b="1" dirty="0"/>
              <a:t>Meals Served:        </a:t>
            </a:r>
            <a:r>
              <a:rPr lang="en-US" b="1" dirty="0" smtClean="0"/>
              <a:t>  8,782 </a:t>
            </a:r>
            <a:r>
              <a:rPr lang="en-US" b="1" dirty="0"/>
              <a:t>                 162,707</a:t>
            </a:r>
            <a:br>
              <a:rPr lang="en-US" b="1" dirty="0"/>
            </a:br>
            <a:endParaRPr lang="en-US" b="1" dirty="0"/>
          </a:p>
          <a:p>
            <a:r>
              <a:rPr lang="en-US" b="1" dirty="0"/>
              <a:t>Clothing Issued:     </a:t>
            </a:r>
            <a:r>
              <a:rPr lang="en-US" b="1" dirty="0" smtClean="0"/>
              <a:t>  4,505 </a:t>
            </a:r>
            <a:r>
              <a:rPr lang="en-US" b="1" dirty="0"/>
              <a:t>                  70,343</a:t>
            </a:r>
            <a:br>
              <a:rPr lang="en-US" b="1" dirty="0"/>
            </a:br>
            <a:endParaRPr lang="en-US" b="1" dirty="0"/>
          </a:p>
          <a:p>
            <a:r>
              <a:rPr lang="en-US" b="1" dirty="0"/>
              <a:t>Shelter Care:  Men: </a:t>
            </a:r>
            <a:r>
              <a:rPr lang="en-US" b="1" dirty="0" smtClean="0"/>
              <a:t> 2,635</a:t>
            </a:r>
            <a:r>
              <a:rPr lang="en-US" b="1" dirty="0"/>
              <a:t>                 </a:t>
            </a:r>
            <a:r>
              <a:rPr lang="en-US" b="1" dirty="0" smtClean="0"/>
              <a:t> </a:t>
            </a:r>
            <a:r>
              <a:rPr lang="en-US" b="1" dirty="0"/>
              <a:t>42,099</a:t>
            </a:r>
            <a:br>
              <a:rPr lang="en-US" b="1" dirty="0"/>
            </a:br>
            <a:endParaRPr lang="en-US" b="1" dirty="0"/>
          </a:p>
          <a:p>
            <a:r>
              <a:rPr lang="en-US" b="1" dirty="0"/>
              <a:t> </a:t>
            </a:r>
            <a:r>
              <a:rPr lang="en-US" b="1" dirty="0" smtClean="0"/>
              <a:t>  </a:t>
            </a:r>
            <a:r>
              <a:rPr lang="en-US" b="1" dirty="0"/>
              <a:t> Women: </a:t>
            </a:r>
            <a:r>
              <a:rPr lang="en-US" b="1" dirty="0" smtClean="0"/>
              <a:t>                568 </a:t>
            </a:r>
            <a:r>
              <a:rPr lang="en-US" b="1" dirty="0"/>
              <a:t>              </a:t>
            </a:r>
            <a:r>
              <a:rPr lang="en-US" b="1" dirty="0" smtClean="0"/>
              <a:t>  </a:t>
            </a:r>
            <a:r>
              <a:rPr lang="en-US" b="1" dirty="0"/>
              <a:t>    2.205</a:t>
            </a:r>
            <a:br>
              <a:rPr lang="en-US" b="1" dirty="0"/>
            </a:br>
            <a:endParaRPr lang="en-US" b="1" dirty="0"/>
          </a:p>
          <a:p>
            <a:pPr marL="0" indent="0">
              <a:buNone/>
            </a:pPr>
            <a:r>
              <a:rPr lang="en-US" b="1" dirty="0" smtClean="0"/>
              <a:t>    </a:t>
            </a:r>
            <a:r>
              <a:rPr lang="en-US" b="1" dirty="0"/>
              <a:t>     Children: </a:t>
            </a:r>
            <a:r>
              <a:rPr lang="en-US" b="1" dirty="0" smtClean="0"/>
              <a:t>                7 </a:t>
            </a:r>
            <a:r>
              <a:rPr lang="en-US" b="1" dirty="0"/>
              <a:t>                     </a:t>
            </a:r>
            <a:r>
              <a:rPr lang="en-US" b="1" dirty="0" smtClean="0"/>
              <a:t>117</a:t>
            </a:r>
            <a:r>
              <a:rPr lang="en-US" b="1" dirty="0"/>
              <a:t>    </a:t>
            </a:r>
          </a:p>
          <a:p>
            <a:endParaRPr lang="en-US" dirty="0"/>
          </a:p>
        </p:txBody>
      </p:sp>
      <p:pic>
        <p:nvPicPr>
          <p:cNvPr id="1026" name="Picture 2" descr="http://nebula.wsimg.com/cd7427004eaa51984b3d39fbe2cfdb66?AccessKeyId=7B9A9DDA9C00F4821995&amp;disposition=0&amp;alloworigin=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0" y="452718"/>
            <a:ext cx="4572000" cy="13477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6172200"/>
            <a:ext cx="7086600" cy="280077"/>
          </a:xfrm>
          <a:prstGeom prst="rect">
            <a:avLst/>
          </a:prstGeom>
          <a:noFill/>
        </p:spPr>
        <p:txBody>
          <a:bodyPr wrap="square" rtlCol="0">
            <a:spAutoFit/>
          </a:bodyPr>
          <a:lstStyle/>
          <a:p>
            <a:r>
              <a:rPr lang="en-US" sz="1220" dirty="0"/>
              <a:t>Quick Facts. </a:t>
            </a:r>
            <a:r>
              <a:rPr lang="en-US" sz="1220" dirty="0" smtClean="0"/>
              <a:t>(2015). </a:t>
            </a:r>
            <a:r>
              <a:rPr lang="en-US" sz="1220" dirty="0"/>
              <a:t>Retrieved May 25, 2016, from http://www.rmelp.org/quick-facts.html </a:t>
            </a:r>
          </a:p>
        </p:txBody>
      </p:sp>
    </p:spTree>
    <p:extLst>
      <p:ext uri="{BB962C8B-B14F-4D97-AF65-F5344CB8AC3E}">
        <p14:creationId xmlns:p14="http://schemas.microsoft.com/office/powerpoint/2010/main" val="4018393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457200"/>
            <a:ext cx="8506890" cy="1400530"/>
          </a:xfrm>
        </p:spPr>
        <p:txBody>
          <a:bodyPr/>
          <a:lstStyle/>
          <a:p>
            <a:pPr algn="ctr"/>
            <a:r>
              <a:rPr lang="en-US" b="1" dirty="0" smtClean="0">
                <a:solidFill>
                  <a:srgbClr val="FFC000"/>
                </a:solidFill>
              </a:rPr>
              <a:t>Sara Tapia RN</a:t>
            </a:r>
            <a:endParaRPr lang="en-US" b="1" dirty="0">
              <a:solidFill>
                <a:srgbClr val="FFC000"/>
              </a:solidFill>
            </a:endParaRPr>
          </a:p>
        </p:txBody>
      </p:sp>
      <p:graphicFrame>
        <p:nvGraphicFramePr>
          <p:cNvPr id="5" name="Chart 4"/>
          <p:cNvGraphicFramePr/>
          <p:nvPr>
            <p:extLst>
              <p:ext uri="{D42A27DB-BD31-4B8C-83A1-F6EECF244321}">
                <p14:modId xmlns:p14="http://schemas.microsoft.com/office/powerpoint/2010/main" val="932544267"/>
              </p:ext>
            </p:extLst>
          </p:nvPr>
        </p:nvGraphicFramePr>
        <p:xfrm>
          <a:off x="619125" y="1981200"/>
          <a:ext cx="6619875" cy="42021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4627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371600" y="1371600"/>
            <a:ext cx="6164493" cy="3657600"/>
          </a:xfrm>
        </p:spPr>
      </p:pic>
    </p:spTree>
    <p:extLst>
      <p:ext uri="{BB962C8B-B14F-4D97-AF65-F5344CB8AC3E}">
        <p14:creationId xmlns:p14="http://schemas.microsoft.com/office/powerpoint/2010/main" val="1964801191"/>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6085466" cy="1248130"/>
          </a:xfrm>
        </p:spPr>
        <p:txBody>
          <a:bodyPr/>
          <a:lstStyle/>
          <a:p>
            <a:pPr algn="ctr"/>
            <a:r>
              <a:rPr lang="en-US" b="1" dirty="0" smtClean="0">
                <a:solidFill>
                  <a:srgbClr val="FFC000"/>
                </a:solidFill>
              </a:rPr>
              <a:t>Salvation Army</a:t>
            </a:r>
            <a:r>
              <a:rPr lang="en-US" dirty="0" smtClean="0"/>
              <a:t/>
            </a:r>
            <a:br>
              <a:rPr lang="en-US" dirty="0" smtClean="0"/>
            </a:br>
            <a:endParaRPr lang="en-US" dirty="0"/>
          </a:p>
        </p:txBody>
      </p:sp>
      <p:sp>
        <p:nvSpPr>
          <p:cNvPr id="3" name="Content Placeholder 2"/>
          <p:cNvSpPr>
            <a:spLocks noGrp="1"/>
          </p:cNvSpPr>
          <p:nvPr>
            <p:ph idx="1"/>
          </p:nvPr>
        </p:nvSpPr>
        <p:spPr>
          <a:xfrm>
            <a:off x="304800" y="1178647"/>
            <a:ext cx="8506890" cy="5679353"/>
          </a:xfrm>
        </p:spPr>
        <p:txBody>
          <a:bodyPr>
            <a:noAutofit/>
          </a:bodyPr>
          <a:lstStyle/>
          <a:p>
            <a:r>
              <a:rPr lang="en-US" sz="2400" b="1" dirty="0"/>
              <a:t>This project will implement innovative evidence-based strategies in disease prevention areas. </a:t>
            </a:r>
            <a:endParaRPr lang="en-US" sz="2400" b="1" dirty="0" smtClean="0"/>
          </a:p>
          <a:p>
            <a:r>
              <a:rPr lang="en-US" sz="2400" b="1" dirty="0" smtClean="0"/>
              <a:t>The </a:t>
            </a:r>
            <a:r>
              <a:rPr lang="en-US" sz="2400" b="1" dirty="0"/>
              <a:t>project aims to improve the health of the local homeless population, increase health awareness and knowledge, reduce the use of area emergency rooms, and implement the principles of preventative healthcare to the homeless population. </a:t>
            </a:r>
            <a:endParaRPr lang="en-US" sz="2400" b="1" dirty="0" smtClean="0"/>
          </a:p>
          <a:p>
            <a:r>
              <a:rPr lang="en-US" sz="2400" b="1" dirty="0" smtClean="0"/>
              <a:t>The </a:t>
            </a:r>
            <a:r>
              <a:rPr lang="en-US" sz="2400" b="1" dirty="0"/>
              <a:t>project will reduce the number of patients who are admitted to the hospital as a result of difficulty managing chronic health conditions such as diabetes, obesity, and hypertension; the project will also reduce the use of emergency room visits by residents of the Salvation Army shelter by successfully managing their care on-site.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 y="152400"/>
            <a:ext cx="1767683" cy="1048825"/>
          </a:xfrm>
          <a:prstGeom prst="rect">
            <a:avLst/>
          </a:prstGeom>
        </p:spPr>
      </p:pic>
    </p:spTree>
    <p:extLst>
      <p:ext uri="{BB962C8B-B14F-4D97-AF65-F5344CB8AC3E}">
        <p14:creationId xmlns:p14="http://schemas.microsoft.com/office/powerpoint/2010/main" val="4047242246"/>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Dora Luz Tapia RN</a:t>
            </a:r>
            <a:endParaRPr lang="en-US" b="1" dirty="0">
              <a:solidFill>
                <a:srgbClr val="FFC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84710" y="1447800"/>
            <a:ext cx="7211490" cy="4953000"/>
          </a:xfrm>
        </p:spPr>
      </p:pic>
    </p:spTree>
    <p:extLst>
      <p:ext uri="{BB962C8B-B14F-4D97-AF65-F5344CB8AC3E}">
        <p14:creationId xmlns:p14="http://schemas.microsoft.com/office/powerpoint/2010/main" val="4203051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2718"/>
            <a:ext cx="8915400" cy="1071282"/>
          </a:xfrm>
        </p:spPr>
        <p:txBody>
          <a:bodyPr/>
          <a:lstStyle/>
          <a:p>
            <a:r>
              <a:rPr lang="en-US" sz="4000" b="1" dirty="0" smtClean="0">
                <a:solidFill>
                  <a:srgbClr val="FFC000"/>
                </a:solidFill>
              </a:rPr>
              <a:t>Project’s Overview: </a:t>
            </a:r>
            <a:r>
              <a:rPr lang="en-US" sz="4000" b="1" dirty="0">
                <a:solidFill>
                  <a:srgbClr val="FFC000"/>
                </a:solidFill>
              </a:rPr>
              <a:t>Challenges</a:t>
            </a:r>
            <a:r>
              <a:rPr lang="en-US" sz="3200" b="1" dirty="0"/>
              <a:t> </a:t>
            </a:r>
            <a:r>
              <a:rPr lang="en-US" dirty="0"/>
              <a:t/>
            </a:r>
            <a:br>
              <a:rPr lang="en-US" dirty="0"/>
            </a:br>
            <a:endParaRPr lang="en-US" dirty="0"/>
          </a:p>
        </p:txBody>
      </p:sp>
      <p:sp>
        <p:nvSpPr>
          <p:cNvPr id="3" name="Content Placeholder 2"/>
          <p:cNvSpPr>
            <a:spLocks noGrp="1"/>
          </p:cNvSpPr>
          <p:nvPr>
            <p:ph idx="1"/>
          </p:nvPr>
        </p:nvSpPr>
        <p:spPr>
          <a:xfrm>
            <a:off x="76200" y="1524001"/>
            <a:ext cx="8915400" cy="4724406"/>
          </a:xfrm>
        </p:spPr>
        <p:txBody>
          <a:bodyPr>
            <a:noAutofit/>
          </a:bodyPr>
          <a:lstStyle/>
          <a:p>
            <a:pPr lvl="0"/>
            <a:r>
              <a:rPr lang="en-US" sz="2400" b="1" dirty="0" smtClean="0"/>
              <a:t>The </a:t>
            </a:r>
            <a:r>
              <a:rPr lang="en-US" sz="2400" b="1" dirty="0"/>
              <a:t>lack of Medical Director and clinic protocols to be able to treat </a:t>
            </a:r>
            <a:r>
              <a:rPr lang="en-US" sz="2400" b="1" dirty="0" smtClean="0"/>
              <a:t>clients initially a huge challenge.</a:t>
            </a:r>
            <a:endParaRPr lang="en-US" sz="2400" b="1" dirty="0"/>
          </a:p>
          <a:p>
            <a:pPr lvl="0"/>
            <a:r>
              <a:rPr lang="en-US" sz="2400" b="1" dirty="0"/>
              <a:t>Dental issues, continue to be an area of concern for the clients of the Rescue Mission.</a:t>
            </a:r>
          </a:p>
          <a:p>
            <a:pPr lvl="0"/>
            <a:r>
              <a:rPr lang="en-US" sz="2400" b="1" dirty="0"/>
              <a:t>Government issued identification is required for all clients that need to be seen by UMC clinics for registration. Some clients do not have proper identification and opt to go to the emergency department as an immediate alternative.</a:t>
            </a:r>
          </a:p>
          <a:p>
            <a:pPr lvl="0"/>
            <a:r>
              <a:rPr lang="en-US" sz="2400" b="1" dirty="0"/>
              <a:t>Rescue Mission clients that work from 8:00am to 5:00pm, have limited access to shelter nurse due to hours operation.  </a:t>
            </a:r>
          </a:p>
          <a:p>
            <a:pPr marL="0" indent="0">
              <a:buNone/>
            </a:pPr>
            <a:endParaRPr lang="en-US" sz="2400" dirty="0"/>
          </a:p>
          <a:p>
            <a:endParaRPr lang="en-US" sz="2400" dirty="0"/>
          </a:p>
        </p:txBody>
      </p:sp>
    </p:spTree>
    <p:extLst>
      <p:ext uri="{BB962C8B-B14F-4D97-AF65-F5344CB8AC3E}">
        <p14:creationId xmlns:p14="http://schemas.microsoft.com/office/powerpoint/2010/main" val="33827657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1199</TotalTime>
  <Words>669</Words>
  <Application>Microsoft Office PowerPoint</Application>
  <PresentationFormat>On-screen Show (4:3)</PresentationFormat>
  <Paragraphs>99</Paragraphs>
  <Slides>14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Ion</vt:lpstr>
      <vt:lpstr>Worksheet</vt:lpstr>
      <vt:lpstr>    RHP 15 Collaboration </vt:lpstr>
      <vt:lpstr>Overall Executive Summary: </vt:lpstr>
      <vt:lpstr>Rescue Mission </vt:lpstr>
      <vt:lpstr>PowerPoint Presentation</vt:lpstr>
      <vt:lpstr>Sara Tapia RN</vt:lpstr>
      <vt:lpstr>PowerPoint Presentation</vt:lpstr>
      <vt:lpstr>Salvation Army </vt:lpstr>
      <vt:lpstr>Dora Luz Tapia RN</vt:lpstr>
      <vt:lpstr>Project’s Overview: Challenges  </vt:lpstr>
      <vt:lpstr>Project Development Updates:</vt:lpstr>
      <vt:lpstr> </vt:lpstr>
      <vt:lpstr>Encounter Goals DY4</vt:lpstr>
      <vt:lpstr>Project’s Overview: Lessons learned </vt:lpstr>
      <vt:lpstr>Thank you </vt:lpstr>
    </vt:vector>
  </TitlesOfParts>
  <Company>Fairfield Residential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conference</dc:creator>
  <cp:lastModifiedBy>Keith Adams</cp:lastModifiedBy>
  <cp:revision>126</cp:revision>
  <dcterms:created xsi:type="dcterms:W3CDTF">2013-09-12T20:18:00Z</dcterms:created>
  <dcterms:modified xsi:type="dcterms:W3CDTF">2016-05-25T18:11:06Z</dcterms:modified>
</cp:coreProperties>
</file>