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
  </p:notesMasterIdLst>
  <p:handoutMasterIdLst>
    <p:handoutMasterId r:id="rId9"/>
  </p:handoutMasterIdLst>
  <p:sldIdLst>
    <p:sldId id="264" r:id="rId2"/>
    <p:sldId id="267" r:id="rId3"/>
    <p:sldId id="276" r:id="rId4"/>
    <p:sldId id="268" r:id="rId5"/>
    <p:sldId id="278" r:id="rId6"/>
    <p:sldId id="279"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3B2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99" autoAdjust="0"/>
    <p:restoredTop sz="86364" autoAdjust="0"/>
  </p:normalViewPr>
  <p:slideViewPr>
    <p:cSldViewPr>
      <p:cViewPr>
        <p:scale>
          <a:sx n="107" d="100"/>
          <a:sy n="107" d="100"/>
        </p:scale>
        <p:origin x="-7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1174200-3E59-4C87-9F23-79A9C115F085}" type="datetimeFigureOut">
              <a:rPr lang="en-US" smtClean="0"/>
              <a:pPr/>
              <a:t>4/22/2014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ADC9B8B-9D56-421F-A0D4-1CE38BBDCB9D}" type="slidenum">
              <a:rPr lang="en-US" smtClean="0"/>
              <a:pPr/>
              <a:t>‹#›</a:t>
            </a:fld>
            <a:endParaRPr lang="en-US"/>
          </a:p>
        </p:txBody>
      </p:sp>
    </p:spTree>
    <p:extLst>
      <p:ext uri="{BB962C8B-B14F-4D97-AF65-F5344CB8AC3E}">
        <p14:creationId xmlns:p14="http://schemas.microsoft.com/office/powerpoint/2010/main" val="1627297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01351FF-0169-4FB0-9723-76CEC40875D7}" type="datetimeFigureOut">
              <a:rPr lang="en-US" smtClean="0"/>
              <a:pPr/>
              <a:t>4/22/2014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D60433E1-AAA1-4E7D-A6DC-744357C207D1}" type="slidenum">
              <a:rPr lang="en-US" smtClean="0"/>
              <a:pPr/>
              <a:t>‹#›</a:t>
            </a:fld>
            <a:endParaRPr lang="en-US"/>
          </a:p>
        </p:txBody>
      </p:sp>
    </p:spTree>
    <p:extLst>
      <p:ext uri="{BB962C8B-B14F-4D97-AF65-F5344CB8AC3E}">
        <p14:creationId xmlns:p14="http://schemas.microsoft.com/office/powerpoint/2010/main" val="4278534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0433E1-AAA1-4E7D-A6DC-744357C207D1}" type="slidenum">
              <a:rPr lang="en-US" smtClean="0"/>
              <a:pPr/>
              <a:t>2</a:t>
            </a:fld>
            <a:endParaRPr lang="en-US" dirty="0"/>
          </a:p>
        </p:txBody>
      </p:sp>
    </p:spTree>
    <p:extLst>
      <p:ext uri="{BB962C8B-B14F-4D97-AF65-F5344CB8AC3E}">
        <p14:creationId xmlns:p14="http://schemas.microsoft.com/office/powerpoint/2010/main" val="438744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8" name="Slide Number Placeholder 7"/>
          <p:cNvSpPr>
            <a:spLocks noGrp="1"/>
          </p:cNvSpPr>
          <p:nvPr>
            <p:ph type="sldNum" sz="quarter" idx="11"/>
          </p:nvPr>
        </p:nvSpPr>
        <p:spPr/>
        <p:txBody>
          <a:bodyPr/>
          <a:lstStyle/>
          <a:p>
            <a:fld id="{1DCC748C-9A68-4900-89A4-A857C6FA59B1}"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CC748C-9A68-4900-89A4-A857C6FA59B1}"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DCC748C-9A68-4900-89A4-A857C6FA59B1}"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dirty="0" smtClean="0">
              <a:solidFill>
                <a:srgbClr val="FFFFFF"/>
              </a:solidFill>
            </a:endParaRPr>
          </a:p>
        </p:txBody>
      </p:sp>
      <p:pic>
        <p:nvPicPr>
          <p:cNvPr id="11267" name="Picture 4"/>
          <p:cNvPicPr>
            <a:picLocks noChangeAspect="1"/>
          </p:cNvPicPr>
          <p:nvPr/>
        </p:nvPicPr>
        <p:blipFill>
          <a:blip r:embed="rId2" cstate="print">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dirty="0">
                <a:solidFill>
                  <a:srgbClr val="FFFFFF"/>
                </a:solidFill>
              </a:rPr>
              <a:t>GIS Capabilities</a:t>
            </a:r>
          </a:p>
        </p:txBody>
      </p:sp>
      <p:pic>
        <p:nvPicPr>
          <p:cNvPr id="11269" name="Picture 4" descr="City 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0419"/>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5"/>
          <p:cNvGrpSpPr/>
          <p:nvPr/>
        </p:nvGrpSpPr>
        <p:grpSpPr>
          <a:xfrm>
            <a:off x="1066800" y="1015395"/>
            <a:ext cx="6049762" cy="1405579"/>
            <a:chOff x="609600" y="1015395"/>
            <a:chExt cx="6049762" cy="1405579"/>
          </a:xfrm>
        </p:grpSpPr>
        <p:pic>
          <p:nvPicPr>
            <p:cNvPr id="20" name="Picture 19" descr="cityhealthdepartmentlogo"/>
            <p:cNvPicPr/>
            <p:nvPr/>
          </p:nvPicPr>
          <p:blipFill>
            <a:blip r:embed="rId4" cstate="print"/>
            <a:srcRect/>
            <a:stretch>
              <a:fillRect/>
            </a:stretch>
          </p:blipFill>
          <p:spPr bwMode="auto">
            <a:xfrm>
              <a:off x="5211562" y="1143001"/>
              <a:ext cx="1447800" cy="985586"/>
            </a:xfrm>
            <a:prstGeom prst="rect">
              <a:avLst/>
            </a:prstGeom>
            <a:noFill/>
            <a:ln w="9525" algn="in">
              <a:noFill/>
              <a:miter lim="800000"/>
              <a:headEnd/>
              <a:tailEnd/>
            </a:ln>
            <a:effectLst/>
          </p:spPr>
        </p:pic>
        <p:sp>
          <p:nvSpPr>
            <p:cNvPr id="3" name="TextBox 2"/>
            <p:cNvSpPr txBox="1"/>
            <p:nvPr/>
          </p:nvSpPr>
          <p:spPr>
            <a:xfrm>
              <a:off x="609600" y="1015395"/>
              <a:ext cx="4876800" cy="830997"/>
            </a:xfrm>
            <a:prstGeom prst="rect">
              <a:avLst/>
            </a:prstGeom>
            <a:noFill/>
          </p:spPr>
          <p:txBody>
            <a:bodyPr wrap="square" rtlCol="0">
              <a:spAutoFit/>
            </a:bodyPr>
            <a:lstStyle/>
            <a:p>
              <a:pPr algn="ctr"/>
              <a:r>
                <a:rPr lang="en-US" sz="2400" dirty="0" smtClean="0">
                  <a:cs typeface="Arial" pitchFamily="34" charset="0"/>
                </a:rPr>
                <a:t>City of El Paso                     Department of Public Health </a:t>
              </a:r>
              <a:endParaRPr lang="en-US" sz="2400" dirty="0">
                <a:cs typeface="Arial" pitchFamily="34" charset="0"/>
              </a:endParaRPr>
            </a:p>
          </p:txBody>
        </p:sp>
        <p:sp>
          <p:nvSpPr>
            <p:cNvPr id="4" name="TextBox 3"/>
            <p:cNvSpPr txBox="1"/>
            <p:nvPr/>
          </p:nvSpPr>
          <p:spPr>
            <a:xfrm>
              <a:off x="1371600" y="1836199"/>
              <a:ext cx="4267200" cy="584775"/>
            </a:xfrm>
            <a:prstGeom prst="rect">
              <a:avLst/>
            </a:prstGeom>
            <a:noFill/>
          </p:spPr>
          <p:txBody>
            <a:bodyPr wrap="square" rtlCol="0">
              <a:spAutoFit/>
            </a:bodyPr>
            <a:lstStyle/>
            <a:p>
              <a:r>
                <a:rPr lang="en-US" sz="1600" i="1" dirty="0" smtClean="0">
                  <a:solidFill>
                    <a:srgbClr val="0070C0"/>
                  </a:solidFill>
                  <a:cs typeface="Arial" pitchFamily="34" charset="0"/>
                </a:rPr>
                <a:t>Region 15  Regional Health Partnership</a:t>
              </a:r>
            </a:p>
            <a:p>
              <a:r>
                <a:rPr lang="en-US" sz="1600" i="1" dirty="0" smtClean="0">
                  <a:solidFill>
                    <a:srgbClr val="0070C0"/>
                  </a:solidFill>
                  <a:cs typeface="Arial" pitchFamily="34" charset="0"/>
                </a:rPr>
                <a:t>1115 Healthcare Transformation Waiver</a:t>
              </a:r>
              <a:endParaRPr lang="en-US" sz="1600" i="1" dirty="0">
                <a:solidFill>
                  <a:srgbClr val="0070C0"/>
                </a:solidFill>
                <a:cs typeface="Arial" pitchFamily="34" charset="0"/>
              </a:endParaRPr>
            </a:p>
          </p:txBody>
        </p:sp>
      </p:grpSp>
      <p:sp>
        <p:nvSpPr>
          <p:cNvPr id="5" name="TextBox 4"/>
          <p:cNvSpPr txBox="1"/>
          <p:nvPr/>
        </p:nvSpPr>
        <p:spPr>
          <a:xfrm>
            <a:off x="457200" y="3276600"/>
            <a:ext cx="7620000" cy="646331"/>
          </a:xfrm>
          <a:prstGeom prst="rect">
            <a:avLst/>
          </a:prstGeom>
          <a:noFill/>
        </p:spPr>
        <p:txBody>
          <a:bodyPr wrap="square" rtlCol="0">
            <a:spAutoFit/>
          </a:bodyPr>
          <a:lstStyle/>
          <a:p>
            <a:r>
              <a:rPr lang="en-US" sz="3600" dirty="0" smtClean="0">
                <a:cs typeface="Arial" pitchFamily="34" charset="0"/>
              </a:rPr>
              <a:t>Border Public Health Interest Group</a:t>
            </a:r>
            <a:endParaRPr lang="en-US" sz="3600" dirty="0">
              <a:cs typeface="Arial" pitchFamily="34" charset="0"/>
            </a:endParaRPr>
          </a:p>
        </p:txBody>
      </p:sp>
      <p:sp>
        <p:nvSpPr>
          <p:cNvPr id="7" name="TextBox 6"/>
          <p:cNvSpPr txBox="1"/>
          <p:nvPr/>
        </p:nvSpPr>
        <p:spPr>
          <a:xfrm>
            <a:off x="1928119" y="4224169"/>
            <a:ext cx="4678162" cy="1200329"/>
          </a:xfrm>
          <a:prstGeom prst="rect">
            <a:avLst/>
          </a:prstGeom>
          <a:noFill/>
        </p:spPr>
        <p:txBody>
          <a:bodyPr wrap="square" rtlCol="0">
            <a:spAutoFit/>
          </a:bodyPr>
          <a:lstStyle/>
          <a:p>
            <a:pPr algn="ctr"/>
            <a:r>
              <a:rPr lang="en-US" dirty="0" smtClean="0"/>
              <a:t>Fernando J. Gonzalez, Lead Epidemiologist</a:t>
            </a:r>
          </a:p>
          <a:p>
            <a:pPr algn="ctr"/>
            <a:r>
              <a:rPr lang="en-US" dirty="0" smtClean="0"/>
              <a:t>Region 15 RHP Meeting</a:t>
            </a:r>
          </a:p>
          <a:p>
            <a:pPr algn="ctr"/>
            <a:r>
              <a:rPr lang="en-US" dirty="0" smtClean="0"/>
              <a:t>March 28, 2014</a:t>
            </a:r>
          </a:p>
          <a:p>
            <a:pPr algn="ctr"/>
            <a:r>
              <a:rPr lang="en-US" dirty="0" smtClean="0"/>
              <a:t>1:00pm</a:t>
            </a:r>
          </a:p>
        </p:txBody>
      </p:sp>
    </p:spTree>
    <p:extLst>
      <p:ext uri="{BB962C8B-B14F-4D97-AF65-F5344CB8AC3E}">
        <p14:creationId xmlns:p14="http://schemas.microsoft.com/office/powerpoint/2010/main" val="3538862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dirty="0" smtClean="0">
              <a:solidFill>
                <a:srgbClr val="FFFFFF"/>
              </a:solidFill>
            </a:endParaRPr>
          </a:p>
        </p:txBody>
      </p:sp>
      <p:pic>
        <p:nvPicPr>
          <p:cNvPr id="11267" name="Picture 4"/>
          <p:cNvPicPr>
            <a:picLocks noChangeAspect="1"/>
          </p:cNvPicPr>
          <p:nvPr/>
        </p:nvPicPr>
        <p:blipFill>
          <a:blip r:embed="rId3" cstate="print">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dirty="0">
                <a:solidFill>
                  <a:srgbClr val="FFFFFF"/>
                </a:solidFill>
              </a:rPr>
              <a:t>GIS Capabilities</a:t>
            </a:r>
          </a:p>
        </p:txBody>
      </p:sp>
      <p:pic>
        <p:nvPicPr>
          <p:cNvPr id="11269" name="Picture 4" descr="City P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 y="2674"/>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057400" y="1219200"/>
            <a:ext cx="4876800" cy="584775"/>
          </a:xfrm>
          <a:prstGeom prst="rect">
            <a:avLst/>
          </a:prstGeom>
          <a:noFill/>
        </p:spPr>
        <p:txBody>
          <a:bodyPr wrap="square" rtlCol="0">
            <a:spAutoFit/>
          </a:bodyPr>
          <a:lstStyle/>
          <a:p>
            <a:r>
              <a:rPr lang="en-US" sz="3200" dirty="0" smtClean="0"/>
              <a:t>Description of Project</a:t>
            </a:r>
            <a:endParaRPr lang="en-US" sz="3200" dirty="0"/>
          </a:p>
        </p:txBody>
      </p:sp>
      <p:grpSp>
        <p:nvGrpSpPr>
          <p:cNvPr id="6" name="Group 5"/>
          <p:cNvGrpSpPr/>
          <p:nvPr/>
        </p:nvGrpSpPr>
        <p:grpSpPr>
          <a:xfrm>
            <a:off x="1066800" y="2057400"/>
            <a:ext cx="6629400" cy="1935423"/>
            <a:chOff x="1066800" y="2133600"/>
            <a:chExt cx="6629400" cy="1686896"/>
          </a:xfrm>
        </p:grpSpPr>
        <p:sp>
          <p:nvSpPr>
            <p:cNvPr id="3" name="Rectangle 2"/>
            <p:cNvSpPr/>
            <p:nvPr/>
          </p:nvSpPr>
          <p:spPr>
            <a:xfrm>
              <a:off x="1066800" y="2133600"/>
              <a:ext cx="1162498" cy="369332"/>
            </a:xfrm>
            <a:prstGeom prst="rect">
              <a:avLst/>
            </a:prstGeom>
          </p:spPr>
          <p:txBody>
            <a:bodyPr wrap="none">
              <a:spAutoFit/>
            </a:bodyPr>
            <a:lstStyle/>
            <a:p>
              <a:pPr lvl="0"/>
              <a:r>
                <a:rPr lang="en-US" i="1" dirty="0" smtClean="0">
                  <a:latin typeface="+mj-lt"/>
                </a:rPr>
                <a:t>Synopsis:</a:t>
              </a:r>
            </a:p>
          </p:txBody>
        </p:sp>
        <p:sp>
          <p:nvSpPr>
            <p:cNvPr id="4" name="TextBox 3"/>
            <p:cNvSpPr txBox="1"/>
            <p:nvPr/>
          </p:nvSpPr>
          <p:spPr>
            <a:xfrm>
              <a:off x="1295400" y="2667000"/>
              <a:ext cx="6400800" cy="1153496"/>
            </a:xfrm>
            <a:prstGeom prst="rect">
              <a:avLst/>
            </a:prstGeom>
            <a:noFill/>
          </p:spPr>
          <p:txBody>
            <a:bodyPr wrap="square" rtlCol="0">
              <a:spAutoFit/>
            </a:bodyPr>
            <a:lstStyle/>
            <a:p>
              <a:r>
                <a:rPr lang="en-US" sz="1600" dirty="0" smtClean="0"/>
                <a:t>The collaborative research group of the three academic institutions in the El Paso area and the City of El Paso Department of Public Health engaged in the collection and analysis of REAL (Race, Ethnicity, and Language) data to </a:t>
              </a:r>
              <a:r>
                <a:rPr lang="en-US" sz="1600" i="1" dirty="0" smtClean="0"/>
                <a:t>describe</a:t>
              </a:r>
              <a:r>
                <a:rPr lang="en-US" sz="1600" dirty="0" smtClean="0"/>
                <a:t> regional/local health problems and </a:t>
              </a:r>
              <a:r>
                <a:rPr lang="en-US" sz="1600" i="1" dirty="0" smtClean="0"/>
                <a:t>prescribe</a:t>
              </a:r>
              <a:r>
                <a:rPr lang="en-US" sz="1600" dirty="0" smtClean="0"/>
                <a:t> appropriate policy/program interventions. </a:t>
              </a:r>
              <a:endParaRPr lang="en-US" sz="1600" dirty="0"/>
            </a:p>
          </p:txBody>
        </p:sp>
      </p:grpSp>
      <p:grpSp>
        <p:nvGrpSpPr>
          <p:cNvPr id="8" name="Group 7"/>
          <p:cNvGrpSpPr/>
          <p:nvPr/>
        </p:nvGrpSpPr>
        <p:grpSpPr>
          <a:xfrm>
            <a:off x="1023891" y="4435344"/>
            <a:ext cx="6266155" cy="1348653"/>
            <a:chOff x="1066800" y="3828356"/>
            <a:chExt cx="6266155" cy="1348653"/>
          </a:xfrm>
        </p:grpSpPr>
        <p:sp>
          <p:nvSpPr>
            <p:cNvPr id="12" name="Rectangle 11"/>
            <p:cNvSpPr/>
            <p:nvPr/>
          </p:nvSpPr>
          <p:spPr>
            <a:xfrm>
              <a:off x="1066800" y="3828356"/>
              <a:ext cx="805029" cy="369332"/>
            </a:xfrm>
            <a:prstGeom prst="rect">
              <a:avLst/>
            </a:prstGeom>
          </p:spPr>
          <p:txBody>
            <a:bodyPr wrap="none">
              <a:spAutoFit/>
            </a:bodyPr>
            <a:lstStyle/>
            <a:p>
              <a:pPr lvl="0"/>
              <a:r>
                <a:rPr lang="en-US" i="1" dirty="0" smtClean="0">
                  <a:latin typeface="+mj-lt"/>
                </a:rPr>
                <a:t>Goal:</a:t>
              </a:r>
            </a:p>
          </p:txBody>
        </p:sp>
        <p:sp>
          <p:nvSpPr>
            <p:cNvPr id="5" name="TextBox 4"/>
            <p:cNvSpPr txBox="1"/>
            <p:nvPr/>
          </p:nvSpPr>
          <p:spPr>
            <a:xfrm>
              <a:off x="1589603" y="4346012"/>
              <a:ext cx="5743352" cy="830997"/>
            </a:xfrm>
            <a:prstGeom prst="rect">
              <a:avLst/>
            </a:prstGeom>
            <a:noFill/>
          </p:spPr>
          <p:txBody>
            <a:bodyPr wrap="square" rtlCol="0">
              <a:spAutoFit/>
            </a:bodyPr>
            <a:lstStyle/>
            <a:p>
              <a:r>
                <a:rPr lang="en-US" sz="1600" dirty="0" smtClean="0"/>
                <a:t>To express to the broader El Paso region the synergistic value of collaborative research on health topics relevant to border populations.	</a:t>
              </a:r>
              <a:endParaRPr lang="en-US" sz="1600" dirty="0"/>
            </a:p>
          </p:txBody>
        </p:sp>
      </p:grpSp>
    </p:spTree>
    <p:extLst>
      <p:ext uri="{BB962C8B-B14F-4D97-AF65-F5344CB8AC3E}">
        <p14:creationId xmlns:p14="http://schemas.microsoft.com/office/powerpoint/2010/main" val="167118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pSp>
        <p:nvGrpSpPr>
          <p:cNvPr id="8" name="Group 7"/>
          <p:cNvGrpSpPr/>
          <p:nvPr/>
        </p:nvGrpSpPr>
        <p:grpSpPr>
          <a:xfrm>
            <a:off x="5269786" y="2608705"/>
            <a:ext cx="1981200" cy="1284829"/>
            <a:chOff x="5269786" y="2608705"/>
            <a:chExt cx="1981200" cy="1284829"/>
          </a:xfrm>
        </p:grpSpPr>
        <p:sp>
          <p:nvSpPr>
            <p:cNvPr id="42" name="Oval 41"/>
            <p:cNvSpPr/>
            <p:nvPr/>
          </p:nvSpPr>
          <p:spPr>
            <a:xfrm>
              <a:off x="5269786" y="2620099"/>
              <a:ext cx="432486" cy="1273431"/>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p:cNvCxnSpPr/>
            <p:nvPr/>
          </p:nvCxnSpPr>
          <p:spPr>
            <a:xfrm>
              <a:off x="5492438" y="2608705"/>
              <a:ext cx="1758548" cy="53233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472171" y="3381030"/>
              <a:ext cx="1778815" cy="512504"/>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5645644" y="2815798"/>
              <a:ext cx="928552" cy="338554"/>
            </a:xfrm>
            <a:prstGeom prst="rect">
              <a:avLst/>
            </a:prstGeom>
            <a:noFill/>
            <a:ln>
              <a:noFill/>
            </a:ln>
          </p:spPr>
          <p:txBody>
            <a:bodyPr wrap="square" rtlCol="0">
              <a:spAutoFit/>
            </a:bodyPr>
            <a:lstStyle/>
            <a:p>
              <a:r>
                <a:rPr lang="en-US" sz="1600" dirty="0" smtClean="0"/>
                <a:t>ATLAS</a:t>
              </a:r>
            </a:p>
          </p:txBody>
        </p:sp>
      </p:grpSp>
      <p:grpSp>
        <p:nvGrpSpPr>
          <p:cNvPr id="13" name="Group 12"/>
          <p:cNvGrpSpPr/>
          <p:nvPr/>
        </p:nvGrpSpPr>
        <p:grpSpPr>
          <a:xfrm>
            <a:off x="4161843" y="2815598"/>
            <a:ext cx="762000" cy="310444"/>
            <a:chOff x="4161843" y="2815598"/>
            <a:chExt cx="762000" cy="310444"/>
          </a:xfrm>
        </p:grpSpPr>
        <p:sp>
          <p:nvSpPr>
            <p:cNvPr id="1050" name="Rectangle 1049"/>
            <p:cNvSpPr/>
            <p:nvPr/>
          </p:nvSpPr>
          <p:spPr>
            <a:xfrm rot="712046">
              <a:off x="4161843" y="2830500"/>
              <a:ext cx="762000" cy="2955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TextBox 1051"/>
            <p:cNvSpPr txBox="1"/>
            <p:nvPr/>
          </p:nvSpPr>
          <p:spPr>
            <a:xfrm rot="721509">
              <a:off x="4168766" y="2815598"/>
              <a:ext cx="729584" cy="307777"/>
            </a:xfrm>
            <a:prstGeom prst="rect">
              <a:avLst/>
            </a:prstGeom>
            <a:noFill/>
            <a:ln>
              <a:noFill/>
            </a:ln>
          </p:spPr>
          <p:txBody>
            <a:bodyPr wrap="square" rtlCol="0">
              <a:spAutoFit/>
            </a:bodyPr>
            <a:lstStyle/>
            <a:p>
              <a:r>
                <a:rPr lang="en-US" sz="1400" dirty="0" smtClean="0"/>
                <a:t>Dental</a:t>
              </a:r>
              <a:endParaRPr lang="en-US" sz="1400" dirty="0"/>
            </a:p>
          </p:txBody>
        </p:sp>
      </p:grpSp>
      <p:grpSp>
        <p:nvGrpSpPr>
          <p:cNvPr id="14" name="Group 13"/>
          <p:cNvGrpSpPr/>
          <p:nvPr/>
        </p:nvGrpSpPr>
        <p:grpSpPr>
          <a:xfrm>
            <a:off x="3916423" y="3431929"/>
            <a:ext cx="1234272" cy="321849"/>
            <a:chOff x="3916423" y="3431929"/>
            <a:chExt cx="1234272" cy="321849"/>
          </a:xfrm>
        </p:grpSpPr>
        <p:sp>
          <p:nvSpPr>
            <p:cNvPr id="70" name="TextBox 69"/>
            <p:cNvSpPr txBox="1"/>
            <p:nvPr/>
          </p:nvSpPr>
          <p:spPr>
            <a:xfrm rot="20853031">
              <a:off x="3916423" y="3431929"/>
              <a:ext cx="1234272" cy="307777"/>
            </a:xfrm>
            <a:prstGeom prst="rect">
              <a:avLst/>
            </a:prstGeom>
            <a:noFill/>
            <a:ln>
              <a:noFill/>
            </a:ln>
          </p:spPr>
          <p:txBody>
            <a:bodyPr wrap="square" rtlCol="0">
              <a:spAutoFit/>
            </a:bodyPr>
            <a:lstStyle/>
            <a:p>
              <a:r>
                <a:rPr lang="en-US" sz="1400" dirty="0" smtClean="0"/>
                <a:t>Fire Stations</a:t>
              </a:r>
              <a:endParaRPr lang="en-US" sz="1400" dirty="0"/>
            </a:p>
          </p:txBody>
        </p:sp>
        <p:sp>
          <p:nvSpPr>
            <p:cNvPr id="72" name="Rectangle 71"/>
            <p:cNvSpPr/>
            <p:nvPr/>
          </p:nvSpPr>
          <p:spPr>
            <a:xfrm rot="20811254">
              <a:off x="3957959" y="3458236"/>
              <a:ext cx="1097794" cy="2955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p:cNvGrpSpPr/>
          <p:nvPr/>
        </p:nvGrpSpPr>
        <p:grpSpPr>
          <a:xfrm>
            <a:off x="2456417" y="2407840"/>
            <a:ext cx="2767413" cy="1752601"/>
            <a:chOff x="2456417" y="2407840"/>
            <a:chExt cx="2767413" cy="1752601"/>
          </a:xfrm>
        </p:grpSpPr>
        <p:sp>
          <p:nvSpPr>
            <p:cNvPr id="25" name="Oval 24"/>
            <p:cNvSpPr/>
            <p:nvPr/>
          </p:nvSpPr>
          <p:spPr>
            <a:xfrm>
              <a:off x="2456417" y="2407840"/>
              <a:ext cx="533400" cy="1752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a:stCxn id="25" idx="0"/>
            </p:cNvCxnSpPr>
            <p:nvPr/>
          </p:nvCxnSpPr>
          <p:spPr>
            <a:xfrm>
              <a:off x="2723117" y="2407840"/>
              <a:ext cx="2476500" cy="57043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2730238" y="3615523"/>
              <a:ext cx="2493592" cy="5449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49" name="TextBox 1048"/>
            <p:cNvSpPr txBox="1"/>
            <p:nvPr/>
          </p:nvSpPr>
          <p:spPr>
            <a:xfrm>
              <a:off x="3011537" y="2701436"/>
              <a:ext cx="927198" cy="369332"/>
            </a:xfrm>
            <a:prstGeom prst="rect">
              <a:avLst/>
            </a:prstGeom>
            <a:noFill/>
            <a:ln>
              <a:noFill/>
            </a:ln>
          </p:spPr>
          <p:txBody>
            <a:bodyPr wrap="square" rtlCol="0">
              <a:spAutoFit/>
            </a:bodyPr>
            <a:lstStyle/>
            <a:p>
              <a:r>
                <a:rPr lang="en-US" dirty="0" smtClean="0"/>
                <a:t>BPHIG</a:t>
              </a:r>
            </a:p>
          </p:txBody>
        </p:sp>
      </p:grpSp>
      <p:grpSp>
        <p:nvGrpSpPr>
          <p:cNvPr id="2" name="Group 1"/>
          <p:cNvGrpSpPr/>
          <p:nvPr/>
        </p:nvGrpSpPr>
        <p:grpSpPr>
          <a:xfrm>
            <a:off x="2940857" y="3894767"/>
            <a:ext cx="1227534" cy="845106"/>
            <a:chOff x="2940857" y="3894767"/>
            <a:chExt cx="1227534" cy="845106"/>
          </a:xfrm>
        </p:grpSpPr>
        <p:cxnSp>
          <p:nvCxnSpPr>
            <p:cNvPr id="32" name="Straight Connector 31"/>
            <p:cNvCxnSpPr/>
            <p:nvPr/>
          </p:nvCxnSpPr>
          <p:spPr>
            <a:xfrm>
              <a:off x="4001353" y="3894767"/>
              <a:ext cx="143357" cy="583229"/>
            </a:xfrm>
            <a:prstGeom prst="line">
              <a:avLst/>
            </a:prstGeom>
            <a:ln w="28575">
              <a:solidFill>
                <a:srgbClr val="FF0000"/>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3123311" y="4511273"/>
              <a:ext cx="1045080" cy="22860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940857" y="4091508"/>
              <a:ext cx="163289" cy="648365"/>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rot="20866593">
              <a:off x="3026494" y="3981672"/>
              <a:ext cx="1075798" cy="646331"/>
            </a:xfrm>
            <a:prstGeom prst="rect">
              <a:avLst/>
            </a:prstGeom>
            <a:noFill/>
            <a:ln>
              <a:noFill/>
            </a:ln>
          </p:spPr>
          <p:txBody>
            <a:bodyPr wrap="square" rtlCol="0">
              <a:spAutoFit/>
            </a:bodyPr>
            <a:lstStyle/>
            <a:p>
              <a:r>
                <a:rPr lang="en-US" sz="1200" dirty="0" smtClean="0"/>
                <a:t>DPH Fluid and  Tissue Bank</a:t>
              </a:r>
              <a:endParaRPr lang="en-US" sz="1200" dirty="0"/>
            </a:p>
          </p:txBody>
        </p:sp>
      </p:grpSp>
      <p:grpSp>
        <p:nvGrpSpPr>
          <p:cNvPr id="149" name="Group 148"/>
          <p:cNvGrpSpPr/>
          <p:nvPr/>
        </p:nvGrpSpPr>
        <p:grpSpPr>
          <a:xfrm>
            <a:off x="4910192" y="3035670"/>
            <a:ext cx="582246" cy="439195"/>
            <a:chOff x="4910192" y="3044747"/>
            <a:chExt cx="582246" cy="439195"/>
          </a:xfrm>
        </p:grpSpPr>
        <p:cxnSp>
          <p:nvCxnSpPr>
            <p:cNvPr id="126" name="Straight Arrow Connector 125"/>
            <p:cNvCxnSpPr/>
            <p:nvPr/>
          </p:nvCxnSpPr>
          <p:spPr>
            <a:xfrm>
              <a:off x="4910192" y="3044747"/>
              <a:ext cx="582246" cy="1403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flipV="1">
              <a:off x="5042532" y="3415228"/>
              <a:ext cx="429639" cy="6871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56" name="Group 155"/>
          <p:cNvGrpSpPr/>
          <p:nvPr/>
        </p:nvGrpSpPr>
        <p:grpSpPr>
          <a:xfrm>
            <a:off x="6492550" y="2766362"/>
            <a:ext cx="2213160" cy="1067386"/>
            <a:chOff x="6492550" y="2766362"/>
            <a:chExt cx="2213160" cy="1067386"/>
          </a:xfrm>
        </p:grpSpPr>
        <p:sp>
          <p:nvSpPr>
            <p:cNvPr id="71" name="TextBox 70"/>
            <p:cNvSpPr txBox="1"/>
            <p:nvPr/>
          </p:nvSpPr>
          <p:spPr>
            <a:xfrm>
              <a:off x="6492550" y="3130251"/>
              <a:ext cx="729584" cy="307777"/>
            </a:xfrm>
            <a:prstGeom prst="rect">
              <a:avLst/>
            </a:prstGeom>
            <a:noFill/>
            <a:ln>
              <a:noFill/>
            </a:ln>
          </p:spPr>
          <p:txBody>
            <a:bodyPr wrap="square" rtlCol="0">
              <a:spAutoFit/>
            </a:bodyPr>
            <a:lstStyle/>
            <a:p>
              <a:r>
                <a:rPr lang="en-US" sz="1400" dirty="0" smtClean="0"/>
                <a:t>GPS</a:t>
              </a:r>
              <a:endParaRPr lang="en-US" sz="1400" dirty="0"/>
            </a:p>
          </p:txBody>
        </p:sp>
        <p:grpSp>
          <p:nvGrpSpPr>
            <p:cNvPr id="155" name="Group 154"/>
            <p:cNvGrpSpPr/>
            <p:nvPr/>
          </p:nvGrpSpPr>
          <p:grpSpPr>
            <a:xfrm>
              <a:off x="6503618" y="2766362"/>
              <a:ext cx="2202092" cy="1067386"/>
              <a:chOff x="6503618" y="2766362"/>
              <a:chExt cx="2202092" cy="1067386"/>
            </a:xfrm>
          </p:grpSpPr>
          <p:sp>
            <p:nvSpPr>
              <p:cNvPr id="1053" name="Rectangle 1052"/>
              <p:cNvSpPr/>
              <p:nvPr/>
            </p:nvSpPr>
            <p:spPr>
              <a:xfrm>
                <a:off x="6503618" y="3112429"/>
                <a:ext cx="457200" cy="298111"/>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4" name="Group 153"/>
              <p:cNvGrpSpPr/>
              <p:nvPr/>
            </p:nvGrpSpPr>
            <p:grpSpPr>
              <a:xfrm>
                <a:off x="6960818" y="2766362"/>
                <a:ext cx="1744892" cy="1067386"/>
                <a:chOff x="6960818" y="2766362"/>
                <a:chExt cx="1744892" cy="1067386"/>
              </a:xfrm>
            </p:grpSpPr>
            <p:cxnSp>
              <p:nvCxnSpPr>
                <p:cNvPr id="121" name="Straight Arrow Connector 120"/>
                <p:cNvCxnSpPr/>
                <p:nvPr/>
              </p:nvCxnSpPr>
              <p:spPr>
                <a:xfrm flipV="1">
                  <a:off x="6960818" y="3248148"/>
                  <a:ext cx="533072" cy="7120"/>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grpSp>
              <p:nvGrpSpPr>
                <p:cNvPr id="86" name="Group 85"/>
                <p:cNvGrpSpPr/>
                <p:nvPr/>
              </p:nvGrpSpPr>
              <p:grpSpPr>
                <a:xfrm>
                  <a:off x="7525226" y="2766362"/>
                  <a:ext cx="1180484" cy="1067386"/>
                  <a:chOff x="7848600" y="2682914"/>
                  <a:chExt cx="1069263" cy="1067386"/>
                </a:xfrm>
              </p:grpSpPr>
              <p:sp>
                <p:nvSpPr>
                  <p:cNvPr id="83" name="Oval 82"/>
                  <p:cNvSpPr/>
                  <p:nvPr/>
                </p:nvSpPr>
                <p:spPr>
                  <a:xfrm>
                    <a:off x="7848600" y="2682914"/>
                    <a:ext cx="1006623" cy="1067386"/>
                  </a:xfrm>
                  <a:prstGeom prst="ellipse">
                    <a:avLst/>
                  </a:prstGeom>
                  <a:noFill/>
                  <a:ln w="28575">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8003463" y="2794620"/>
                    <a:ext cx="914400" cy="830997"/>
                  </a:xfrm>
                  <a:prstGeom prst="rect">
                    <a:avLst/>
                  </a:prstGeom>
                  <a:noFill/>
                  <a:ln>
                    <a:noFill/>
                  </a:ln>
                </p:spPr>
                <p:txBody>
                  <a:bodyPr wrap="square" rtlCol="0">
                    <a:spAutoFit/>
                  </a:bodyPr>
                  <a:lstStyle/>
                  <a:p>
                    <a:r>
                      <a:rPr lang="en-US" sz="1200" dirty="0" smtClean="0"/>
                      <a:t>EP Atlas   CMS/HHS  Dartmouth Atlas</a:t>
                    </a:r>
                    <a:endParaRPr lang="en-US" sz="1200" dirty="0"/>
                  </a:p>
                </p:txBody>
              </p:sp>
            </p:grpSp>
          </p:grpSp>
        </p:grpSp>
      </p:grpSp>
      <p:grpSp>
        <p:nvGrpSpPr>
          <p:cNvPr id="153" name="Group 152"/>
          <p:cNvGrpSpPr/>
          <p:nvPr/>
        </p:nvGrpSpPr>
        <p:grpSpPr>
          <a:xfrm>
            <a:off x="5754857" y="3199788"/>
            <a:ext cx="710127" cy="141241"/>
            <a:chOff x="5754857" y="3199788"/>
            <a:chExt cx="710127" cy="141241"/>
          </a:xfrm>
        </p:grpSpPr>
        <p:cxnSp>
          <p:nvCxnSpPr>
            <p:cNvPr id="82" name="Straight Arrow Connector 81"/>
            <p:cNvCxnSpPr/>
            <p:nvPr/>
          </p:nvCxnSpPr>
          <p:spPr>
            <a:xfrm flipV="1">
              <a:off x="5754857" y="3199788"/>
              <a:ext cx="690073" cy="7119"/>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p:nvPr/>
          </p:nvCxnSpPr>
          <p:spPr>
            <a:xfrm flipV="1">
              <a:off x="5754857" y="3330017"/>
              <a:ext cx="710127" cy="110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057" name="Group 1056"/>
          <p:cNvGrpSpPr/>
          <p:nvPr/>
        </p:nvGrpSpPr>
        <p:grpSpPr>
          <a:xfrm>
            <a:off x="502915" y="1811024"/>
            <a:ext cx="1562100" cy="3108377"/>
            <a:chOff x="502915" y="1811024"/>
            <a:chExt cx="1562100" cy="3108377"/>
          </a:xfrm>
        </p:grpSpPr>
        <p:sp>
          <p:nvSpPr>
            <p:cNvPr id="87" name="Rectangle 86"/>
            <p:cNvSpPr/>
            <p:nvPr/>
          </p:nvSpPr>
          <p:spPr>
            <a:xfrm>
              <a:off x="595672" y="2442663"/>
              <a:ext cx="1387268"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84990" y="1811024"/>
              <a:ext cx="1397950"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622556" y="1901124"/>
              <a:ext cx="1295400" cy="276999"/>
            </a:xfrm>
            <a:prstGeom prst="rect">
              <a:avLst/>
            </a:prstGeom>
            <a:noFill/>
          </p:spPr>
          <p:txBody>
            <a:bodyPr wrap="square" rtlCol="0">
              <a:spAutoFit/>
            </a:bodyPr>
            <a:lstStyle/>
            <a:p>
              <a:pPr algn="ctr"/>
              <a:r>
                <a:rPr lang="en-US" sz="1200" dirty="0" smtClean="0"/>
                <a:t>DPH:  </a:t>
              </a:r>
              <a:r>
                <a:rPr lang="en-US" sz="1200" dirty="0" err="1" smtClean="0"/>
                <a:t>HepC</a:t>
              </a:r>
              <a:endParaRPr lang="en-US" sz="1200" dirty="0"/>
            </a:p>
          </p:txBody>
        </p:sp>
        <p:sp>
          <p:nvSpPr>
            <p:cNvPr id="88" name="Rectangle 87"/>
            <p:cNvSpPr/>
            <p:nvPr/>
          </p:nvSpPr>
          <p:spPr>
            <a:xfrm>
              <a:off x="584990" y="3140369"/>
              <a:ext cx="1397950"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595672" y="3803326"/>
              <a:ext cx="1387268"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597808" y="2470603"/>
              <a:ext cx="1397950" cy="461665"/>
            </a:xfrm>
            <a:prstGeom prst="rect">
              <a:avLst/>
            </a:prstGeom>
            <a:noFill/>
          </p:spPr>
          <p:txBody>
            <a:bodyPr wrap="square" rtlCol="0">
              <a:spAutoFit/>
            </a:bodyPr>
            <a:lstStyle/>
            <a:p>
              <a:pPr algn="ctr"/>
              <a:r>
                <a:rPr lang="en-US" sz="1200" dirty="0" smtClean="0"/>
                <a:t>UTEP:  Cardio  Respiratory</a:t>
              </a:r>
              <a:endParaRPr lang="en-US" sz="1200" dirty="0"/>
            </a:p>
          </p:txBody>
        </p:sp>
        <p:sp>
          <p:nvSpPr>
            <p:cNvPr id="48" name="TextBox 47"/>
            <p:cNvSpPr txBox="1"/>
            <p:nvPr/>
          </p:nvSpPr>
          <p:spPr>
            <a:xfrm>
              <a:off x="641606" y="3140369"/>
              <a:ext cx="1257300" cy="461665"/>
            </a:xfrm>
            <a:prstGeom prst="rect">
              <a:avLst/>
            </a:prstGeom>
            <a:noFill/>
          </p:spPr>
          <p:txBody>
            <a:bodyPr wrap="square" rtlCol="0">
              <a:spAutoFit/>
            </a:bodyPr>
            <a:lstStyle/>
            <a:p>
              <a:pPr algn="ctr"/>
              <a:r>
                <a:rPr lang="en-US" sz="1200" dirty="0" smtClean="0"/>
                <a:t>UTH:  Social Determinants</a:t>
              </a:r>
              <a:endParaRPr lang="en-US" sz="1200" dirty="0"/>
            </a:p>
          </p:txBody>
        </p:sp>
        <p:sp>
          <p:nvSpPr>
            <p:cNvPr id="49" name="TextBox 48"/>
            <p:cNvSpPr txBox="1"/>
            <p:nvPr/>
          </p:nvSpPr>
          <p:spPr>
            <a:xfrm>
              <a:off x="584990" y="3803326"/>
              <a:ext cx="1439343" cy="461665"/>
            </a:xfrm>
            <a:prstGeom prst="rect">
              <a:avLst/>
            </a:prstGeom>
            <a:noFill/>
          </p:spPr>
          <p:txBody>
            <a:bodyPr wrap="square" rtlCol="0">
              <a:spAutoFit/>
            </a:bodyPr>
            <a:lstStyle/>
            <a:p>
              <a:pPr algn="ctr"/>
              <a:r>
                <a:rPr lang="en-US" sz="1200" dirty="0" smtClean="0"/>
                <a:t>School of Medicine:  Cancer</a:t>
              </a:r>
              <a:endParaRPr lang="en-US" sz="1200" dirty="0"/>
            </a:p>
          </p:txBody>
        </p:sp>
        <p:sp>
          <p:nvSpPr>
            <p:cNvPr id="93" name="TextBox 92"/>
            <p:cNvSpPr txBox="1"/>
            <p:nvPr/>
          </p:nvSpPr>
          <p:spPr>
            <a:xfrm>
              <a:off x="502915" y="4455231"/>
              <a:ext cx="1562100" cy="461665"/>
            </a:xfrm>
            <a:prstGeom prst="rect">
              <a:avLst/>
            </a:prstGeom>
            <a:noFill/>
          </p:spPr>
          <p:txBody>
            <a:bodyPr wrap="square" rtlCol="0">
              <a:spAutoFit/>
            </a:bodyPr>
            <a:lstStyle/>
            <a:p>
              <a:pPr algn="ctr"/>
              <a:r>
                <a:rPr lang="en-US" sz="1200" dirty="0" smtClean="0"/>
                <a:t>Community:  Teen Pregnancy</a:t>
              </a:r>
              <a:endParaRPr lang="en-US" sz="1200" dirty="0"/>
            </a:p>
          </p:txBody>
        </p:sp>
        <p:sp>
          <p:nvSpPr>
            <p:cNvPr id="94" name="Rectangle 93"/>
            <p:cNvSpPr/>
            <p:nvPr/>
          </p:nvSpPr>
          <p:spPr>
            <a:xfrm>
              <a:off x="597808" y="4462201"/>
              <a:ext cx="1385132"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1982940" y="2039624"/>
            <a:ext cx="3483035" cy="2651177"/>
            <a:chOff x="1982940" y="2039624"/>
            <a:chExt cx="3483035" cy="2651177"/>
          </a:xfrm>
        </p:grpSpPr>
        <p:cxnSp>
          <p:nvCxnSpPr>
            <p:cNvPr id="80" name="Straight Arrow Connector 79"/>
            <p:cNvCxnSpPr/>
            <p:nvPr/>
          </p:nvCxnSpPr>
          <p:spPr>
            <a:xfrm flipV="1">
              <a:off x="3154142" y="3277287"/>
              <a:ext cx="2311833" cy="12647"/>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45" idx="3"/>
            </p:cNvCxnSpPr>
            <p:nvPr/>
          </p:nvCxnSpPr>
          <p:spPr>
            <a:xfrm>
              <a:off x="1982940" y="2039624"/>
              <a:ext cx="724904" cy="82145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47" idx="3"/>
            </p:cNvCxnSpPr>
            <p:nvPr/>
          </p:nvCxnSpPr>
          <p:spPr>
            <a:xfrm>
              <a:off x="1995758" y="2701436"/>
              <a:ext cx="712086" cy="438933"/>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a:stCxn id="88" idx="3"/>
            </p:cNvCxnSpPr>
            <p:nvPr/>
          </p:nvCxnSpPr>
          <p:spPr>
            <a:xfrm>
              <a:off x="1982940" y="3368969"/>
              <a:ext cx="724904" cy="1358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94" idx="3"/>
            </p:cNvCxnSpPr>
            <p:nvPr/>
          </p:nvCxnSpPr>
          <p:spPr>
            <a:xfrm flipV="1">
              <a:off x="1982940" y="3801093"/>
              <a:ext cx="724904" cy="889708"/>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flipV="1">
              <a:off x="1995758" y="3569629"/>
              <a:ext cx="683012" cy="502706"/>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158" name="TextBox 157"/>
          <p:cNvSpPr txBox="1"/>
          <p:nvPr/>
        </p:nvSpPr>
        <p:spPr>
          <a:xfrm>
            <a:off x="1066801" y="761999"/>
            <a:ext cx="7239000" cy="830997"/>
          </a:xfrm>
          <a:prstGeom prst="rect">
            <a:avLst/>
          </a:prstGeom>
          <a:noFill/>
        </p:spPr>
        <p:txBody>
          <a:bodyPr wrap="square" rtlCol="0">
            <a:spAutoFit/>
          </a:bodyPr>
          <a:lstStyle/>
          <a:p>
            <a:pPr algn="ctr"/>
            <a:r>
              <a:rPr lang="en-US" sz="2400" dirty="0" smtClean="0"/>
              <a:t>Border Public Health Research/Community Health Atlas:  An Integrated Model for Health Improvement</a:t>
            </a:r>
            <a:endParaRPr lang="en-US" sz="2400" dirty="0"/>
          </a:p>
        </p:txBody>
      </p:sp>
      <p:grpSp>
        <p:nvGrpSpPr>
          <p:cNvPr id="20" name="Group 19"/>
          <p:cNvGrpSpPr/>
          <p:nvPr/>
        </p:nvGrpSpPr>
        <p:grpSpPr>
          <a:xfrm>
            <a:off x="7395090" y="3833748"/>
            <a:ext cx="1466141" cy="1183839"/>
            <a:chOff x="7395090" y="3833748"/>
            <a:chExt cx="1466141" cy="1183839"/>
          </a:xfrm>
        </p:grpSpPr>
        <p:grpSp>
          <p:nvGrpSpPr>
            <p:cNvPr id="17" name="Group 16"/>
            <p:cNvGrpSpPr/>
            <p:nvPr/>
          </p:nvGrpSpPr>
          <p:grpSpPr>
            <a:xfrm>
              <a:off x="7395090" y="3833748"/>
              <a:ext cx="1371600" cy="1183839"/>
              <a:chOff x="7395090" y="3833748"/>
              <a:chExt cx="1371600" cy="1183839"/>
            </a:xfrm>
          </p:grpSpPr>
          <p:cxnSp>
            <p:nvCxnSpPr>
              <p:cNvPr id="3" name="Straight Arrow Connector 2"/>
              <p:cNvCxnSpPr>
                <a:stCxn id="83" idx="4"/>
              </p:cNvCxnSpPr>
              <p:nvPr/>
            </p:nvCxnSpPr>
            <p:spPr>
              <a:xfrm>
                <a:off x="8080890" y="3833748"/>
                <a:ext cx="0" cy="431243"/>
              </a:xfrm>
              <a:prstGeom prst="straightConnector1">
                <a:avLst/>
              </a:prstGeom>
              <a:ln w="28575">
                <a:solidFill>
                  <a:srgbClr val="A50021"/>
                </a:solidFill>
                <a:tailEnd type="arrow"/>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7395090" y="4271060"/>
                <a:ext cx="1371600" cy="746527"/>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60000"/>
                      <a:lumOff val="40000"/>
                    </a:schemeClr>
                  </a:solidFill>
                </a:endParaRPr>
              </a:p>
            </p:txBody>
          </p:sp>
        </p:grpSp>
        <p:sp>
          <p:nvSpPr>
            <p:cNvPr id="5" name="TextBox 4"/>
            <p:cNvSpPr txBox="1"/>
            <p:nvPr/>
          </p:nvSpPr>
          <p:spPr>
            <a:xfrm>
              <a:off x="7452514" y="4496143"/>
              <a:ext cx="1408717" cy="276999"/>
            </a:xfrm>
            <a:prstGeom prst="rect">
              <a:avLst/>
            </a:prstGeom>
            <a:noFill/>
          </p:spPr>
          <p:txBody>
            <a:bodyPr wrap="square" rtlCol="0">
              <a:spAutoFit/>
            </a:bodyPr>
            <a:lstStyle/>
            <a:p>
              <a:r>
                <a:rPr lang="en-US" sz="1200" dirty="0" smtClean="0"/>
                <a:t>Policy/Programs</a:t>
              </a:r>
              <a:endParaRPr lang="en-US" sz="1200" dirty="0"/>
            </a:p>
          </p:txBody>
        </p:sp>
      </p:grpSp>
      <p:grpSp>
        <p:nvGrpSpPr>
          <p:cNvPr id="18" name="Group 17"/>
          <p:cNvGrpSpPr/>
          <p:nvPr/>
        </p:nvGrpSpPr>
        <p:grpSpPr>
          <a:xfrm>
            <a:off x="7357972" y="5017587"/>
            <a:ext cx="1445835" cy="1220848"/>
            <a:chOff x="7357972" y="5017587"/>
            <a:chExt cx="1445835" cy="1220848"/>
          </a:xfrm>
        </p:grpSpPr>
        <p:cxnSp>
          <p:nvCxnSpPr>
            <p:cNvPr id="7" name="Straight Arrow Connector 6"/>
            <p:cNvCxnSpPr>
              <a:stCxn id="4" idx="4"/>
            </p:cNvCxnSpPr>
            <p:nvPr/>
          </p:nvCxnSpPr>
          <p:spPr>
            <a:xfrm>
              <a:off x="8080890" y="5017587"/>
              <a:ext cx="0" cy="39261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57972" y="5315105"/>
              <a:ext cx="1445835" cy="923330"/>
            </a:xfrm>
            <a:prstGeom prst="rect">
              <a:avLst/>
            </a:prstGeom>
            <a:noFill/>
          </p:spPr>
          <p:txBody>
            <a:bodyPr wrap="square" rtlCol="0">
              <a:spAutoFit/>
            </a:bodyPr>
            <a:lstStyle/>
            <a:p>
              <a:pPr algn="ctr"/>
              <a:r>
                <a:rPr lang="en-US" dirty="0" smtClean="0"/>
                <a:t>Improved   Health</a:t>
              </a:r>
            </a:p>
            <a:p>
              <a:pPr algn="ctr"/>
              <a:r>
                <a:rPr lang="en-US" dirty="0" smtClean="0"/>
                <a:t> Status</a:t>
              </a:r>
              <a:endParaRPr lang="en-US" dirty="0"/>
            </a:p>
          </p:txBody>
        </p:sp>
      </p:grpSp>
    </p:spTree>
    <p:extLst>
      <p:ext uri="{BB962C8B-B14F-4D97-AF65-F5344CB8AC3E}">
        <p14:creationId xmlns:p14="http://schemas.microsoft.com/office/powerpoint/2010/main" val="199718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cstate="print">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7"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8000" y="1295400"/>
            <a:ext cx="1755609" cy="584775"/>
          </a:xfrm>
          <a:prstGeom prst="rect">
            <a:avLst/>
          </a:prstGeom>
          <a:noFill/>
        </p:spPr>
        <p:txBody>
          <a:bodyPr wrap="none" rtlCol="0">
            <a:spAutoFit/>
          </a:bodyPr>
          <a:lstStyle/>
          <a:p>
            <a:r>
              <a:rPr lang="en-US" sz="3200" dirty="0" smtClean="0"/>
              <a:t>Progress</a:t>
            </a:r>
            <a:endParaRPr lang="en-US" sz="3200" dirty="0"/>
          </a:p>
        </p:txBody>
      </p:sp>
      <p:sp>
        <p:nvSpPr>
          <p:cNvPr id="10" name="TextBox 9"/>
          <p:cNvSpPr txBox="1"/>
          <p:nvPr/>
        </p:nvSpPr>
        <p:spPr>
          <a:xfrm>
            <a:off x="1392237" y="2362200"/>
            <a:ext cx="6446838" cy="4493538"/>
          </a:xfrm>
          <a:prstGeom prst="rect">
            <a:avLst/>
          </a:prstGeom>
          <a:noFill/>
        </p:spPr>
        <p:txBody>
          <a:bodyPr wrap="square" rtlCol="0">
            <a:spAutoFit/>
          </a:bodyPr>
          <a:lstStyle/>
          <a:p>
            <a:r>
              <a:rPr lang="en-US" dirty="0" smtClean="0"/>
              <a:t>Five regional research projects identified that will contribute to the study of border health issues.</a:t>
            </a:r>
          </a:p>
          <a:p>
            <a:endParaRPr lang="en-US" dirty="0"/>
          </a:p>
          <a:p>
            <a:r>
              <a:rPr lang="en-US" dirty="0"/>
              <a:t>I</a:t>
            </a:r>
            <a:r>
              <a:rPr lang="en-US" dirty="0" smtClean="0"/>
              <a:t>nventory </a:t>
            </a:r>
            <a:r>
              <a:rPr lang="en-US" dirty="0"/>
              <a:t>of data collection and </a:t>
            </a:r>
            <a:r>
              <a:rPr lang="en-US" dirty="0" smtClean="0"/>
              <a:t>procedures through site visits with participating </a:t>
            </a:r>
            <a:r>
              <a:rPr lang="en-US" dirty="0"/>
              <a:t>institutions to discuss </a:t>
            </a:r>
            <a:r>
              <a:rPr lang="en-US" dirty="0" smtClean="0"/>
              <a:t>data </a:t>
            </a:r>
            <a:r>
              <a:rPr lang="en-US" dirty="0"/>
              <a:t>collection policies and </a:t>
            </a:r>
            <a:r>
              <a:rPr lang="en-US" dirty="0" smtClean="0"/>
              <a:t>procedures.</a:t>
            </a:r>
          </a:p>
          <a:p>
            <a:r>
              <a:rPr lang="en-US" dirty="0"/>
              <a:t>	</a:t>
            </a:r>
            <a:r>
              <a:rPr lang="en-US" dirty="0" smtClean="0"/>
              <a:t>-</a:t>
            </a:r>
            <a:r>
              <a:rPr lang="en-US" sz="1400" dirty="0" smtClean="0"/>
              <a:t>Institutional </a:t>
            </a:r>
            <a:r>
              <a:rPr lang="en-US" sz="1400" dirty="0"/>
              <a:t>Review </a:t>
            </a:r>
            <a:r>
              <a:rPr lang="en-US" sz="1400" dirty="0" smtClean="0"/>
              <a:t>Board</a:t>
            </a:r>
          </a:p>
          <a:p>
            <a:r>
              <a:rPr lang="en-US" sz="1400" dirty="0"/>
              <a:t>	</a:t>
            </a:r>
            <a:r>
              <a:rPr lang="en-US" sz="1400" dirty="0" smtClean="0"/>
              <a:t>-Human </a:t>
            </a:r>
            <a:r>
              <a:rPr lang="en-US" sz="1400" dirty="0"/>
              <a:t>subjects’ </a:t>
            </a:r>
            <a:r>
              <a:rPr lang="en-US" sz="1400" dirty="0" smtClean="0"/>
              <a:t>certification</a:t>
            </a:r>
          </a:p>
          <a:p>
            <a:r>
              <a:rPr lang="en-US" sz="1400" dirty="0"/>
              <a:t>	</a:t>
            </a:r>
            <a:r>
              <a:rPr lang="en-US" sz="1400" dirty="0" smtClean="0"/>
              <a:t>-HIPAA</a:t>
            </a:r>
          </a:p>
          <a:p>
            <a:r>
              <a:rPr lang="en-US" sz="1400" dirty="0"/>
              <a:t>	</a:t>
            </a:r>
            <a:r>
              <a:rPr lang="en-US" sz="1400" dirty="0" smtClean="0"/>
              <a:t>-Quality Improvement</a:t>
            </a:r>
          </a:p>
          <a:p>
            <a:r>
              <a:rPr lang="en-US" sz="1400" dirty="0"/>
              <a:t>	</a:t>
            </a:r>
            <a:r>
              <a:rPr lang="en-US" sz="1400" dirty="0" smtClean="0"/>
              <a:t>-Information Technology</a:t>
            </a:r>
          </a:p>
          <a:p>
            <a:endParaRPr lang="en-US" sz="1400" dirty="0" smtClean="0"/>
          </a:p>
          <a:p>
            <a:r>
              <a:rPr lang="en-US" dirty="0" smtClean="0"/>
              <a:t>Information </a:t>
            </a:r>
            <a:r>
              <a:rPr lang="en-US" dirty="0"/>
              <a:t>on policies and procedures were requested to the City of El Paso IT Program</a:t>
            </a:r>
            <a:endParaRPr lang="en-US" dirty="0" smtClean="0"/>
          </a:p>
          <a:p>
            <a:endParaRPr lang="en-US" dirty="0"/>
          </a:p>
          <a:p>
            <a:pPr lvl="0"/>
            <a:endParaRPr lang="en-US" dirty="0"/>
          </a:p>
          <a:p>
            <a:pPr lvl="0"/>
            <a:endParaRPr lang="en-US" dirty="0"/>
          </a:p>
        </p:txBody>
      </p:sp>
      <p:sp>
        <p:nvSpPr>
          <p:cNvPr id="6" name="Flowchart: Connector 5"/>
          <p:cNvSpPr/>
          <p:nvPr/>
        </p:nvSpPr>
        <p:spPr>
          <a:xfrm>
            <a:off x="1254401" y="2501352"/>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1257865" y="3295349"/>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1209352" y="5486400"/>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3542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ity 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3200400" y="993395"/>
            <a:ext cx="1755609" cy="584775"/>
          </a:xfrm>
          <a:prstGeom prst="rect">
            <a:avLst/>
          </a:prstGeom>
          <a:noFill/>
        </p:spPr>
        <p:txBody>
          <a:bodyPr wrap="none" rtlCol="0">
            <a:spAutoFit/>
          </a:bodyPr>
          <a:lstStyle/>
          <a:p>
            <a:r>
              <a:rPr lang="en-US" sz="3200" dirty="0" smtClean="0"/>
              <a:t>Progress</a:t>
            </a:r>
            <a:endParaRPr lang="en-US" sz="3200" dirty="0"/>
          </a:p>
        </p:txBody>
      </p:sp>
      <p:sp>
        <p:nvSpPr>
          <p:cNvPr id="2" name="Rectangle 1"/>
          <p:cNvSpPr/>
          <p:nvPr/>
        </p:nvSpPr>
        <p:spPr>
          <a:xfrm>
            <a:off x="990600" y="1905000"/>
            <a:ext cx="6553200" cy="4278094"/>
          </a:xfrm>
          <a:prstGeom prst="rect">
            <a:avLst/>
          </a:prstGeom>
        </p:spPr>
        <p:txBody>
          <a:bodyPr wrap="square">
            <a:spAutoFit/>
          </a:bodyPr>
          <a:lstStyle/>
          <a:p>
            <a:r>
              <a:rPr lang="en-US" dirty="0"/>
              <a:t>An </a:t>
            </a:r>
            <a:r>
              <a:rPr lang="en-US" dirty="0" smtClean="0"/>
              <a:t>Organizational/Equipment Plan </a:t>
            </a:r>
            <a:r>
              <a:rPr lang="en-US" dirty="0"/>
              <a:t>has been integrated and includes the following components: </a:t>
            </a:r>
          </a:p>
          <a:p>
            <a:r>
              <a:rPr lang="en-US" sz="1200" dirty="0"/>
              <a:t> </a:t>
            </a:r>
          </a:p>
          <a:p>
            <a:pPr marL="171450" lvl="0" indent="-171450">
              <a:buFont typeface="Arial" pitchFamily="34" charset="0"/>
              <a:buChar char="•"/>
            </a:pPr>
            <a:r>
              <a:rPr lang="en-US" sz="1400" dirty="0"/>
              <a:t>Quality Assurance and Control Committee</a:t>
            </a:r>
          </a:p>
          <a:p>
            <a:pPr marL="171450" lvl="0" indent="-171450">
              <a:buFont typeface="Arial" pitchFamily="34" charset="0"/>
              <a:buChar char="•"/>
            </a:pPr>
            <a:r>
              <a:rPr lang="en-US" sz="1400" dirty="0"/>
              <a:t>Organization/Jobs Specifications</a:t>
            </a:r>
          </a:p>
          <a:p>
            <a:pPr marL="171450" lvl="0" indent="-171450">
              <a:buFont typeface="Arial" pitchFamily="34" charset="0"/>
              <a:buChar char="•"/>
            </a:pPr>
            <a:r>
              <a:rPr lang="en-US" sz="1400" dirty="0" smtClean="0"/>
              <a:t>City’s </a:t>
            </a:r>
            <a:r>
              <a:rPr lang="en-US" sz="1400" dirty="0"/>
              <a:t>Job Specification List</a:t>
            </a:r>
          </a:p>
          <a:p>
            <a:pPr marL="171450" lvl="0" indent="-171450">
              <a:buFont typeface="Arial" pitchFamily="34" charset="0"/>
              <a:buChar char="•"/>
            </a:pPr>
            <a:r>
              <a:rPr lang="en-US" sz="1400" dirty="0" smtClean="0"/>
              <a:t>Contractual </a:t>
            </a:r>
            <a:r>
              <a:rPr lang="en-US" sz="1400" dirty="0"/>
              <a:t>Schedule 2014</a:t>
            </a:r>
          </a:p>
          <a:p>
            <a:pPr marL="171450" lvl="0" indent="-171450">
              <a:buFont typeface="Arial" pitchFamily="34" charset="0"/>
              <a:buChar char="•"/>
            </a:pPr>
            <a:r>
              <a:rPr lang="en-US" sz="1400" dirty="0"/>
              <a:t>Organization Chart 2014</a:t>
            </a:r>
          </a:p>
          <a:p>
            <a:pPr marL="171450" lvl="0" indent="-171450">
              <a:buFont typeface="Arial" pitchFamily="34" charset="0"/>
              <a:buChar char="•"/>
            </a:pPr>
            <a:r>
              <a:rPr lang="en-US" sz="1400" dirty="0"/>
              <a:t>Cryogenic Storage Equipment </a:t>
            </a:r>
            <a:r>
              <a:rPr lang="en-US" sz="1400" dirty="0" smtClean="0"/>
              <a:t>2014</a:t>
            </a:r>
          </a:p>
          <a:p>
            <a:pPr marL="171450" lvl="0" indent="-171450">
              <a:buFont typeface="Arial" pitchFamily="34" charset="0"/>
              <a:buChar char="•"/>
            </a:pPr>
            <a:endParaRPr lang="en-US" sz="1400" dirty="0"/>
          </a:p>
          <a:p>
            <a:pPr lvl="0"/>
            <a:r>
              <a:rPr lang="en-US" dirty="0" smtClean="0"/>
              <a:t>Associate </a:t>
            </a:r>
            <a:r>
              <a:rPr lang="en-US" dirty="0"/>
              <a:t>agreements </a:t>
            </a:r>
            <a:r>
              <a:rPr lang="en-US" dirty="0" smtClean="0"/>
              <a:t>are in </a:t>
            </a:r>
            <a:r>
              <a:rPr lang="en-US" dirty="0"/>
              <a:t>the </a:t>
            </a:r>
            <a:r>
              <a:rPr lang="en-US" dirty="0" smtClean="0"/>
              <a:t>review process with each </a:t>
            </a:r>
            <a:r>
              <a:rPr lang="en-US" dirty="0"/>
              <a:t>of the </a:t>
            </a:r>
            <a:r>
              <a:rPr lang="en-US" dirty="0" smtClean="0"/>
              <a:t>institutions. </a:t>
            </a:r>
            <a:r>
              <a:rPr lang="en-US" dirty="0"/>
              <a:t>After consideration </a:t>
            </a:r>
            <a:r>
              <a:rPr lang="en-US" dirty="0" smtClean="0"/>
              <a:t>returned for </a:t>
            </a:r>
            <a:r>
              <a:rPr lang="en-US" dirty="0"/>
              <a:t>final review and signature</a:t>
            </a:r>
            <a:r>
              <a:rPr lang="en-US" dirty="0" smtClean="0"/>
              <a:t>.</a:t>
            </a:r>
          </a:p>
          <a:p>
            <a:pPr lvl="0"/>
            <a:endParaRPr lang="en-US" dirty="0"/>
          </a:p>
          <a:p>
            <a:r>
              <a:rPr lang="en-US" dirty="0"/>
              <a:t>A staffing model has been created, presented and agreed by to maximize efficiency by ensuring staff.</a:t>
            </a:r>
          </a:p>
          <a:p>
            <a:pPr lvl="0"/>
            <a:endParaRPr lang="en-US" dirty="0"/>
          </a:p>
        </p:txBody>
      </p:sp>
      <p:sp>
        <p:nvSpPr>
          <p:cNvPr id="7" name="Flowchart: Connector 6"/>
          <p:cNvSpPr/>
          <p:nvPr/>
        </p:nvSpPr>
        <p:spPr>
          <a:xfrm>
            <a:off x="842483" y="2057400"/>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p:cNvSpPr/>
          <p:nvPr/>
        </p:nvSpPr>
        <p:spPr>
          <a:xfrm>
            <a:off x="859693" y="4267200"/>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descr="https://encrypted-tbn2.gstatic.com/images?q=tbn:ANd9GcQxwYm71plbNErA1jozG9Pmyh0byyk0T6rSsCK1RbvqMlTyz0Sc"/>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2895600"/>
            <a:ext cx="800100" cy="723900"/>
          </a:xfrm>
          <a:prstGeom prst="rect">
            <a:avLst/>
          </a:prstGeom>
          <a:noFill/>
          <a:extLst>
            <a:ext uri="{909E8E84-426E-40DD-AFC4-6F175D3DCCD1}">
              <a14:hiddenFill xmlns:a14="http://schemas.microsoft.com/office/drawing/2010/main">
                <a:solidFill>
                  <a:srgbClr val="FFFFFF"/>
                </a:solidFill>
              </a14:hiddenFill>
            </a:ext>
          </a:extLst>
        </p:spPr>
      </p:pic>
      <p:sp>
        <p:nvSpPr>
          <p:cNvPr id="9" name="Flowchart: Connector 8"/>
          <p:cNvSpPr/>
          <p:nvPr/>
        </p:nvSpPr>
        <p:spPr>
          <a:xfrm>
            <a:off x="842482" y="5334000"/>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847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ity 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2286000" y="1143000"/>
            <a:ext cx="3692229" cy="584775"/>
          </a:xfrm>
          <a:prstGeom prst="rect">
            <a:avLst/>
          </a:prstGeom>
          <a:noFill/>
        </p:spPr>
        <p:txBody>
          <a:bodyPr wrap="none" rtlCol="0">
            <a:spAutoFit/>
          </a:bodyPr>
          <a:lstStyle/>
          <a:p>
            <a:r>
              <a:rPr lang="en-US" sz="3200" dirty="0" smtClean="0"/>
              <a:t>Moving Forward…</a:t>
            </a:r>
            <a:endParaRPr lang="en-US" sz="3200" dirty="0"/>
          </a:p>
        </p:txBody>
      </p:sp>
      <p:sp>
        <p:nvSpPr>
          <p:cNvPr id="5" name="Rectangle 4"/>
          <p:cNvSpPr/>
          <p:nvPr/>
        </p:nvSpPr>
        <p:spPr>
          <a:xfrm>
            <a:off x="497982" y="2057400"/>
            <a:ext cx="2185214" cy="369332"/>
          </a:xfrm>
          <a:prstGeom prst="rect">
            <a:avLst/>
          </a:prstGeom>
        </p:spPr>
        <p:txBody>
          <a:bodyPr wrap="none">
            <a:spAutoFit/>
          </a:bodyPr>
          <a:lstStyle/>
          <a:p>
            <a:pPr lvl="0"/>
            <a:r>
              <a:rPr lang="en-US" i="1" dirty="0" smtClean="0">
                <a:latin typeface="+mj-lt"/>
              </a:rPr>
              <a:t>Project Milestones</a:t>
            </a:r>
          </a:p>
        </p:txBody>
      </p:sp>
      <p:sp>
        <p:nvSpPr>
          <p:cNvPr id="7" name="Content Placeholder 6"/>
          <p:cNvSpPr>
            <a:spLocks noGrp="1"/>
          </p:cNvSpPr>
          <p:nvPr>
            <p:ph idx="1"/>
          </p:nvPr>
        </p:nvSpPr>
        <p:spPr>
          <a:xfrm>
            <a:off x="457200" y="2590800"/>
            <a:ext cx="6858000" cy="3535363"/>
          </a:xfrm>
        </p:spPr>
        <p:txBody>
          <a:bodyPr>
            <a:normAutofit/>
          </a:bodyPr>
          <a:lstStyle/>
          <a:p>
            <a:r>
              <a:rPr lang="en-US" sz="1800" dirty="0" smtClean="0">
                <a:solidFill>
                  <a:schemeClr val="tx1"/>
                </a:solidFill>
                <a:latin typeface="+mn-lt"/>
              </a:rPr>
              <a:t>Establish the ongoing mechanisms for accessing the specific information</a:t>
            </a:r>
          </a:p>
          <a:p>
            <a:pPr marL="0" indent="0">
              <a:buNone/>
            </a:pPr>
            <a:endParaRPr lang="en-US" sz="1100" dirty="0">
              <a:solidFill>
                <a:schemeClr val="tx1"/>
              </a:solidFill>
              <a:latin typeface="+mn-lt"/>
            </a:endParaRPr>
          </a:p>
          <a:p>
            <a:r>
              <a:rPr lang="en-US" sz="1800" dirty="0">
                <a:solidFill>
                  <a:schemeClr val="tx1"/>
                </a:solidFill>
                <a:latin typeface="+mn-lt"/>
              </a:rPr>
              <a:t>Identify opportunities for standardization of data collection policies and procedures across participating institutions. </a:t>
            </a:r>
          </a:p>
          <a:p>
            <a:endParaRPr lang="en-US" sz="1800" dirty="0" smtClean="0"/>
          </a:p>
          <a:p>
            <a:endParaRPr lang="en-US" sz="1800" dirty="0"/>
          </a:p>
        </p:txBody>
      </p:sp>
      <p:pic>
        <p:nvPicPr>
          <p:cNvPr id="2050" name="Picture 2" descr="https://encrypted-tbn2.gstatic.com/images?q=tbn:ANd9GcRaDYKKFh-A2xMRM0uZy9w59JKGjRhvhBv0YyJjilip7Fdc81cSx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86400" y="4495800"/>
            <a:ext cx="1762125" cy="1647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3309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2387</TotalTime>
  <Words>258</Words>
  <Application>Microsoft Office PowerPoint</Application>
  <PresentationFormat>On-screen Show (4:3)</PresentationFormat>
  <Paragraphs>63</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Executive</vt:lpstr>
      <vt:lpstr>PowerPoint Presentation</vt:lpstr>
      <vt:lpstr>PowerPoint Presentation</vt:lpstr>
      <vt:lpstr>PowerPoint Presentation</vt:lpstr>
      <vt:lpstr>PowerPoint Presentation</vt:lpstr>
      <vt:lpstr>PowerPoint Presentation</vt:lpstr>
      <vt:lpstr>PowerPoint Presentation</vt:lpstr>
    </vt:vector>
  </TitlesOfParts>
  <Company>Texas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Cristina Vilchis</cp:lastModifiedBy>
  <cp:revision>98</cp:revision>
  <cp:lastPrinted>2013-08-26T22:32:25Z</cp:lastPrinted>
  <dcterms:created xsi:type="dcterms:W3CDTF">2013-04-18T15:27:55Z</dcterms:created>
  <dcterms:modified xsi:type="dcterms:W3CDTF">2014-04-22T14:46:59Z</dcterms:modified>
</cp:coreProperties>
</file>